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275" r:id="rId12"/>
    <p:sldId id="307" r:id="rId13"/>
    <p:sldId id="308" r:id="rId14"/>
    <p:sldId id="309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208" autoAdjust="0"/>
    <p:restoredTop sz="94660"/>
  </p:normalViewPr>
  <p:slideViewPr>
    <p:cSldViewPr snapToGrid="0">
      <p:cViewPr>
        <p:scale>
          <a:sx n="75" d="100"/>
          <a:sy n="75" d="100"/>
        </p:scale>
        <p:origin x="-832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8/16/18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8049" y="1615378"/>
            <a:ext cx="8611624" cy="2682692"/>
          </a:xfrm>
        </p:spPr>
        <p:txBody>
          <a:bodyPr>
            <a:noAutofit/>
          </a:bodyPr>
          <a:lstStyle/>
          <a:p>
            <a:pPr algn="ctr"/>
            <a:r>
              <a:rPr lang="zh-CN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轮回过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患</a:t>
            </a:r>
            <a: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/>
            </a:r>
            <a:br>
              <a:rPr lang="en-US" altLang="zh-TW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zh-CN" altLang="en-US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八寒地狱</a:t>
            </a:r>
            <a:r>
              <a:rPr lang="zh-TW" altLang="en-US" dirty="0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的</a:t>
            </a:r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痛苦</a:t>
            </a:r>
            <a:r>
              <a:rPr lang="en-US" altLang="zh-TW" b="1" dirty="0"/>
              <a:t/>
            </a:r>
            <a:br>
              <a:rPr lang="en-US" altLang="zh-TW" b="1" dirty="0"/>
            </a:br>
            <a:endParaRPr lang="en-CA" b="1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162773" y="5038836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zh-TW" altLang="en-US" dirty="0"/>
              <a:t>加拿大多倫多慧燈禪修班</a:t>
            </a:r>
          </a:p>
          <a:p>
            <a:pPr algn="r"/>
            <a:r>
              <a:rPr lang="en-US" altLang="zh-CN" dirty="0" smtClean="0"/>
              <a:t>Aug</a:t>
            </a:r>
            <a:r>
              <a:rPr lang="en-CA" dirty="0" smtClean="0"/>
              <a:t> </a:t>
            </a:r>
            <a:r>
              <a:rPr lang="en-US" altLang="zh-CN" dirty="0" smtClean="0"/>
              <a:t>16</a:t>
            </a:r>
            <a:r>
              <a:rPr lang="en-CA" dirty="0" smtClean="0"/>
              <a:t>, </a:t>
            </a:r>
            <a:r>
              <a:rPr lang="en-CA" dirty="0"/>
              <a:t>2018 Thu 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700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（八）裂如大莲花地狱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皮下之肉冻成黑红色，裂成十六瓣、三十二瓣或无数瓣，由此称为裂如大莲花地狱。沦落在此地狱的有情，冻裂的伤口中爬入许多铁喙的昆虫咬噬着，同时还要遭受寒冻之苦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最后这三个寒地狱也是从其众生的身体变化来命名的。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371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7381" y="422092"/>
            <a:ext cx="7699391" cy="896346"/>
          </a:xfrm>
        </p:spPr>
        <p:txBody>
          <a:bodyPr/>
          <a:lstStyle/>
          <a:p>
            <a:r>
              <a:rPr lang="zh-CN" altLang="en-US" dirty="0" smtClean="0"/>
              <a:t>堕入八寒地狱的因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5565" y="1453117"/>
            <a:ext cx="8915400" cy="4575544"/>
          </a:xfrm>
        </p:spPr>
        <p:txBody>
          <a:bodyPr>
            <a:normAutofit/>
          </a:bodyPr>
          <a:lstStyle/>
          <a:p>
            <a:r>
              <a:rPr lang="zh-CN" altLang="en-US" dirty="0"/>
              <a:t>有些经论中说，让众生在寒冷的冰或水里冻死，即会转生于此地狱。</a:t>
            </a:r>
            <a:r>
              <a:rPr lang="en-US" dirty="0"/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　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/>
              <a:t>也有些经论说：若有人剥众生的衣服，令其受寒冷逼迫，死后将堕入寒地狱中。</a:t>
            </a:r>
            <a:endParaRPr lang="en-US" dirty="0"/>
          </a:p>
          <a:p>
            <a:r>
              <a:rPr lang="en-US" altLang="zh-CN" dirty="0"/>
              <a:t>《</a:t>
            </a:r>
            <a:r>
              <a:rPr lang="zh-CN" altLang="en-US" dirty="0"/>
              <a:t>本生论</a:t>
            </a:r>
            <a:r>
              <a:rPr lang="en-US" altLang="zh-CN" dirty="0"/>
              <a:t>》</a:t>
            </a:r>
            <a:r>
              <a:rPr lang="zh-CN" altLang="en-US" dirty="0"/>
              <a:t>中还说：“断无见者于后世，当住寒风黑暗中。”持断见而认为因果、前后世不存在的人，死后将堕入黑暗的寒地狱，感受无量无边的痛苦。现在的持断见者，尤以无神论最为严重，其观点可让无数众生直堕寒地狱。</a:t>
            </a:r>
            <a:r>
              <a:rPr lang="en-US" dirty="0"/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　</a:t>
            </a:r>
            <a:endParaRPr lang="en-US" altLang="zh-CN" dirty="0" smtClean="0">
              <a:solidFill>
                <a:schemeClr val="tx1"/>
              </a:solidFill>
            </a:endParaRPr>
          </a:p>
          <a:p>
            <a:r>
              <a:rPr lang="zh-CN" altLang="en-US" dirty="0"/>
              <a:t>此外，毁谤圣者也是寒地狱的因。</a:t>
            </a:r>
            <a:r>
              <a:rPr lang="en-US" altLang="zh-CN" dirty="0"/>
              <a:t>《</a:t>
            </a:r>
            <a:r>
              <a:rPr lang="zh-CN" altLang="en-US" dirty="0"/>
              <a:t>立世阿毗昙论</a:t>
            </a:r>
            <a:r>
              <a:rPr lang="en-US" altLang="zh-CN" dirty="0"/>
              <a:t>》</a:t>
            </a:r>
            <a:r>
              <a:rPr lang="zh-CN" altLang="en-US" dirty="0"/>
              <a:t>中云：“瞿伽离比丘，堕波头摩狱，诽谤大声闻，舍利及目连。”提婆达多的弟子瞿伽离比丘，之所以堕入大莲花地狱，原因就是毁谤了圣者舍利子和目犍连。</a:t>
            </a:r>
            <a:r>
              <a:rPr lang="en-US" dirty="0"/>
              <a:t> </a:t>
            </a:r>
            <a:r>
              <a:rPr lang="zh-CN" altLang="en-US" dirty="0"/>
              <a:t>波头摩狱：即大莲花地狱。</a:t>
            </a:r>
            <a:endParaRPr lang="en-US" dirty="0"/>
          </a:p>
          <a:p>
            <a:r>
              <a:rPr lang="zh-CN" altLang="en-US" sz="2000" b="1" dirty="0"/>
              <a:t>总之，寒地狱的因主要有三种：一是持断见，一是毁谤圣者，一是让众生在寒冷中死去。</a:t>
            </a:r>
            <a:r>
              <a:rPr lang="en-US" sz="2000" b="1" dirty="0"/>
              <a:t> </a:t>
            </a:r>
            <a:r>
              <a:rPr lang="zh-CN" altLang="en-US" dirty="0" smtClean="0">
                <a:solidFill>
                  <a:schemeClr val="tx1"/>
                </a:solidFill>
              </a:rPr>
              <a:t>　　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八寒地狱众生的寿量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二百藏升的大盆里装满芝麻，具疱地狱的每一百年从中取一粒芝麻，直到将所有芝麻全部取完，才是具疱地狱众生寿量结束的时刻。其余地狱次第呈二十倍递增，从上而下寿量越来越长，痛苦越来越强，也就是说：疱裂地狱的寿量是具疱地狱的二十倍，紧牙地狱的寿量是疱裂地狱的二十倍</a:t>
            </a:r>
            <a:r>
              <a:rPr lang="en-US" altLang="zh-CN" sz="2400" dirty="0"/>
              <a:t>……</a:t>
            </a:r>
            <a:r>
              <a:rPr lang="zh-CN" altLang="en-US" sz="2400" dirty="0" smtClean="0"/>
              <a:t>依此类推。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86850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观修方法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/>
              <a:t>首先观想：在我们人间，寒冬季节一丝不挂、赤裸裸地在外面停留一瞬间，尚且也无法忍受寒冷的痛苦，假设真正转生于那些地狱，又怎能忍受得了呢？所以，对于自己相续中的罪业，一定要忏前戒后，并对已沦落到地狱中的有情生起大悲心</a:t>
            </a:r>
            <a:r>
              <a:rPr lang="zh-CN" altLang="en-US" sz="2000" dirty="0" smtClean="0"/>
              <a:t>。</a:t>
            </a:r>
            <a:endParaRPr lang="en-US" altLang="zh-CN" sz="2000" dirty="0" smtClean="0"/>
          </a:p>
          <a:p>
            <a:r>
              <a:rPr lang="zh-CN" altLang="en-US" sz="2000" dirty="0"/>
              <a:t>以前有些上师也亲自修过，比如在冬天最冷时，不穿衣服或穿得很少去感受那种寒冷。实在忍受不了的时候，要么就想“我以后堕入寒地狱怎么办”；要么想“我正在寒地狱中亲身感受痛苦”；要么想“虽然如今我没转生于寒地狱，但从无始以来，我所造的业中肯定有许许多多寒地狱之因，没有把握将来不会堕落，我该怎么办呢”</a:t>
            </a:r>
            <a:r>
              <a:rPr lang="en-US" altLang="zh-CN" sz="2000" dirty="0"/>
              <a:t>……</a:t>
            </a:r>
            <a:r>
              <a:rPr lang="zh-CN" altLang="en-US" sz="2000" dirty="0"/>
              <a:t>在观修的时候，应该这样反反复复地思维。</a:t>
            </a:r>
            <a:r>
              <a:rPr lang="en-US" sz="2000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9684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观修方法（续）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之后，跟前面观修热地狱一样，再想：“噢，我现在并未堕入地狱，忏悔还来得及。如今我遇到了具相上师，听闻了殊胜佛法，并转生在业力之地的南赡部洲，如果修持就有机会改变，故我应当好好忏悔！从现在开始，以后绝不再造堕入地狱之因。”忏悔的同时，还要想到：“这样小小的寒冷，我现在都忍受不了，那么无始以来我父母、亲戚、朋友所造的业特别可怕，他们很多人肯定正在寒地狱受苦。”于是对他们生起难忍、强烈的悲心。然后一直闭目观修。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221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2474" y="624110"/>
            <a:ext cx="7421526" cy="1280890"/>
          </a:xfrm>
        </p:spPr>
        <p:txBody>
          <a:bodyPr/>
          <a:lstStyle/>
          <a:p>
            <a:pPr algn="ctr"/>
            <a:r>
              <a:rPr lang="zh-CN" altLang="en-US" b="1" dirty="0"/>
              <a:t>问题讨论</a:t>
            </a:r>
            <a:endParaRPr lang="en-C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66812" y="2082800"/>
            <a:ext cx="7977188" cy="3777622"/>
          </a:xfrm>
        </p:spPr>
        <p:txBody>
          <a:bodyPr>
            <a:normAutofit/>
          </a:bodyPr>
          <a:lstStyle/>
          <a:p>
            <a:r>
              <a:rPr lang="zh-CN" altLang="en-US" sz="2800" dirty="0" smtClean="0"/>
              <a:t>谈谈您学习地狱之后的感受。</a:t>
            </a:r>
            <a:endParaRPr lang="en-US" altLang="zh-CN" sz="2800" dirty="0" smtClean="0"/>
          </a:p>
          <a:p>
            <a:r>
              <a:rPr lang="zh-CN" altLang="en-US" sz="2800" dirty="0" smtClean="0"/>
              <a:t>您觉得轮回痛苦吗？为什么？</a:t>
            </a:r>
            <a:endParaRPr lang="en-US" altLang="zh-CN" sz="2800" dirty="0" smtClean="0"/>
          </a:p>
        </p:txBody>
      </p:sp>
      <p:pic>
        <p:nvPicPr>
          <p:cNvPr id="8194" name="Picture 2" descr="ãç¹éé¤é¬¼ãçåçæå°çµæ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6335" y="225889"/>
            <a:ext cx="2652196" cy="33582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748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525" y="586010"/>
            <a:ext cx="8911687" cy="1280890"/>
          </a:xfrm>
        </p:spPr>
        <p:txBody>
          <a:bodyPr/>
          <a:lstStyle/>
          <a:p>
            <a:r>
              <a:rPr lang="zh-CN" altLang="en-US" dirty="0" smtClean="0"/>
              <a:t>八寒地狱分类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2884944"/>
              </p:ext>
            </p:extLst>
          </p:nvPr>
        </p:nvGraphicFramePr>
        <p:xfrm>
          <a:off x="1926746" y="1582774"/>
          <a:ext cx="8107140" cy="30022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09930"/>
                <a:gridCol w="879844"/>
                <a:gridCol w="5917366"/>
              </a:tblGrid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（1）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具疱地狱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（2）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疱裂地狱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（3）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紧牙地狱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八寒地狱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（4）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阿秋秋地狱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（5）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嚯嚯婆地狱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（6）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裂如青莲花地狱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（7）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裂如红莲花地狱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b="0" i="0" u="none" strike="noStrike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（8）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zh-CN" altLang="en-US" sz="2400" b="0" i="0" u="none" strike="noStrike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裂如大莲花地狱</a:t>
                      </a:r>
                      <a:endParaRPr lang="zh-CN" altLang="en-US" sz="2400" b="0" i="0" u="none" strike="noStrike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7333" y="904112"/>
            <a:ext cx="4351867" cy="434098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（一）具疱地狱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通常而言，寒地狱处在雪山、冰川的环抱中，到处狂风四起、暴雪纷飞，居此地狱的众生赤身露体，遭受非常难忍的寒冻之苦，身体上不时长出水泡，由此称为具疱地狱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/>
              <a:t>虽说人间的寒冷和寒地狱的无法相比，但有些地方也有相似之处，可以借此去启发思维。</a:t>
            </a:r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70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（二）疱裂地狱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水泡慢慢破裂而形成疱疮伤口，由此称为疱裂地狱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endParaRPr lang="en-US" altLang="zh-CN" sz="2400" dirty="0" smtClean="0"/>
          </a:p>
          <a:p>
            <a:r>
              <a:rPr lang="zh-CN" altLang="en-US" sz="2400" dirty="0" smtClean="0"/>
              <a:t>前两个地狱的名称，就是从其众生的身体状况来命名的。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243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（三）紧牙地狱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有情难以忍耐寒冷的折磨，禁不住牙关紧咬，由此称为紧牙地狱。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866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（四）阿啾啾地狱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有情不断发出呼寒叫冷的声音，由此称为阿啾啾地狱</a:t>
            </a:r>
            <a:r>
              <a:rPr lang="zh-CN" altLang="en-US" sz="2400" dirty="0" smtClean="0"/>
              <a:t>。</a:t>
            </a:r>
            <a:endParaRPr lang="en-US" altLang="zh-CN" sz="2400" dirty="0" smtClean="0"/>
          </a:p>
          <a:p>
            <a:r>
              <a:rPr lang="zh-CN" altLang="en-US" sz="2400" dirty="0" smtClean="0"/>
              <a:t>大天比丘的公案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5325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（五）矐矐婆地狱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有情呼寒叫冷的音声已经间断，只能呼呼呼地长声叹息，由此称为矐矐婆地狱。</a:t>
            </a:r>
            <a:endParaRPr lang="en-US" sz="2400" dirty="0"/>
          </a:p>
          <a:p>
            <a:r>
              <a:rPr lang="zh-CN" altLang="en-US" sz="2400" dirty="0" smtClean="0"/>
              <a:t>这三个地狱</a:t>
            </a:r>
            <a:r>
              <a:rPr lang="zh-CN" altLang="en-US" sz="2400" dirty="0"/>
              <a:t>是以有情被寒苦逼迫所发出叫苦声音的差别而立名。</a:t>
            </a:r>
            <a:endParaRPr lang="en-US" sz="2400" dirty="0"/>
          </a:p>
          <a:p>
            <a:r>
              <a:rPr lang="zh-CN" altLang="en-US" sz="2400" dirty="0"/>
              <a:t>这些地狱的有情除心识感受寒苦外，其余身体的支分都已冻成冰块，无法动弹，只能从口中或喉间发出叫苦的各种声音。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927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（六）裂如青莲花地狱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2400" dirty="0"/>
              <a:t>由于遭受极为严重、广大的寒触所触，有情身体一切的支分全都变成青瘀色，全身的皮肤裂为五分或六分，裂开形状就像青莲花一样。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134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（七）裂如红莲花地狱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400" dirty="0"/>
              <a:t>裂如红莲地狱有别于裂如青莲地狱的受苦情况，是有情皮肤遭受寒触，经过青瘀阶段之后，进而变成红赤，而且皮肤分裂成十瓣或者更多，形状如红莲花。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82524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3253</TotalTime>
  <Words>487</Words>
  <Application>Microsoft Macintosh PowerPoint</Application>
  <PresentationFormat>Custom</PresentationFormat>
  <Paragraphs>60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Wisp</vt:lpstr>
      <vt:lpstr>轮回过患 八寒地狱的痛苦 </vt:lpstr>
      <vt:lpstr>八寒地狱分类</vt:lpstr>
      <vt:lpstr>（一）具疱地狱</vt:lpstr>
      <vt:lpstr>（二）疱裂地狱 </vt:lpstr>
      <vt:lpstr>（三）紧牙地狱 </vt:lpstr>
      <vt:lpstr>（四）阿啾啾地狱 </vt:lpstr>
      <vt:lpstr>（五）矐矐婆地狱 </vt:lpstr>
      <vt:lpstr>（六）裂如青莲花地狱 </vt:lpstr>
      <vt:lpstr>（七）裂如红莲花地狱 </vt:lpstr>
      <vt:lpstr>（八）裂如大莲花地狱 </vt:lpstr>
      <vt:lpstr>堕入八寒地狱的因</vt:lpstr>
      <vt:lpstr>八寒地狱众生的寿量</vt:lpstr>
      <vt:lpstr>观修方法</vt:lpstr>
      <vt:lpstr>观修方法（续）</vt:lpstr>
      <vt:lpstr>问题讨论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Lawson</dc:creator>
  <cp:lastModifiedBy>Xiaokai Dong</cp:lastModifiedBy>
  <cp:revision>126</cp:revision>
  <dcterms:created xsi:type="dcterms:W3CDTF">2018-07-17T17:21:33Z</dcterms:created>
  <dcterms:modified xsi:type="dcterms:W3CDTF">2018-08-17T02:11:42Z</dcterms:modified>
</cp:coreProperties>
</file>