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73" r:id="rId4"/>
    <p:sldId id="274" r:id="rId5"/>
    <p:sldId id="275" r:id="rId6"/>
    <p:sldId id="259" r:id="rId7"/>
    <p:sldId id="267" r:id="rId8"/>
    <p:sldId id="280" r:id="rId9"/>
    <p:sldId id="268" r:id="rId10"/>
    <p:sldId id="276" r:id="rId11"/>
    <p:sldId id="260" r:id="rId12"/>
    <p:sldId id="270" r:id="rId13"/>
    <p:sldId id="277" r:id="rId14"/>
    <p:sldId id="264" r:id="rId15"/>
    <p:sldId id="265" r:id="rId16"/>
    <p:sldId id="278" r:id="rId17"/>
    <p:sldId id="279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3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8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664681"/>
            <a:ext cx="8689976" cy="2509213"/>
          </a:xfrm>
        </p:spPr>
        <p:txBody>
          <a:bodyPr/>
          <a:lstStyle/>
          <a:p>
            <a:r>
              <a:rPr lang="zh-CN" altLang="en-US"/>
              <a:t>轮回过患</a:t>
            </a:r>
            <a:br>
              <a:rPr lang="en-US" altLang="zh-CN"/>
            </a:br>
            <a:r>
              <a:rPr lang="zh-CN" altLang="en-US"/>
              <a:t>之</a:t>
            </a:r>
            <a:br>
              <a:rPr lang="en-US" altLang="zh-CN"/>
            </a:br>
            <a:r>
              <a:rPr lang="zh-CN" altLang="en-US"/>
              <a:t>三根本苦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429000"/>
            <a:ext cx="8689976" cy="1828799"/>
          </a:xfrm>
        </p:spPr>
        <p:txBody>
          <a:bodyPr>
            <a:normAutofit fontScale="62500" lnSpcReduction="20000"/>
          </a:bodyPr>
          <a:lstStyle/>
          <a:p>
            <a:endParaRPr lang="en-US" altLang="zh-CN" sz="1800"/>
          </a:p>
          <a:p>
            <a:endParaRPr lang="en-US" altLang="zh-CN" sz="1800"/>
          </a:p>
          <a:p>
            <a:r>
              <a:rPr lang="en-US" altLang="zh-CN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2018</a:t>
            </a:r>
            <a:r>
              <a:rPr lang="zh-CN" altLang="en-US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年</a:t>
            </a:r>
            <a:r>
              <a:rPr lang="en-US" altLang="zh-CN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4</a:t>
            </a:r>
            <a:r>
              <a:rPr lang="zh-CN" altLang="en-US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月</a:t>
            </a:r>
            <a:r>
              <a:rPr lang="en-US" altLang="zh-CN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  <a:r>
              <a:rPr lang="zh-CN" altLang="en-US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日</a:t>
            </a:r>
            <a:endParaRPr lang="en-CA" altLang="zh-CN" sz="2600" b="1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zh-CN" altLang="en-US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多伦多慧灯禅修三班 轮回过患 修法</a:t>
            </a:r>
            <a:r>
              <a:rPr lang="zh-CN" altLang="zh-CN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endParaRPr lang="en-US" altLang="zh-CN" sz="2600" b="1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zh-CN" altLang="en-US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根据慈城罗珠上师的开示和</a:t>
            </a:r>
            <a:r>
              <a:rPr lang="en-US" altLang="zh-CN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《</a:t>
            </a:r>
            <a:r>
              <a:rPr lang="zh-CN" altLang="en-US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大圆满前行引导文</a:t>
            </a:r>
            <a:r>
              <a:rPr lang="en-US" altLang="zh-CN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》</a:t>
            </a:r>
            <a:r>
              <a:rPr lang="zh-CN" altLang="en-US" sz="2600" b="1">
                <a:solidFill>
                  <a:schemeClr val="tx1">
                    <a:lumMod val="85000"/>
                    <a:lumOff val="15000"/>
                  </a:schemeClr>
                </a:solidFill>
              </a:rPr>
              <a:t>整理。仅供禅修班内部学修交流和参考</a:t>
            </a:r>
            <a:endParaRPr lang="en-US" sz="2600" b="1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altLang="zh-CN" sz="2600" b="1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  <a:p>
            <a:endParaRPr lang="en-US" sz="2600" b="1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  <a:p>
            <a:endParaRPr lang="en-US">
              <a:solidFill>
                <a:schemeClr val="tx2">
                  <a:lumMod val="75000"/>
                </a:schemeClr>
              </a:solidFill>
            </a:endParaRP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0" y="491672"/>
            <a:ext cx="8689976" cy="5255985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 dirty="0"/>
              <a:t>（</a:t>
            </a: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000" dirty="0"/>
            </a:br>
            <a:r>
              <a:rPr lang="zh-CN" altLang="en-US" sz="3600" b="1" dirty="0"/>
              <a:t>变苦</a:t>
            </a:r>
            <a:br>
              <a:rPr lang="en-US" altLang="zh-CN" sz="2000" dirty="0"/>
            </a:br>
            <a:r>
              <a:rPr lang="zh-CN" altLang="en-US" sz="2000" dirty="0"/>
              <a:t>现在的人们所拥有的片刻快乐也是瞬息万变，可以说转眼间就会变成痛苦。比如说，本来食用对身体有利的饮食以后，正当觉得吃饱喝足、心情愉快的时候，没想到胃肠里生了寄生虫，突然染上了严重的浪踏病，痛苦不堪。正当快快乐乐的时候，忽然间，怨敌赶走了家畜、大火烧毁了房屋、病魔缠身或者听到别人的恶语中伤等等，顷刻之间就会乐极生悲。</a:t>
            </a:r>
            <a:r>
              <a:rPr lang="zh-CN" altLang="en-US" sz="2000" b="1" u="sng" dirty="0"/>
              <a:t>从这一点来说，在这个生死轮回中，表面拥有的安乐、幸福、名誉，其实都没有一丝一毫的恒常性、稳固性，终究离不开痛苦。因此，我们一定要对轮回生起厌恶之心。</a:t>
            </a:r>
            <a:br>
              <a:rPr lang="en-US" altLang="zh-CN" sz="2400" dirty="0"/>
            </a:br>
            <a:r>
              <a:rPr lang="en-US" altLang="zh-CN" sz="2400" dirty="0"/>
              <a:t>                                        </a:t>
            </a:r>
            <a:br>
              <a:rPr lang="en-US" altLang="zh-CN" sz="2400" dirty="0"/>
            </a:br>
            <a:r>
              <a:rPr lang="en-US" altLang="zh-CN" sz="2400" dirty="0"/>
              <a:t>                                         </a:t>
            </a:r>
            <a:r>
              <a:rPr lang="en-US" altLang="zh-CN" sz="2000" dirty="0"/>
              <a:t>《</a:t>
            </a:r>
            <a:r>
              <a:rPr lang="zh-CN" altLang="en-US" sz="2000" dirty="0"/>
              <a:t>大圆满龙钦心髓前行引导文</a:t>
            </a:r>
            <a:r>
              <a:rPr lang="en-US" altLang="zh-CN" sz="2000" dirty="0"/>
              <a:t>》</a:t>
            </a:r>
            <a:br>
              <a:rPr lang="en-US" altLang="zh-CN" sz="2000" dirty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4963886"/>
            <a:ext cx="8689976" cy="293913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行苦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54630"/>
            <a:ext cx="10363826" cy="3889828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altLang="zh-CN" sz="2400" dirty="0"/>
            </a:br>
            <a:r>
              <a:rPr lang="zh-CN" altLang="en-US" sz="2400" dirty="0"/>
              <a:t>行苦：行是迁流之意。如前所讲，所有法都是一刹那一刹那地毁灭的。假如一人享有幸福的时间包括一百个刹那，当这一百个刹那过去以后，他就开始感受痛苦。如果前面缺少任何一个刹那，后面的痛苦都不会产生，所以此幸福的第一、第二、第三刹那等都是迎接后面痛苦的一种因素。这种万物的刹那迁流之性就是行苦，它很细微，难以觉察。</a:t>
            </a:r>
            <a:r>
              <a:rPr lang="zh-CN" altLang="en-US" sz="24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zh-CN" altLang="en-US" sz="2400" dirty="0"/>
              <a:t>   </a:t>
            </a:r>
            <a:r>
              <a:rPr lang="en-US" altLang="zh-CN" sz="2400" dirty="0"/>
              <a:t>            </a:t>
            </a:r>
            <a:br>
              <a:rPr lang="en-US" altLang="zh-CN" sz="2400" dirty="0"/>
            </a:br>
            <a:r>
              <a:rPr lang="en-US" altLang="zh-CN" sz="2400" dirty="0"/>
              <a:t>                                                                                        </a:t>
            </a:r>
            <a:r>
              <a:rPr lang="en-US" altLang="zh-CN" sz="1800" dirty="0"/>
              <a:t>《</a:t>
            </a:r>
            <a:r>
              <a:rPr lang="zh-CN" altLang="en-US" sz="1800" dirty="0"/>
              <a:t>慧灯之光第二册</a:t>
            </a:r>
            <a:r>
              <a:rPr lang="en-US" altLang="zh-CN" sz="1800" dirty="0"/>
              <a:t>》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08683"/>
          </a:xfrm>
        </p:spPr>
        <p:txBody>
          <a:bodyPr/>
          <a:lstStyle/>
          <a:p>
            <a:pPr algn="l"/>
            <a:r>
              <a:rPr lang="zh-CN" altLang="en-US" dirty="0"/>
              <a:t>行苦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38514"/>
            <a:ext cx="10363826" cy="4252685"/>
          </a:xfrm>
        </p:spPr>
        <p:txBody>
          <a:bodyPr>
            <a:normAutofit fontScale="92500"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/>
              <a:buChar char="•"/>
            </a:pPr>
            <a:r>
              <a:rPr lang="zh-CN" altLang="en-US" sz="2400" dirty="0"/>
              <a:t>现在我们这些自以为安乐的人们，表面看起来好像没有亲身受苦，但实际上也绝没有摆脱痛苦之因，比如，吃饭穿衣、住房受用、装饰设宴等等这一切都可能成为造罪业的因，所作所为完全是罪恶的伪装，这一切的后果无疑就是痛苦。</a:t>
            </a:r>
            <a:endParaRPr lang="en-US" altLang="zh-CN" sz="2400" dirty="0"/>
          </a:p>
          <a:p>
            <a:pPr marL="342900" indent="-342900" algn="just">
              <a:lnSpc>
                <a:spcPct val="150000"/>
              </a:lnSpc>
              <a:buFont typeface="Arial" panose="020B0604020202020204"/>
              <a:buChar char="•"/>
            </a:pPr>
            <a:endParaRPr lang="en-US" altLang="zh-CN" sz="2400" dirty="0"/>
          </a:p>
          <a:p>
            <a:pPr marL="342900" indent="-342900" algn="just">
              <a:lnSpc>
                <a:spcPct val="150000"/>
              </a:lnSpc>
              <a:buFont typeface="Arial" panose="020B0604020202020204"/>
              <a:buChar char="•"/>
            </a:pPr>
            <a:r>
              <a:rPr lang="zh-CN" altLang="en-US" sz="2400" b="1" dirty="0"/>
              <a:t>现在我们认为幸福的所有事物，包括口中吃的、身上穿的，一切财物、食品、受用，都唯一是通过造罪业才得来的，这一切的果报终将要感受漫漫无边的恶趣之苦。因此说，现在一切表面的快乐皆不离行苦的本性。</a:t>
            </a:r>
            <a:endParaRPr lang="en-US" sz="24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真实解决只有解脱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很多大德也在提倡没有质量的加行还不如不修。</a:t>
            </a:r>
            <a:endParaRPr lang="en-CA" altLang="zh-CN" dirty="0"/>
          </a:p>
          <a:p>
            <a:r>
              <a:rPr lang="zh-CN" altLang="en-US" dirty="0"/>
              <a:t>观修轮回痛苦，对我们内心当中真实地厌离轮回、想要解脱很重要</a:t>
            </a:r>
            <a:endParaRPr lang="en-CA" altLang="zh-CN" dirty="0"/>
          </a:p>
          <a:p>
            <a:r>
              <a:rPr lang="zh-CN" altLang="en-US" dirty="0"/>
              <a:t>如果觉得轮回当中有安乐，哪里还想解脱、出离，无外乎就是从这个地方出去到那个地方，还是在轮回当中。</a:t>
            </a:r>
            <a:endParaRPr lang="en-CA" altLang="zh-CN" dirty="0"/>
          </a:p>
          <a:p>
            <a:r>
              <a:rPr lang="zh-CN" altLang="en-US" dirty="0"/>
              <a:t>如果对整个轮回产生了恐怖，我们就知道不管哪个地方都是痛苦的，绝对不能去。这个火坑的下部、中部、上部，哪个地方都不舒服，所以整个火坑我就不去了，赶快远远逃离。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真实解决只有解脱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/>
              <a:t>我们不否认有这种快乐的感觉，但关键要想这种快乐的感觉是不恒常、不稳固的。另一个关键就是有没有解决之道？如果在轮回中是没有解决之道的，想指望在轮回中把这个问题彻底解决那是绝对不行的。只要在轮回中，快乐就没有恒常、稳固性，这个一定是恒常跟随我们的。真实解决只有解脱，只有修出离道才可以解脱。如果现在有安乐、幸福、名誉，要知道它是变化的本性，这样拥有时就不会过度耽执；如果没有这些，也不会过度执著。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36787"/>
          </a:xfrm>
        </p:spPr>
        <p:txBody>
          <a:bodyPr/>
          <a:lstStyle/>
          <a:p>
            <a:pPr algn="l"/>
            <a:r>
              <a:rPr lang="zh-CN" altLang="en-US" dirty="0"/>
              <a:t>总结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62540"/>
            <a:ext cx="10363826" cy="4028660"/>
          </a:xfrm>
        </p:spPr>
        <p:txBody>
          <a:bodyPr>
            <a:normAutofit/>
          </a:bodyPr>
          <a:lstStyle/>
          <a:p>
            <a:r>
              <a:rPr lang="zh-CN" altLang="en-US" dirty="0"/>
              <a:t>在</a:t>
            </a:r>
            <a:r>
              <a:rPr lang="en-US" altLang="zh-CN" dirty="0"/>
              <a:t>《</a:t>
            </a:r>
            <a:r>
              <a:rPr lang="zh-CN" altLang="en-US" dirty="0"/>
              <a:t>入胎藏会</a:t>
            </a:r>
            <a:r>
              <a:rPr lang="en-US" altLang="zh-CN" dirty="0"/>
              <a:t>》</a:t>
            </a:r>
            <a:r>
              <a:rPr lang="zh-CN" altLang="en-US" dirty="0"/>
              <a:t>中说：“</a:t>
            </a:r>
            <a:r>
              <a:rPr lang="zh-CN" altLang="en-US" b="1" dirty="0"/>
              <a:t>此等皆是舍苦求苦，唯是苦生，唯是苦灭，诸行因缘相续而起。如来了知故，说有情生死之法，诸行无常，非真究竟，是变坏法，不可保守，当求知足，深生厌患，勤求解脱”。</a:t>
            </a:r>
            <a:endParaRPr lang="en-US" altLang="zh-CN" b="1" dirty="0"/>
          </a:p>
          <a:p>
            <a:pPr>
              <a:lnSpc>
                <a:spcPct val="130000"/>
              </a:lnSpc>
            </a:pPr>
            <a:endParaRPr lang="en-US" dirty="0"/>
          </a:p>
          <a:p>
            <a:pPr marL="285750" indent="-285750">
              <a:lnSpc>
                <a:spcPct val="130000"/>
              </a:lnSpc>
              <a:buFont typeface="Arial" panose="020B0604020202020204"/>
              <a:buChar char="•"/>
            </a:pPr>
            <a:r>
              <a:rPr lang="zh-CN" altLang="en-US" dirty="0"/>
              <a:t>在这人世间，人们都是舍一苦又求一苦，这里只是苦在生，也只是苦在灭。</a:t>
            </a:r>
            <a:r>
              <a:rPr lang="zh-CN" altLang="en-US" b="1" dirty="0"/>
              <a:t>无论发生任何事情都是苦在生，身心受逼恼是苦苦，快乐是变（坏）苦，任何时处都是行苦；而任何事情灭去也只是苦在灭</a:t>
            </a:r>
            <a:r>
              <a:rPr lang="zh-CN" altLang="en-US" dirty="0"/>
              <a:t>。因此，这样由烦恼和业所支配的、所变现的法全都是苦。诸法生时是苦生，诸法灭时是苦灭，唯一只是苦在生灭、苦在相续。这一事实从人生的八苦历程可以清楚地看到。（我们会在接下来的几次共修中详细学习人生八苦）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50626"/>
          </a:xfrm>
        </p:spPr>
        <p:txBody>
          <a:bodyPr/>
          <a:lstStyle/>
          <a:p>
            <a:pPr algn="l"/>
            <a:r>
              <a:rPr lang="zh-CN" altLang="en-US" b="1" dirty="0"/>
              <a:t>总结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69144"/>
            <a:ext cx="10363826" cy="4252685"/>
          </a:xfrm>
        </p:spPr>
        <p:txBody>
          <a:bodyPr>
            <a:normAutofit lnSpcReduction="10000"/>
          </a:bodyPr>
          <a:lstStyle/>
          <a:p>
            <a:pPr marL="285750" indent="-285750">
              <a:lnSpc>
                <a:spcPct val="130000"/>
              </a:lnSpc>
              <a:buFont typeface="Arial" panose="020B0604020202020204"/>
              <a:buChar char="•"/>
            </a:pPr>
            <a:r>
              <a:rPr lang="zh-CN" altLang="en-US" sz="2400" b="1" dirty="0"/>
              <a:t>由于因缘发生的这些有漏法的运行都是不断地在出苦，任何一个可意的地方都没办法保持，佛知道这个的缘故，就说有情生死的法，这一切诸行都是无常的</a:t>
            </a:r>
            <a:r>
              <a:rPr lang="zh-CN" altLang="en-US" sz="2400" dirty="0"/>
              <a:t>。在这个有漏生的变现当中，任何一个东西都持不住，都不是究竟的，都是坏灭的，都是保不住的。</a:t>
            </a:r>
            <a:r>
              <a:rPr lang="zh-CN" altLang="en-US" sz="2400" b="1" dirty="0"/>
              <a:t>所以应当求知足，应当把现世的追求全部都退下来，有一点吃的、穿的、住的就行了。对于这世上的一切法应当深生厌患，因为从最初受生到最后死之间全都是苦啊。</a:t>
            </a:r>
            <a:r>
              <a:rPr lang="zh-CN" altLang="en-US" sz="2400" dirty="0"/>
              <a:t>对于苦不应当追求，应当厌患，应当希求从中解脱，不能再做白日梦，以为这里面真的有乐可得。</a:t>
            </a:r>
            <a:endParaRPr lang="en-US" altLang="zh-CN" sz="2400" dirty="0"/>
          </a:p>
          <a:p>
            <a:pPr marL="285750" indent="-285750" algn="r">
              <a:lnSpc>
                <a:spcPct val="130000"/>
              </a:lnSpc>
              <a:buFont typeface="Arial" panose="020B0604020202020204"/>
              <a:buChar char="•"/>
            </a:pPr>
            <a:r>
              <a:rPr lang="zh-CN" altLang="en-US" sz="2400" dirty="0"/>
              <a:t>摘自</a:t>
            </a:r>
            <a:r>
              <a:rPr lang="en-US" altLang="zh-CN" sz="2400" dirty="0"/>
              <a:t>~ </a:t>
            </a:r>
            <a:r>
              <a:rPr lang="zh-CN" altLang="en-US" sz="2400" dirty="0"/>
              <a:t>益西彭措堪布</a:t>
            </a:r>
            <a:r>
              <a:rPr lang="en-US" altLang="zh-CN" sz="2400" dirty="0"/>
              <a:t> </a:t>
            </a:r>
            <a:r>
              <a:rPr lang="zh-CN" altLang="en-US" sz="2400" dirty="0"/>
              <a:t>《佛为阿难说人处胎会讲记</a:t>
            </a:r>
            <a:r>
              <a:rPr lang="en-US" altLang="zh-CN" sz="2400" dirty="0"/>
              <a:t>》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/>
              <a:t>问题讨论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+mj-ea"/>
                <a:ea typeface="+mj-ea"/>
              </a:rPr>
              <a:t>什么苦苦，变苦的经历让你有过出离心的念头？</a:t>
            </a:r>
            <a:endParaRPr lang="en-CA" altLang="zh-CN" sz="2400">
              <a:latin typeface="+mj-ea"/>
              <a:ea typeface="+mj-ea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+mj-ea"/>
                <a:ea typeface="+mj-ea"/>
              </a:rPr>
              <a:t>修行人与世间人在面对病苦，死苦时，有哪些不同？</a:t>
            </a:r>
            <a:endParaRPr lang="en-US" altLang="zh-CN" sz="2400">
              <a:latin typeface="+mj-ea"/>
              <a:ea typeface="+mj-ea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400">
                <a:latin typeface="+mj-ea"/>
                <a:ea typeface="+mj-ea"/>
              </a:rPr>
              <a:t>在学习“轮回过患”之前，您认为轮回是痛苦的吗？请结合“三根本苦”，用生活中的实例来说明为什么凡夫心中的幸福，其本质都是痛苦的。</a:t>
            </a:r>
            <a:r>
              <a:rPr lang="en-US" altLang="zh-CN" sz="2400">
                <a:latin typeface="+mj-ea"/>
                <a:ea typeface="+mj-ea"/>
              </a:rPr>
              <a:t> </a:t>
            </a:r>
            <a:endParaRPr lang="en-US" altLang="zh-CN" sz="2400">
              <a:latin typeface="+mj-ea"/>
              <a:ea typeface="+mj-ea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400">
                <a:latin typeface="+mj-ea"/>
                <a:ea typeface="+mj-ea"/>
              </a:rPr>
              <a:t>通过这两次对轮回总体过患的学习，您对生命轮回的看法有所改变吗？请举例说明。</a:t>
            </a:r>
            <a:endParaRPr lang="en-US" altLang="zh-CN" sz="240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zh-CN" sz="240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zh-CN" sz="2400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409066"/>
          </a:xfrm>
        </p:spPr>
        <p:txBody>
          <a:bodyPr>
            <a:normAutofit fontScale="90000"/>
          </a:bodyPr>
          <a:lstStyle/>
          <a:p>
            <a:pPr algn="l"/>
            <a:br>
              <a:rPr lang="en-US" altLang="zh-CN"/>
            </a:br>
            <a:br>
              <a:rPr lang="en-US" altLang="zh-CN"/>
            </a:br>
            <a:r>
              <a:rPr lang="zh-CN" altLang="en-US" b="1"/>
              <a:t>本次学习内容：</a:t>
            </a:r>
            <a:br>
              <a:rPr lang="en-US" altLang="zh-CN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28800"/>
            <a:ext cx="10363826" cy="3962399"/>
          </a:xfrm>
        </p:spPr>
        <p:txBody>
          <a:bodyPr>
            <a:normAutofit/>
          </a:bodyPr>
          <a:lstStyle/>
          <a:p>
            <a:pPr marL="342900" indent="-342900"/>
            <a:endParaRPr lang="en-US" altLang="zh-CN"/>
          </a:p>
          <a:p>
            <a:pPr marL="342900" indent="-342900">
              <a:buFont typeface="+mj-lt"/>
              <a:buAutoNum type="arabicPeriod"/>
            </a:pPr>
            <a:r>
              <a:rPr lang="zh-CN" altLang="en-US" b="1"/>
              <a:t>认识轮回本体的重要性</a:t>
            </a:r>
            <a:endParaRPr lang="en-US" altLang="zh-CN" b="1"/>
          </a:p>
          <a:p>
            <a:pPr marL="342900" indent="-342900">
              <a:buFont typeface="+mj-lt"/>
              <a:buAutoNum type="arabicPeriod"/>
            </a:pPr>
            <a:endParaRPr lang="en-US" altLang="zh-CN" b="1"/>
          </a:p>
          <a:p>
            <a:pPr marL="342900" indent="-342900">
              <a:buFont typeface="+mj-lt"/>
              <a:buAutoNum type="arabicPeriod"/>
            </a:pPr>
            <a:r>
              <a:rPr lang="zh-CN" altLang="en-US" b="1"/>
              <a:t>观察轮回的总体过患</a:t>
            </a:r>
            <a:endParaRPr lang="en-US" altLang="zh-CN" b="1"/>
          </a:p>
          <a:p>
            <a:pPr marL="342900" indent="-342900">
              <a:buFont typeface="+mj-lt"/>
              <a:buAutoNum type="arabicPeriod"/>
            </a:pPr>
            <a:endParaRPr lang="en-US" altLang="zh-CN" b="1"/>
          </a:p>
          <a:p>
            <a:pPr marL="342900" indent="-342900">
              <a:buFont typeface="+mj-lt"/>
              <a:buAutoNum type="arabicPeriod"/>
            </a:pPr>
            <a:r>
              <a:rPr lang="zh-CN" altLang="en-US" b="1"/>
              <a:t>轮回总过患之三根本苦</a:t>
            </a:r>
            <a:endParaRPr lang="en-US" altLang="zh-CN" b="1"/>
          </a:p>
          <a:p>
            <a:pPr marL="342900" indent="-342900">
              <a:buFont typeface="+mj-lt"/>
              <a:buAutoNum type="arabicPeriod"/>
            </a:pPr>
            <a:endParaRPr lang="en-US" altLang="zh-CN" b="1"/>
          </a:p>
          <a:p>
            <a:pPr marL="342900" indent="-342900">
              <a:buFont typeface="+mj-lt"/>
              <a:buAutoNum type="arabicPeriod"/>
            </a:pPr>
            <a:r>
              <a:rPr lang="zh-CN" altLang="en-US" b="1"/>
              <a:t>总结</a:t>
            </a:r>
            <a:endParaRPr lang="en-US" altLang="zh-CN" b="1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/>
              <a:t>认识轮回本体的重要性</a:t>
            </a:r>
            <a:br>
              <a:rPr lang="en-US" altLang="zh-CN" b="1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800100" lvl="1" indent="-342900">
              <a:buFont typeface="Arial" panose="020B0604020202020204"/>
              <a:buChar char="•"/>
            </a:pPr>
            <a:r>
              <a:rPr lang="zh-CN" altLang="en-US" sz="2400" dirty="0"/>
              <a:t>要根治轮回之病，首先要清楚轮回的本体是什么，这样对轮回就不会有强烈的欲望，就可以建立出离心，建立修行的基础。</a:t>
            </a:r>
            <a:endParaRPr lang="en-US" altLang="zh-CN" sz="2400" dirty="0"/>
          </a:p>
          <a:p>
            <a:pPr marL="800100" lvl="1" indent="-342900">
              <a:buFont typeface="Arial" panose="020B0604020202020204"/>
              <a:buChar char="•"/>
            </a:pPr>
            <a:endParaRPr lang="en-US" altLang="zh-CN" sz="2400" b="1" dirty="0"/>
          </a:p>
          <a:p>
            <a:pPr marL="800100" lvl="1" indent="-342900">
              <a:buFont typeface="Arial" panose="020B0604020202020204"/>
              <a:buChar char="•"/>
            </a:pPr>
            <a:r>
              <a:rPr lang="zh-CN" altLang="en-US" sz="2400" b="1" dirty="0"/>
              <a:t>在了解轮回的本体时，首先应该不建立任何观点</a:t>
            </a:r>
            <a:r>
              <a:rPr lang="en-US" altLang="zh-CN" sz="2400" b="1" dirty="0"/>
              <a:t> </a:t>
            </a:r>
            <a:r>
              <a:rPr lang="en-US" altLang="zh-CN" sz="2400" dirty="0"/>
              <a:t>- </a:t>
            </a:r>
            <a:r>
              <a:rPr lang="zh-CN" altLang="en-US" sz="2400" dirty="0"/>
              <a:t>即不说它好，也不说不好，</a:t>
            </a:r>
            <a:r>
              <a:rPr lang="zh-CN" altLang="en-US" sz="2400" b="1" dirty="0"/>
              <a:t>而是通过理性观察，便可一知究竟：若是不好，不好在哪里；若是好，又好在何处。最后会得出结论的。</a:t>
            </a:r>
            <a:endParaRPr lang="en-US" altLang="zh-CN" sz="24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97030"/>
          </a:xfrm>
        </p:spPr>
        <p:txBody>
          <a:bodyPr>
            <a:normAutofit fontScale="90000"/>
          </a:bodyPr>
          <a:lstStyle/>
          <a:p>
            <a:pPr algn="l"/>
            <a:br>
              <a:rPr lang="en-US" altLang="zh-CN" b="1"/>
            </a:br>
            <a:r>
              <a:rPr lang="zh-CN" altLang="en-US" b="1"/>
              <a:t>观察轮回的总体过患</a:t>
            </a:r>
            <a:br>
              <a:rPr lang="en-US" altLang="zh-CN" b="1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01078"/>
            <a:ext cx="10363826" cy="3790121"/>
          </a:xfrm>
        </p:spPr>
        <p:txBody>
          <a:bodyPr>
            <a:normAutofit/>
          </a:bodyPr>
          <a:lstStyle/>
          <a:p>
            <a:pPr marL="742950" lvl="1" indent="-285750">
              <a:buFont typeface="Arial" panose="020B0604020202020204"/>
              <a:buChar char="•"/>
            </a:pPr>
            <a:r>
              <a:rPr lang="zh-CN" altLang="en-US" dirty="0"/>
              <a:t>佛并不是说轮回中没有任何的幸福和快乐。如果我们积累福报，也可以在轮回中享受一些快乐。但是即使我们现世是幸福的，时间却太短暂了。而且，</a:t>
            </a:r>
            <a:endParaRPr lang="en-US" altLang="zh-CN" dirty="0"/>
          </a:p>
          <a:p>
            <a:pPr marL="800100" lvl="1" indent="-342900">
              <a:buFont typeface="+mj-lt"/>
              <a:buAutoNum type="arabicParenR"/>
            </a:pPr>
            <a:endParaRPr lang="en-US" altLang="zh-CN" dirty="0"/>
          </a:p>
          <a:p>
            <a:pPr marL="914400" lvl="2" indent="0">
              <a:buNone/>
            </a:pPr>
            <a:endParaRPr lang="en-US" altLang="zh-CN" sz="1800" dirty="0"/>
          </a:p>
          <a:p>
            <a:pPr marL="914400" lvl="2" indent="0">
              <a:buNone/>
            </a:pPr>
            <a:r>
              <a:rPr lang="zh-CN" altLang="en-US" sz="1800" dirty="0"/>
              <a:t>如果我们以一个比较广大的眼光来观察轮回，就会发现轮回中大部分的生命都在感受痛苦，相比之下，</a:t>
            </a:r>
            <a:r>
              <a:rPr lang="zh-CN" altLang="en-US" sz="1800" b="1" dirty="0"/>
              <a:t>享受幸福的生命非常少</a:t>
            </a:r>
            <a:r>
              <a:rPr lang="zh-CN" altLang="en-US" sz="1800" dirty="0"/>
              <a:t>。</a:t>
            </a:r>
            <a:endParaRPr lang="en-US" altLang="zh-CN" sz="1800" dirty="0"/>
          </a:p>
          <a:p>
            <a:pPr marL="1314450" lvl="2" indent="-400050">
              <a:buFont typeface="+mj-lt"/>
              <a:buAutoNum type="romanLcPeriod"/>
            </a:pPr>
            <a:endParaRPr lang="en-US" altLang="zh-CN" sz="1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702365"/>
            <a:ext cx="8689976" cy="5059806"/>
          </a:xfrm>
        </p:spPr>
        <p:txBody>
          <a:bodyPr>
            <a:normAutofit fontScale="90000"/>
          </a:bodyPr>
          <a:lstStyle/>
          <a:p>
            <a:pPr algn="l"/>
            <a:br>
              <a:rPr lang="en-US" altLang="zh-CN" sz="2700" dirty="0"/>
            </a:br>
            <a:r>
              <a:rPr lang="zh-CN" altLang="en-US" sz="2700" dirty="0"/>
              <a:t>要有一个目标</a:t>
            </a:r>
            <a:r>
              <a:rPr lang="en-US" altLang="zh-CN" sz="2700" dirty="0"/>
              <a:t>: </a:t>
            </a:r>
            <a:r>
              <a:rPr lang="zh-CN" altLang="en-US" sz="2700" dirty="0"/>
              <a:t>帮助所有的众生解脱</a:t>
            </a:r>
            <a:br>
              <a:rPr lang="en-US" altLang="zh-CN" sz="2700" dirty="0"/>
            </a:br>
            <a:br>
              <a:rPr lang="en-US" altLang="zh-CN" sz="2700" dirty="0"/>
            </a:br>
            <a:r>
              <a:rPr lang="zh-CN" altLang="en-US" sz="2700" dirty="0"/>
              <a:t>用佛法来调伏自心</a:t>
            </a:r>
            <a:r>
              <a:rPr lang="en-US" altLang="zh-CN" sz="2700" dirty="0"/>
              <a:t>, </a:t>
            </a:r>
            <a:r>
              <a:rPr lang="zh-CN" altLang="en-US" sz="2700" dirty="0"/>
              <a:t>修行使我们的能力会越来越强大</a:t>
            </a:r>
            <a:br>
              <a:rPr lang="en-CA" altLang="zh-CN" sz="2700" dirty="0"/>
            </a:br>
            <a:br>
              <a:rPr lang="en-US" altLang="zh-CN" sz="2700" dirty="0"/>
            </a:br>
            <a:r>
              <a:rPr lang="zh-CN" altLang="en-US" sz="2700" dirty="0"/>
              <a:t>最好的帮助是让大家明白真相，能够从梦中苏醒</a:t>
            </a:r>
            <a:br>
              <a:rPr lang="en-US" altLang="zh-CN" sz="2700" dirty="0"/>
            </a:br>
            <a:br>
              <a:rPr lang="en-US" altLang="zh-CN" sz="2700" dirty="0"/>
            </a:br>
            <a:r>
              <a:rPr lang="zh-CN" altLang="en-US" sz="2700" dirty="0"/>
              <a:t>轮回是苦的，但是我们有办法 </a:t>
            </a:r>
            <a:r>
              <a:rPr lang="en-US" altLang="zh-CN" sz="2700" dirty="0"/>
              <a:t>- </a:t>
            </a:r>
            <a:r>
              <a:rPr lang="zh-CN" altLang="en-US" sz="2700" dirty="0"/>
              <a:t>逃离，出离，解脱</a:t>
            </a:r>
            <a:br>
              <a:rPr lang="en-US" altLang="zh-CN" sz="2700" dirty="0"/>
            </a:br>
            <a:br>
              <a:rPr lang="en-US" altLang="zh-CN" sz="2700" dirty="0"/>
            </a:br>
            <a:r>
              <a:rPr lang="zh-CN" altLang="en-US" sz="2700" dirty="0"/>
              <a:t>为了让我们有逃离痛苦，出离轮回的念头，我们今天来学习</a:t>
            </a:r>
            <a:r>
              <a:rPr lang="en-US" altLang="zh-CN" sz="2700" dirty="0"/>
              <a:t>:  </a:t>
            </a:r>
            <a:br>
              <a:rPr lang="en-US" altLang="zh-CN" sz="2700" dirty="0"/>
            </a:br>
            <a:br>
              <a:rPr lang="en-US" altLang="zh-CN" sz="2700" dirty="0"/>
            </a:br>
            <a:r>
              <a:rPr lang="zh-CN" altLang="en-US" sz="2800" b="1" dirty="0"/>
              <a:t>三根本苦</a:t>
            </a:r>
            <a:br>
              <a:rPr lang="en-US" altLang="zh-CN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4479235"/>
            <a:ext cx="8689976" cy="778564"/>
          </a:xfrm>
        </p:spPr>
        <p:txBody>
          <a:bodyPr>
            <a:norm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29712"/>
          </a:xfrm>
        </p:spPr>
        <p:txBody>
          <a:bodyPr/>
          <a:lstStyle/>
          <a:p>
            <a:r>
              <a:rPr lang="zh-CN" altLang="en-US" dirty="0"/>
              <a:t>三根本苦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86858"/>
            <a:ext cx="10363826" cy="3904342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三根本苦包括：苦苦、变苦、行苦</a:t>
            </a:r>
            <a:br>
              <a:rPr lang="en-US" altLang="zh-CN" sz="2400" dirty="0"/>
            </a:br>
            <a:br>
              <a:rPr lang="en-US" altLang="zh-CN" sz="2400" dirty="0"/>
            </a:br>
            <a:r>
              <a:rPr lang="zh-CN" altLang="en-US" sz="2400" dirty="0"/>
              <a:t>轮回里的一切有情无不受着“三苦”</a:t>
            </a:r>
            <a:r>
              <a:rPr lang="en-US" altLang="zh-CN" sz="2400" dirty="0"/>
              <a:t>——</a:t>
            </a:r>
            <a:r>
              <a:rPr lang="zh-CN" altLang="en-US" sz="2400" dirty="0"/>
              <a:t>苦苦、变苦、行苦的折磨。</a:t>
            </a:r>
            <a:br>
              <a:rPr lang="en-US" altLang="zh-CN" sz="2400" dirty="0"/>
            </a:br>
            <a:endParaRPr lang="en-US" altLang="zh-CN" sz="2400" dirty="0"/>
          </a:p>
          <a:p>
            <a:r>
              <a:rPr lang="zh-CN" altLang="en-US" sz="2400" dirty="0"/>
              <a:t>如果没有智慧，没有修行功德，轮回就是封闭式的，把所有有情众生关闭于其中，轮转不息，永远不能逃离，这就是轮回的真实状况。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苦苦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/>
              <a:t>所谓苦苦，是指苦上加苦，即明显的痛苦。地狱、饿鬼等三恶趣众生，就长劫饱受着苦苦的煎熬。   </a:t>
            </a:r>
            <a:r>
              <a:rPr lang="en-US" altLang="zh-CN" sz="2400" dirty="0"/>
              <a:t>        </a:t>
            </a:r>
            <a:br>
              <a:rPr lang="en-US" altLang="zh-CN" sz="2400" dirty="0"/>
            </a:br>
            <a:r>
              <a:rPr lang="en-US" altLang="zh-CN" sz="2400" dirty="0"/>
              <a:t>                                                            《</a:t>
            </a:r>
            <a:r>
              <a:rPr lang="zh-CN" altLang="en-US" sz="2400" dirty="0"/>
              <a:t>慧灯之光第二册</a:t>
            </a:r>
            <a:r>
              <a:rPr lang="en-US" altLang="zh-CN" sz="2400" dirty="0"/>
              <a:t>》     </a:t>
            </a:r>
            <a:br>
              <a:rPr lang="en-US" altLang="zh-CN" sz="2400" dirty="0"/>
            </a:b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248229"/>
            <a:ext cx="8689976" cy="52832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br>
              <a:rPr lang="en-US" altLang="zh-CN" sz="2400" dirty="0"/>
            </a:br>
            <a:r>
              <a:rPr lang="zh-CN" altLang="en-US" sz="2400" dirty="0">
                <a:latin typeface="+mj-ea"/>
              </a:rPr>
              <a:t>苦苦，</a:t>
            </a:r>
            <a:r>
              <a:rPr lang="zh-CN" altLang="en-US" sz="2400" dirty="0"/>
              <a:t>对于人类而言，就是大家公认的痛苦。</a:t>
            </a:r>
            <a:r>
              <a:rPr lang="en-US" altLang="zh-CN" sz="2400" dirty="0"/>
              <a:t> </a:t>
            </a:r>
            <a:r>
              <a:rPr lang="zh-CN" altLang="en-US" sz="2400" dirty="0"/>
              <a:t>比如生病，破产，失去亲人。</a:t>
            </a:r>
            <a:r>
              <a:rPr lang="zh-CN" altLang="en-US" sz="2400" dirty="0">
                <a:latin typeface="+mj-ea"/>
              </a:rPr>
              <a:t>是指前面的痛苦还没有烟消云散，后面的打击接踵而至，可以说一波未平，一波又起。</a:t>
            </a:r>
            <a:br>
              <a:rPr lang="en-US" altLang="zh-CN" sz="2400" dirty="0">
                <a:latin typeface="+mj-ea"/>
              </a:rPr>
            </a:br>
            <a:br>
              <a:rPr lang="en-US" altLang="zh-CN" sz="2400" dirty="0">
                <a:latin typeface="+mj-ea"/>
              </a:rPr>
            </a:br>
            <a:r>
              <a:rPr lang="zh-CN" altLang="en-US" sz="2400" dirty="0">
                <a:latin typeface="+mj-ea"/>
              </a:rPr>
              <a:t>就像我们常说的“祸不单行”，一个人在众多业力的激发下，种种痛苦层出不穷，从苦中又产生苦，或者苦上又加苦，即为苦苦。</a:t>
            </a:r>
            <a:br>
              <a:rPr lang="en-US" altLang="zh-CN" sz="2400" dirty="0">
                <a:latin typeface="+mj-ea"/>
              </a:rPr>
            </a:br>
            <a:br>
              <a:rPr lang="zh-CN" altLang="en-US" sz="2400" dirty="0">
                <a:latin typeface="+mj-ea"/>
              </a:rPr>
            </a:br>
            <a:r>
              <a:rPr lang="zh-CN" altLang="en-US" sz="2400" dirty="0">
                <a:latin typeface="+mj-ea"/>
              </a:rPr>
              <a:t>父亲不幸逝世，紧接着母亲又撒手离去；被怨敌抢劫一空，又加上心爱之人命归黄泉。</a:t>
            </a:r>
            <a:br>
              <a:rPr lang="en-US" altLang="zh-CN" sz="2400" dirty="0">
                <a:latin typeface="+mj-ea"/>
              </a:rPr>
            </a:br>
            <a:br>
              <a:rPr lang="en-US" altLang="zh-CN" sz="2400" dirty="0">
                <a:latin typeface="+mj-ea"/>
              </a:rPr>
            </a:br>
            <a:r>
              <a:rPr lang="en-US" altLang="zh-CN" sz="2400" dirty="0">
                <a:latin typeface="+mj-ea"/>
              </a:rPr>
              <a:t>                           《</a:t>
            </a:r>
            <a:r>
              <a:rPr lang="zh-CN" altLang="en-US" sz="2400" dirty="0">
                <a:latin typeface="+mj-ea"/>
              </a:rPr>
              <a:t>大圆满龙钦心髓前行引导文</a:t>
            </a:r>
            <a:r>
              <a:rPr lang="en-US" altLang="zh-CN" sz="2400" dirty="0">
                <a:latin typeface="+mj-ea"/>
              </a:rPr>
              <a:t>》</a:t>
            </a:r>
            <a:br>
              <a:rPr lang="en-US" altLang="zh-CN" sz="2400" dirty="0">
                <a:latin typeface="+mj-ea"/>
              </a:rPr>
            </a:br>
            <a:endParaRPr lang="en-US" sz="2400" dirty="0">
              <a:latin typeface="+mj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0670" y="5381172"/>
            <a:ext cx="8689976" cy="1371599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08683"/>
          </a:xfrm>
        </p:spPr>
        <p:txBody>
          <a:bodyPr/>
          <a:lstStyle/>
          <a:p>
            <a:pPr algn="l"/>
            <a:r>
              <a:rPr lang="zh-CN" altLang="en-US" dirty="0"/>
              <a:t>变苦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7544"/>
            <a:ext cx="10363826" cy="4223656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lnSpc>
                <a:spcPct val="130000"/>
              </a:lnSpc>
              <a:buFont typeface="Arial" panose="020B0604020202020204"/>
              <a:buChar char="•"/>
            </a:pPr>
            <a:r>
              <a:rPr lang="zh-CN" altLang="en-US" sz="2400" dirty="0"/>
              <a:t>变化而产生的痛苦 </a:t>
            </a:r>
            <a:r>
              <a:rPr lang="en-US" altLang="zh-CN" sz="2400" dirty="0"/>
              <a:t>- </a:t>
            </a:r>
            <a:r>
              <a:rPr lang="zh-CN" altLang="en-US" sz="2400" dirty="0"/>
              <a:t>即由某种事物的变化而引起的痛苦。是指现在虽不觉痛苦，但乐不久长，终要变化，当不再拥有以前那些所谓的快乐时，会倍觉痛苦。在人和天人当中比较常见。</a:t>
            </a:r>
            <a:endParaRPr lang="en-US" sz="2400" dirty="0"/>
          </a:p>
          <a:p>
            <a:pPr marL="0" indent="0">
              <a:lnSpc>
                <a:spcPct val="130000"/>
              </a:lnSpc>
              <a:buNone/>
            </a:pPr>
            <a:endParaRPr lang="en-US" altLang="zh-CN" sz="2400" dirty="0"/>
          </a:p>
          <a:p>
            <a:pPr marL="342900" indent="-342900">
              <a:lnSpc>
                <a:spcPct val="130000"/>
              </a:lnSpc>
              <a:buFont typeface="Arial" panose="020B0604020202020204"/>
              <a:buChar char="•"/>
            </a:pPr>
            <a:r>
              <a:rPr lang="zh-CN" altLang="en-US" sz="2400" dirty="0"/>
              <a:t>世俗人认为的快乐，但从另一个角度来看就是痛苦。比如：和亲人在一起的时候非常的快乐，但是正因为如此，分散的时候就会格外的痛苦。</a:t>
            </a:r>
            <a:r>
              <a:rPr lang="zh-CN" altLang="en-US" sz="2400" b="1" dirty="0"/>
              <a:t>这是一个自然的规律，痛苦和快乐永远都在一起。我们的欲望让我们去寻找一个完全没有痛苦的幸福，但这是不可能的。我们当下感受到的幸福和快乐，一旦失去的时候，会感受到同等或更大的痛苦。</a:t>
            </a:r>
            <a:endParaRPr lang="en-US" altLang="zh-CN" sz="2400" b="1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0</TotalTime>
  <Words>3113</Words>
  <Application>WPS 演示</Application>
  <PresentationFormat>Widescreen</PresentationFormat>
  <Paragraphs>126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7" baseType="lpstr">
      <vt:lpstr>Arial</vt:lpstr>
      <vt:lpstr>SimSun</vt:lpstr>
      <vt:lpstr>Wingdings</vt:lpstr>
      <vt:lpstr>Arial</vt:lpstr>
      <vt:lpstr>Tw Cen MT</vt:lpstr>
      <vt:lpstr>Segoe Print</vt:lpstr>
      <vt:lpstr>Microsoft YaHei</vt:lpstr>
      <vt:lpstr>Arial Unicode MS</vt:lpstr>
      <vt:lpstr>Calibri</vt:lpstr>
      <vt:lpstr>Droplet</vt:lpstr>
      <vt:lpstr>轮回过患 之 三根本苦</vt:lpstr>
      <vt:lpstr>  本次学习内容： </vt:lpstr>
      <vt:lpstr>认识轮回本体的重要性 </vt:lpstr>
      <vt:lpstr> 观察轮回的总体过患 </vt:lpstr>
      <vt:lpstr> 要有一个目标: 帮助所有的众生解脱  用佛法来调伏自心, 修行使我们的能力会越来越强大  最好的帮助是让大家明白真相，能够从梦中苏醒  轮回是苦的，但是我们有办法 - 逃离，出离，解脱  为了让我们有逃离痛苦，出离轮回的念头，我们今天来学习:    三根本苦 </vt:lpstr>
      <vt:lpstr>三根本苦</vt:lpstr>
      <vt:lpstr>苦苦</vt:lpstr>
      <vt:lpstr>         苦苦，对于人类而言，就是大家公认的痛苦。 比如生病，破产，失去亲人。是指前面的痛苦还没有烟消云散，后面的打击接踵而至，可以说一波未平，一波又起。  就像我们常说的“祸不单行”，一个人在众多业力的激发下，种种痛苦层出不穷，从苦中又产生苦，或者苦上又加苦，即为苦苦。  父亲不幸逝世，紧接着母亲又撒手离去；被怨敌抢劫一空，又加上心爱之人命归黄泉。                             《大圆满龙钦心髓前行引导文》 </vt:lpstr>
      <vt:lpstr>变苦</vt:lpstr>
      <vt:lpstr>（        变苦 现在的人们所拥有的片刻快乐也是瞬息万变，可以说转眼间就会变成痛苦。比如说，本来食用对身体有利的饮食以后，正当觉得吃饱喝足、心情愉快的时候，没想到胃肠里生了寄生虫，突然染上了严重的浪踏病，痛苦不堪。正当快快乐乐的时候，忽然间，怨敌赶走了家畜、大火烧毁了房屋、病魔缠身或者听到别人的恶语中伤等等，顷刻之间就会乐极生悲。从这一点来说，在这个生死轮回中，表面拥有的安乐、幸福、名誉，其实都没有一丝一毫的恒常性、稳固性，终究离不开痛苦。因此，我们一定要对轮回生起厌恶之心。                                                    《大圆满龙钦心髓前行引导文》 </vt:lpstr>
      <vt:lpstr>行苦</vt:lpstr>
      <vt:lpstr>行苦</vt:lpstr>
      <vt:lpstr>真实解决只有解脱</vt:lpstr>
      <vt:lpstr>真实解决只有解脱</vt:lpstr>
      <vt:lpstr>总结</vt:lpstr>
      <vt:lpstr>总结</vt:lpstr>
      <vt:lpstr>问题讨论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三根本苦</dc:title>
  <dc:creator>User</dc:creator>
  <cp:lastModifiedBy>Grace</cp:lastModifiedBy>
  <cp:revision>48</cp:revision>
  <dcterms:created xsi:type="dcterms:W3CDTF">2018-04-14T18:04:00Z</dcterms:created>
  <dcterms:modified xsi:type="dcterms:W3CDTF">2018-09-12T21:28:42Z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