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60" r:id="rId4"/>
    <p:sldId id="273" r:id="rId5"/>
    <p:sldId id="274" r:id="rId6"/>
    <p:sldId id="275" r:id="rId7"/>
    <p:sldId id="276" r:id="rId8"/>
    <p:sldId id="277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54" d="100"/>
          <a:sy n="54" d="100"/>
        </p:scale>
        <p:origin x="-128" y="-4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25" Type="http://schemas.microsoft.com/office/2015/10/relationships/revisionInfo" Target="revisionInfo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死</a:t>
            </a:r>
            <a:r>
              <a:rPr lang="zh-CN" altLang="en-US" dirty="0" smtClean="0"/>
              <a:t>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---</a:t>
            </a:r>
            <a:r>
              <a:rPr lang="zh-CN" altLang="en-US" dirty="0"/>
              <a:t>多伦多慧灯禅修班 轮回过患 </a:t>
            </a:r>
            <a:r>
              <a:rPr lang="zh-CN" altLang="en-US" dirty="0" smtClean="0"/>
              <a:t>修法</a:t>
            </a:r>
            <a:r>
              <a:rPr lang="zh-CN" altLang="zh-CN" dirty="0"/>
              <a:t>6</a:t>
            </a:r>
            <a:endParaRPr lang="en-US" altLang="zh-CN" dirty="0" smtClean="0"/>
          </a:p>
          <a:p>
            <a:r>
              <a:rPr lang="zh-CN" altLang="en-US" sz="1200" b="1" dirty="0" smtClean="0"/>
              <a:t>根据慈城罗珠上师的开示和</a:t>
            </a:r>
            <a:r>
              <a:rPr lang="en-US" altLang="zh-CN" sz="1200" b="1" dirty="0" smtClean="0"/>
              <a:t>《</a:t>
            </a:r>
            <a:r>
              <a:rPr lang="zh-CN" altLang="en-US" sz="1200" b="1" dirty="0" smtClean="0"/>
              <a:t>大圆满前行引导文</a:t>
            </a:r>
            <a:r>
              <a:rPr lang="en-US" altLang="zh-CN" sz="1200" b="1" dirty="0" smtClean="0"/>
              <a:t>》</a:t>
            </a:r>
            <a:r>
              <a:rPr lang="zh-CN" altLang="en-US" sz="1200" b="1" dirty="0" smtClean="0"/>
              <a:t>整理。仅供禅修班内部学修交流和参考</a:t>
            </a:r>
            <a:endParaRPr lang="en-US" sz="12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7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0446" y="1283120"/>
            <a:ext cx="7115041" cy="4108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altLang="zh-CN" b="1" dirty="0" smtClean="0"/>
          </a:p>
          <a:p>
            <a:pPr marL="342900" indent="-342900"/>
            <a:r>
              <a:rPr lang="zh-CN" altLang="en-US" b="1" dirty="0" smtClean="0"/>
              <a:t>本次学习内容：</a:t>
            </a:r>
            <a:endParaRPr lang="en-US" altLang="zh-CN" b="1" dirty="0" smtClean="0"/>
          </a:p>
          <a:p>
            <a:pPr marL="342900" indent="-342900"/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回顾病苦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死苦</a:t>
            </a:r>
            <a:endParaRPr lang="en-US" altLang="zh-CN" dirty="0" smtClean="0"/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zh-CN" altLang="en-US" dirty="0" smtClean="0"/>
              <a:t>思维死前之苦</a:t>
            </a:r>
            <a:endParaRPr lang="en-US" altLang="zh-CN" dirty="0" smtClean="0"/>
          </a:p>
          <a:p>
            <a:pPr marL="800100" lvl="1" indent="-342900">
              <a:lnSpc>
                <a:spcPct val="150000"/>
              </a:lnSpc>
              <a:buFont typeface="+mj-lt"/>
              <a:buAutoNum type="alphaLcPeriod"/>
            </a:pPr>
            <a:r>
              <a:rPr lang="zh-CN" altLang="en-US" dirty="0" smtClean="0"/>
              <a:t>思维死时之苦</a:t>
            </a:r>
            <a:endParaRPr lang="en-US" altLang="zh-CN" dirty="0" smtClean="0"/>
          </a:p>
          <a:p>
            <a:pPr marL="857250" lvl="1" indent="-400050">
              <a:lnSpc>
                <a:spcPct val="150000"/>
              </a:lnSpc>
              <a:buFont typeface="+mj-lt"/>
              <a:buAutoNum type="alphaLcPeriod"/>
            </a:pPr>
            <a:r>
              <a:rPr lang="zh-CN" altLang="en-US" dirty="0" smtClean="0"/>
              <a:t>思维死后之苦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zh-C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0142" y="816429"/>
            <a:ext cx="961571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回顾病苦</a:t>
            </a:r>
            <a:r>
              <a:rPr lang="en-US" altLang="zh-CN" sz="2400" b="1" dirty="0" smtClean="0"/>
              <a:t> - </a:t>
            </a:r>
            <a:r>
              <a:rPr lang="zh-CN" altLang="en-US" sz="2400" b="1" dirty="0" smtClean="0"/>
              <a:t>慈师视频的要点</a:t>
            </a:r>
            <a:r>
              <a:rPr lang="zh-CN" altLang="en-US" sz="2000" dirty="0" smtClean="0"/>
              <a:t>：</a:t>
            </a:r>
            <a:endParaRPr lang="en-US" altLang="zh-CN" sz="2000" dirty="0" smtClean="0"/>
          </a:p>
          <a:p>
            <a:pPr marL="457200" indent="-457200">
              <a:buAutoNum type="arabicPeriod"/>
            </a:pPr>
            <a:endParaRPr lang="en-US" altLang="zh-CN" sz="2000" dirty="0" smtClean="0"/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 smtClean="0"/>
              <a:t>病苦是每个人都要面对的，要去思考病苦的各个方面，把它们变成修行的材料</a:t>
            </a:r>
            <a:r>
              <a:rPr lang="en-US" altLang="zh-CN" sz="2000" dirty="0" smtClean="0"/>
              <a:t> 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 smtClean="0"/>
              <a:t>身体上的痛苦</a:t>
            </a:r>
            <a:endParaRPr lang="en-US" altLang="zh-CN" sz="2000" dirty="0" smtClean="0"/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 smtClean="0"/>
              <a:t>一辈子所有的积蓄有可能全部被用来治病</a:t>
            </a:r>
            <a:endParaRPr lang="en-US" altLang="zh-CN" sz="2000" dirty="0" smtClean="0"/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 smtClean="0"/>
              <a:t>治疗当中要忍受的痛苦，</a:t>
            </a:r>
            <a:r>
              <a:rPr lang="en-US" altLang="zh-CN" sz="2000" dirty="0" smtClean="0"/>
              <a:t> </a:t>
            </a:r>
            <a:r>
              <a:rPr lang="zh-CN" altLang="en-US" sz="2000" dirty="0" smtClean="0"/>
              <a:t>如手术，化疗等等。</a:t>
            </a:r>
            <a:endParaRPr lang="en-US" altLang="zh-CN" sz="2000" dirty="0" smtClean="0"/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 smtClean="0"/>
              <a:t>医患矛盾，比如，没钱医生不给看病，或者，医生没有好好治疗。</a:t>
            </a:r>
            <a:endParaRPr lang="en-US" altLang="zh-CN" sz="2000" dirty="0" smtClean="0"/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 smtClean="0"/>
              <a:t>观想的时候，一定要把自己观为生病的人。</a:t>
            </a:r>
            <a:endParaRPr lang="en-US" altLang="zh-CN" sz="2000" dirty="0" smtClean="0"/>
          </a:p>
          <a:p>
            <a:pPr marL="1257300" lvl="2" indent="-342900">
              <a:lnSpc>
                <a:spcPct val="150000"/>
              </a:lnSpc>
              <a:buFont typeface="Wingdings" charset="2"/>
              <a:buChar char="Ø"/>
            </a:pPr>
            <a:r>
              <a:rPr lang="zh-CN" altLang="en-US" sz="2000" dirty="0" smtClean="0"/>
              <a:t>医生告诉我得了绝症，自己内心的痛苦会是怎样？</a:t>
            </a:r>
            <a:endParaRPr lang="en-US" altLang="zh-CN" sz="2000" dirty="0" smtClean="0"/>
          </a:p>
          <a:p>
            <a:pPr marL="1257300" lvl="2" indent="-342900">
              <a:lnSpc>
                <a:spcPct val="150000"/>
              </a:lnSpc>
              <a:buFont typeface="Wingdings" charset="2"/>
              <a:buChar char="Ø"/>
            </a:pPr>
            <a:r>
              <a:rPr lang="zh-CN" altLang="en-US" sz="2000" dirty="0" smtClean="0"/>
              <a:t>一辈子的积蓄全部用来治病，还不够，这时自己内心的痛苦会是怎样？</a:t>
            </a:r>
            <a:endParaRPr lang="en-US" altLang="zh-CN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855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9361" y="829532"/>
            <a:ext cx="10117443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zh-CN" altLang="en-US" sz="2400" b="1" dirty="0" smtClean="0"/>
              <a:t>思维死前之苦</a:t>
            </a:r>
            <a:endParaRPr lang="en-US" altLang="zh-CN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566262" y="1523003"/>
            <a:ext cx="10358202" cy="514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/>
              <a:t>人身为什么难得？因为人的生活中既有幸福也有痛苦，这种对比让我们去追求幸福，远离痛苦。如果我们把生活中的痛苦放大来观察，这样就会促使我们去寻求解脱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pPr lvl="1">
              <a:lnSpc>
                <a:spcPct val="150000"/>
              </a:lnSpc>
            </a:pPr>
            <a:endParaRPr lang="en-US" altLang="zh-CN" sz="2000" dirty="0"/>
          </a:p>
          <a:p>
            <a:pPr marL="914400" lvl="1" indent="-457200">
              <a:lnSpc>
                <a:spcPct val="150000"/>
              </a:lnSpc>
              <a:buFont typeface="Arial"/>
              <a:buChar char="•"/>
            </a:pPr>
            <a:r>
              <a:rPr lang="zh-CN" altLang="en-US" sz="2000" dirty="0"/>
              <a:t>我们最害怕的就是死亡，但是我们没有办法回避。它离我们越来越近</a:t>
            </a:r>
            <a:r>
              <a:rPr lang="zh-CN" altLang="en-US" sz="2000" dirty="0" smtClean="0"/>
              <a:t>。</a:t>
            </a:r>
            <a:r>
              <a:rPr lang="zh-CN" altLang="en-US" sz="2000" dirty="0"/>
              <a:t>从知道自己的死期到死亡的这段时间里，我们要怎样来面对这种心理压力？</a:t>
            </a:r>
            <a:endParaRPr lang="en-US" altLang="zh-CN" sz="2000" dirty="0"/>
          </a:p>
          <a:p>
            <a:pPr lvl="1">
              <a:lnSpc>
                <a:spcPct val="150000"/>
              </a:lnSpc>
            </a:pPr>
            <a:endParaRPr lang="en-US" altLang="zh-CN" sz="2000" dirty="0" smtClean="0"/>
          </a:p>
          <a:p>
            <a:pPr marL="914400" lvl="1" indent="-457200">
              <a:lnSpc>
                <a:spcPct val="150000"/>
              </a:lnSpc>
              <a:buFont typeface="Arial"/>
              <a:buChar char="•"/>
            </a:pPr>
            <a:r>
              <a:rPr lang="zh-CN" altLang="en-US" sz="2000" b="1" dirty="0" smtClean="0"/>
              <a:t>死亡之前生病的痛苦，以及没有人关心照顾的痛苦。</a:t>
            </a:r>
            <a:r>
              <a:rPr lang="zh-CN" altLang="en-US" sz="2000" b="1" dirty="0" smtClean="0"/>
              <a:t>把自己观想为</a:t>
            </a:r>
            <a:r>
              <a:rPr lang="zh-CN" altLang="en-US" sz="2000" b="1" dirty="0"/>
              <a:t>快要死去的人，这时自己的心情会怎样？</a:t>
            </a:r>
            <a:endParaRPr lang="en-US" altLang="zh-CN" sz="2000" b="1" dirty="0"/>
          </a:p>
          <a:p>
            <a:pPr marL="1371600" lvl="2" indent="-457200">
              <a:lnSpc>
                <a:spcPct val="150000"/>
              </a:lnSpc>
              <a:buFont typeface="Wingdings" charset="2"/>
              <a:buChar char="Ø"/>
            </a:pPr>
            <a:r>
              <a:rPr lang="zh-CN" altLang="en-US" sz="2000" dirty="0"/>
              <a:t>自己在重症监护室里面，周边全是非常可怕的仪器，发出各种声音；自己要靠呼吸机来延长生命；周围没有亲人朋友的陪伴。</a:t>
            </a:r>
            <a:endParaRPr lang="en-US" altLang="zh-CN" sz="2000" dirty="0"/>
          </a:p>
          <a:p>
            <a:pPr marL="914400" lvl="1" indent="-457200">
              <a:lnSpc>
                <a:spcPct val="150000"/>
              </a:lnSpc>
              <a:buFont typeface="Arial"/>
              <a:buChar char="•"/>
            </a:pPr>
            <a:endParaRPr lang="en-US" altLang="zh-CN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6246" y="735725"/>
            <a:ext cx="986293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思维死时之苦</a:t>
            </a:r>
            <a:endParaRPr lang="en-US" altLang="zh-CN" sz="2400" b="1" dirty="0" smtClean="0"/>
          </a:p>
          <a:p>
            <a:endParaRPr lang="en-US" sz="2400" b="1" dirty="0"/>
          </a:p>
          <a:p>
            <a:r>
              <a:rPr lang="en-US" altLang="zh-TW" sz="2000" dirty="0" smtClean="0"/>
              <a:t>《</a:t>
            </a:r>
            <a:r>
              <a:rPr lang="zh-TW" altLang="en-US" sz="2000" dirty="0" smtClean="0"/>
              <a:t>瑜伽师地论</a:t>
            </a:r>
            <a:r>
              <a:rPr lang="en-US" altLang="zh-TW" sz="2000" dirty="0"/>
              <a:t>》</a:t>
            </a:r>
            <a:r>
              <a:rPr lang="zh-TW" altLang="en-US" sz="2000" dirty="0"/>
              <a:t>说：死亡时舍离圆满可爱的财位、亲友、身体，会感受猛利忧</a:t>
            </a:r>
            <a:r>
              <a:rPr lang="zh-TW" altLang="en-US" sz="2000" dirty="0" smtClean="0"/>
              <a:t>苦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zh-CN" altLang="en-US" sz="2000" dirty="0" smtClean="0"/>
              <a:t>纵然拥有不可估量的财产眷属也无法带走一分一文，一人一仆，虽然心中对此难割难舍，但是他们也不可能随身而行。</a:t>
            </a:r>
            <a:endParaRPr lang="en-US" altLang="zh-CN" sz="2000" dirty="0" smtClean="0"/>
          </a:p>
          <a:p>
            <a:pPr marL="342900" indent="-342900">
              <a:buFont typeface="Arial"/>
              <a:buChar char="•"/>
            </a:pPr>
            <a:endParaRPr lang="en-US" altLang="zh-CN" sz="2000" dirty="0" smtClean="0"/>
          </a:p>
          <a:p>
            <a:pPr marL="342900" indent="-342900">
              <a:buFont typeface="Arial"/>
              <a:buChar char="•"/>
            </a:pPr>
            <a:r>
              <a:rPr lang="zh-TW" altLang="en-US" sz="2000" dirty="0"/>
              <a:t>有些人临死前身体疼痛难忍，心里还惦念孩子没有职业，怕他成不了家，快要死了还不放心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zh-TW" altLang="en-US" sz="2000" dirty="0" smtClean="0"/>
              <a:t>有些人舍</a:t>
            </a:r>
            <a:r>
              <a:rPr lang="zh-TW" altLang="en-US" sz="2000" dirty="0"/>
              <a:t>不得妻子、儿女，妻子直哭：“你走了，丢下我在世间，靠什么人？”被情爱牵缠，也跟着一起流泪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zh-TW" altLang="en-US" sz="2000" dirty="0" smtClean="0"/>
              <a:t>有些</a:t>
            </a:r>
            <a:r>
              <a:rPr lang="zh-TW" altLang="en-US" sz="2000" dirty="0"/>
              <a:t>要死了，脸色像白蜡一样惨白，紧闭着双眼，胸口只剩一口悠悠的气，心里又记挂家里没人掌管家务，又记挂还有一笔存款，又记挂什么亲人还没有来，魂魄硬是不肯去。</a:t>
            </a:r>
            <a:endParaRPr lang="en-US" altLang="zh-CN" sz="2000" dirty="0" smtClean="0"/>
          </a:p>
          <a:p>
            <a:pPr marL="0" lvl="1"/>
            <a:endParaRPr lang="en-US" altLang="zh-CN" sz="2000" dirty="0" smtClean="0"/>
          </a:p>
          <a:p>
            <a:pPr marL="0" lvl="1"/>
            <a:r>
              <a:rPr lang="zh-CN" altLang="en-US" sz="2000" b="1" dirty="0" smtClean="0"/>
              <a:t>死亡的时候</a:t>
            </a:r>
            <a:r>
              <a:rPr lang="zh-CN" altLang="en-US" sz="2000" b="1" dirty="0"/>
              <a:t>，财产，亲人等等都不能帮助我们，那什么才能帮到我们呢？</a:t>
            </a:r>
            <a:endParaRPr lang="en-US" altLang="zh-CN" sz="2000" b="1" dirty="0"/>
          </a:p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342900" indent="-342900" algn="just">
              <a:lnSpc>
                <a:spcPct val="150000"/>
              </a:lnSpc>
              <a:buFont typeface="Arial"/>
              <a:buChar char="•"/>
            </a:pP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8235" y="283882"/>
            <a:ext cx="9920941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 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zh-CN" alt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2213605" y="798617"/>
            <a:ext cx="909934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/>
              <a:t>死亡过程中面临</a:t>
            </a:r>
            <a:r>
              <a:rPr lang="zh-CN" altLang="en-US" sz="2000" b="1" dirty="0" smtClean="0"/>
              <a:t>的巨大恐惧</a:t>
            </a:r>
            <a:r>
              <a:rPr lang="zh-CN" altLang="en-US" sz="2000" b="1" dirty="0" smtClean="0"/>
              <a:t>和痛苦</a:t>
            </a:r>
            <a:endParaRPr lang="en-US" altLang="zh-CN" sz="2000" b="1" dirty="0" smtClean="0"/>
          </a:p>
          <a:p>
            <a:endParaRPr lang="en-US" altLang="zh-CN" sz="2000" b="1" dirty="0" smtClean="0"/>
          </a:p>
          <a:p>
            <a:r>
              <a:rPr lang="zh-TW" altLang="en-US" sz="2000" dirty="0" smtClean="0"/>
              <a:t>下面再看临终风</a:t>
            </a:r>
            <a:r>
              <a:rPr lang="zh-TW" altLang="en-US" sz="2000" dirty="0"/>
              <a:t>刀解体、神识离体等的死苦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endParaRPr lang="en-US" sz="2400" b="1" dirty="0"/>
          </a:p>
          <a:p>
            <a:pPr marL="342900" indent="-342900">
              <a:buFont typeface="Arial"/>
              <a:buChar char="•"/>
            </a:pPr>
            <a:r>
              <a:rPr lang="zh-TW" altLang="en-US" sz="2000" dirty="0"/>
              <a:t>临命终时，身体里面风大动摇，支解身体，像利刀割身一样疼痛，叫做风刀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en-US" altLang="zh-TW" sz="2000" dirty="0" smtClean="0"/>
              <a:t>《</a:t>
            </a:r>
            <a:r>
              <a:rPr lang="zh-TW" altLang="en-US" sz="2000" dirty="0"/>
              <a:t>正法念处经</a:t>
            </a:r>
            <a:r>
              <a:rPr lang="en-US" altLang="zh-TW" sz="2000" dirty="0"/>
              <a:t>》</a:t>
            </a:r>
            <a:r>
              <a:rPr lang="zh-TW" altLang="en-US" sz="2000" dirty="0"/>
              <a:t>上讲：人临终时，刀风转动，皮肤、身肉、筋、骨骼、脂肪、骨髓、精血，一切都被解截，使这一切干燥，气息闭合，不得流通。身体干燥，苦恼而死。一千把尖刀刺满全身的苦，比不上它的十六分之一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endParaRPr lang="en-US" altLang="zh-TW" sz="2000" dirty="0"/>
          </a:p>
          <a:p>
            <a:pPr marL="342900" indent="-342900">
              <a:buFont typeface="Arial"/>
              <a:buChar char="•"/>
            </a:pPr>
            <a:r>
              <a:rPr lang="zh-TW" altLang="en-US" sz="2000" dirty="0" smtClean="0"/>
              <a:t>又讲</a:t>
            </a:r>
            <a:r>
              <a:rPr lang="zh-TW" altLang="en-US" sz="2000" dirty="0"/>
              <a:t>到：临命终时，风不调顺，全身一切支节、一切脉、一切筋中，一切枝骨、一切毛孔、一切肉中，一切骨中、一切髓中，都有针风刺身的大苦。炽热尖针刺在身体一切部位的苦，比不上它的十六分之一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zh-TW" altLang="en-US" sz="2000" dirty="0"/>
              <a:t>省庵大师的</a:t>
            </a:r>
            <a:r>
              <a:rPr lang="en-US" altLang="zh-TW" sz="2000" dirty="0"/>
              <a:t>《</a:t>
            </a:r>
            <a:r>
              <a:rPr lang="zh-TW" altLang="en-US" sz="2000" dirty="0"/>
              <a:t>劝发菩提心文</a:t>
            </a:r>
            <a:r>
              <a:rPr lang="en-US" altLang="zh-TW" sz="2000" dirty="0"/>
              <a:t>》</a:t>
            </a:r>
            <a:r>
              <a:rPr lang="zh-TW" altLang="en-US" sz="2000" dirty="0"/>
              <a:t>说</a:t>
            </a:r>
            <a:r>
              <a:rPr lang="zh-TW" altLang="en-US" sz="2000" dirty="0" smtClean="0"/>
              <a:t>：死的时候</a:t>
            </a:r>
            <a:r>
              <a:rPr lang="zh-TW" altLang="en-US" sz="2000" dirty="0"/>
              <a:t>，身体没有一个毛孔不被针钻，有一窍都被刀割截。神识离体比生龟脱壳还难，活活的乌龟放在开水锅里煮，直到把乌龟煮熟，龟壳才脱得下。神识脱开身体比这还难。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8235" y="283882"/>
            <a:ext cx="9920941" cy="123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 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zh-CN" alt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2213605" y="798617"/>
            <a:ext cx="90993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2000" dirty="0" smtClean="0"/>
          </a:p>
          <a:p>
            <a:endParaRPr lang="en-US" sz="2400" b="1" dirty="0"/>
          </a:p>
          <a:p>
            <a:pPr marL="342900" indent="-342900">
              <a:buFont typeface="Arial"/>
              <a:buChar char="•"/>
            </a:pPr>
            <a:r>
              <a:rPr lang="en-US" altLang="zh-TW" sz="2000" dirty="0"/>
              <a:t>《</a:t>
            </a:r>
            <a:r>
              <a:rPr lang="zh-TW" altLang="en-US" sz="2000" dirty="0"/>
              <a:t>五王经</a:t>
            </a:r>
            <a:r>
              <a:rPr lang="en-US" altLang="zh-TW" sz="2000" dirty="0"/>
              <a:t>》</a:t>
            </a:r>
            <a:r>
              <a:rPr lang="zh-TW" altLang="en-US" sz="2000" dirty="0"/>
              <a:t>上讲：死时身体</a:t>
            </a:r>
            <a:r>
              <a:rPr lang="en-US" altLang="zh-TW" sz="2000" dirty="0"/>
              <a:t>404</a:t>
            </a:r>
            <a:r>
              <a:rPr lang="zh-TW" altLang="en-US" sz="2000" dirty="0"/>
              <a:t>种病同时发作。四大快要分离的时候，魂魄非常恐惧不安。快死时，风刀支解着一切肢体，全身内外没有一处不痛。白汗交流，两手往虚空里乱抓。一家人守护在身边，哀伤哭泣。临死的人痛彻骨髓，无法忍受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zh-TW" altLang="en-US" sz="2000" dirty="0"/>
              <a:t>每一次投胎时，神识投入父母的精血里，从此心就被裹在这个身体中，以身体为“我”，一生好几万天念念执著身体，养成了非常坚固浓厚的习气，这使得临终时的神识离体非常艰难，内心极度恐惧</a:t>
            </a:r>
            <a:r>
              <a:rPr lang="zh-TW" altLang="en-US" sz="2000" dirty="0" smtClean="0"/>
              <a:t>。</a:t>
            </a:r>
            <a:endParaRPr lang="en-US" altLang="zh-TW" sz="2000" dirty="0"/>
          </a:p>
          <a:p>
            <a:pPr marL="342900" indent="-342900">
              <a:buFont typeface="Arial"/>
              <a:buChar char="•"/>
            </a:pP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r>
              <a:rPr lang="zh-CN" altLang="en-US" sz="2000" dirty="0" smtClean="0"/>
              <a:t>人在奄奄一息的时刻，恶趣的使者已经来到面前，所有景象都十分恐怖，一切感受都唯生痛苦，身体的四大内收，呼吸窘迫，上气不接下气，肢体颤抖，意识迷乱，白眼上翻，直直不动，这时候，说明已经离开了人间。</a:t>
            </a:r>
            <a:endParaRPr lang="en-US" altLang="zh-TW" sz="2000" dirty="0" smtClean="0"/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r>
              <a:rPr lang="zh-TW" altLang="en-US" sz="2000" b="1" dirty="0"/>
              <a:t>想一想，无始以来到今生，已经历过无数次的投胎和死亡，所以，一定要对生死发厌离心，一定要发一个誓愿，在今生舍弃生死之法。</a:t>
            </a:r>
            <a:endParaRPr lang="en-US" sz="2000" b="1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396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9361" y="829532"/>
            <a:ext cx="10117443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zh-CN" altLang="en-US" sz="2400" b="1" dirty="0" smtClean="0"/>
              <a:t>思维死后之苦</a:t>
            </a:r>
            <a:endParaRPr lang="en-US" altLang="zh-CN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142908" y="1475970"/>
            <a:ext cx="10758035" cy="514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altLang="zh-TW" sz="2000" dirty="0"/>
              <a:t>《</a:t>
            </a:r>
            <a:r>
              <a:rPr lang="zh-TW" altLang="en-US" sz="2000" dirty="0"/>
              <a:t>劝修行文</a:t>
            </a:r>
            <a:r>
              <a:rPr lang="en-US" altLang="zh-TW" sz="2000" dirty="0"/>
              <a:t>》</a:t>
            </a:r>
            <a:r>
              <a:rPr lang="zh-TW" altLang="en-US" sz="2000" dirty="0"/>
              <a:t>云</a:t>
            </a:r>
            <a:r>
              <a:rPr lang="zh-TW" altLang="en-US" sz="2000" dirty="0" smtClean="0"/>
              <a:t>：</a:t>
            </a:r>
            <a:endParaRPr lang="en-US" altLang="zh-TW" sz="2000" dirty="0"/>
          </a:p>
          <a:p>
            <a:pPr marL="1257300" lvl="2" indent="-342900">
              <a:lnSpc>
                <a:spcPct val="150000"/>
              </a:lnSpc>
              <a:buFont typeface="Arial"/>
              <a:buChar char="•"/>
            </a:pPr>
            <a:r>
              <a:rPr lang="zh-TW" altLang="en-US" sz="2000" dirty="0" smtClean="0"/>
              <a:t>活着的人枉自悲伤啼哭</a:t>
            </a:r>
            <a:r>
              <a:rPr lang="zh-TW" altLang="en-US" sz="2000" dirty="0"/>
              <a:t>，死了的人只觉得神识到处奔驰飘荡。前途见不到任何光明，举目没有一个伴侣。过奈何岸，见到的事无不悲伤；入鬼门关，到了的人自然凄惨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lvl="2">
              <a:lnSpc>
                <a:spcPct val="150000"/>
              </a:lnSpc>
            </a:pPr>
            <a:r>
              <a:rPr lang="en-US" altLang="zh-TW" sz="2000" dirty="0" smtClean="0"/>
              <a:t> </a:t>
            </a:r>
          </a:p>
          <a:p>
            <a:pPr marL="1371600" lvl="2" indent="-457200">
              <a:lnSpc>
                <a:spcPct val="150000"/>
              </a:lnSpc>
              <a:buFont typeface="Arial"/>
              <a:buChar char="•"/>
            </a:pPr>
            <a:r>
              <a:rPr lang="zh-TW" altLang="en-US" sz="2000" dirty="0" smtClean="0"/>
              <a:t>去世才经过七天</a:t>
            </a:r>
            <a:r>
              <a:rPr lang="zh-TW" altLang="en-US" sz="2000" dirty="0"/>
              <a:t>，就要在阴间逐一地过堂受审，阴府官员判案是不讲人情的，狱卒手拿着刀叉没有笑脸。平生行善的被送到天道、仙道、人道，在世造恶的被押到地狱里煎煮、火烧、刀剐</a:t>
            </a:r>
            <a:r>
              <a:rPr lang="zh-TW" altLang="en-US" sz="2000" dirty="0" smtClean="0"/>
              <a:t>。</a:t>
            </a:r>
            <a:r>
              <a:rPr lang="en-US" altLang="zh-TW" sz="2000" dirty="0" smtClean="0"/>
              <a:t> </a:t>
            </a:r>
          </a:p>
          <a:p>
            <a:pPr marL="1371600" lvl="2" indent="-457200">
              <a:lnSpc>
                <a:spcPct val="150000"/>
              </a:lnSpc>
              <a:buFont typeface="Arial"/>
              <a:buChar char="•"/>
            </a:pPr>
            <a:endParaRPr lang="en-US" altLang="zh-TW" sz="2000" dirty="0" smtClean="0"/>
          </a:p>
          <a:p>
            <a:pPr marL="1371600" lvl="2" indent="-457200">
              <a:lnSpc>
                <a:spcPct val="150000"/>
              </a:lnSpc>
              <a:buFont typeface="Arial"/>
              <a:buChar char="•"/>
            </a:pPr>
            <a:r>
              <a:rPr lang="zh-TW" altLang="en-US" sz="2000" dirty="0" smtClean="0"/>
              <a:t>刀山剑树</a:t>
            </a:r>
            <a:r>
              <a:rPr lang="zh-TW" altLang="en-US" sz="2000" dirty="0"/>
              <a:t>，有吃不尽的万般煎熬。披毛戴角，有还不了的多生业债。任凭你雄心壮胆，此时免不了向鬼卒低头；任凭他谤道毁僧，此时免不了对阎王屈膝下跪</a:t>
            </a:r>
            <a:r>
              <a:rPr lang="zh-TW" altLang="en-US" sz="2000" dirty="0" smtClean="0"/>
              <a:t>。</a:t>
            </a:r>
            <a:endParaRPr lang="en-US" altLang="zh-TW" sz="2000" dirty="0"/>
          </a:p>
          <a:p>
            <a:pPr lvl="2">
              <a:lnSpc>
                <a:spcPct val="150000"/>
              </a:lnSpc>
            </a:pPr>
            <a:r>
              <a:rPr lang="zh-CN" altLang="en-US" sz="2000" b="1" dirty="0" smtClean="0"/>
              <a:t>我们要思维</a:t>
            </a:r>
            <a:r>
              <a:rPr lang="zh-CN" altLang="en-US" sz="2000" b="1" dirty="0" smtClean="0"/>
              <a:t>死亡之后的痛苦</a:t>
            </a:r>
            <a:r>
              <a:rPr lang="zh-CN" altLang="en-US" sz="2000" b="1" dirty="0"/>
              <a:t>，</a:t>
            </a:r>
            <a:r>
              <a:rPr lang="zh-CN" altLang="en-US" sz="2000" b="1" dirty="0" smtClean="0"/>
              <a:t>如佛经中讲</a:t>
            </a:r>
            <a:r>
              <a:rPr lang="zh-CN" altLang="en-US" sz="2000" b="1" dirty="0"/>
              <a:t>的中阴身，投胎等</a:t>
            </a:r>
            <a:r>
              <a:rPr lang="zh-CN" altLang="en-US" sz="2000" b="1" dirty="0" smtClean="0"/>
              <a:t>等</a:t>
            </a:r>
            <a:r>
              <a:rPr lang="zh-CN" altLang="en-US" sz="2000" b="1" dirty="0" smtClean="0"/>
              <a:t>，继而生出厌离心。</a:t>
            </a:r>
            <a:endParaRPr lang="en-US" altLang="zh-CN" sz="2000" b="1" dirty="0"/>
          </a:p>
        </p:txBody>
      </p:sp>
    </p:spTree>
    <p:extLst>
      <p:ext uri="{BB962C8B-B14F-4D97-AF65-F5344CB8AC3E}">
        <p14:creationId xmlns:p14="http://schemas.microsoft.com/office/powerpoint/2010/main" val="2021926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12BD510-C5BE-4A8D-92FD-D7F693DFBF40}"/>
              </a:ext>
            </a:extLst>
          </p:cNvPr>
          <p:cNvSpPr/>
          <p:nvPr/>
        </p:nvSpPr>
        <p:spPr>
          <a:xfrm>
            <a:off x="1673295" y="1135510"/>
            <a:ext cx="1010788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思考题</a:t>
            </a:r>
            <a:r>
              <a:rPr lang="en-US" altLang="zh-CN" dirty="0" smtClean="0"/>
              <a:t>: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请结合生活中的实</a:t>
            </a:r>
            <a:r>
              <a:rPr lang="zh-CN" altLang="en-US" dirty="0" smtClean="0"/>
              <a:t>例来谈谈您对死苦的理解。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通过</a:t>
            </a:r>
            <a:r>
              <a:rPr lang="zh-CN" altLang="en-US" dirty="0" smtClean="0"/>
              <a:t>对人类四大痛苦</a:t>
            </a:r>
            <a:r>
              <a:rPr lang="en-US" altLang="zh-CN" dirty="0" smtClean="0"/>
              <a:t>---</a:t>
            </a:r>
            <a:r>
              <a:rPr lang="zh-CN" altLang="en-US" dirty="0" smtClean="0"/>
              <a:t>生老病死</a:t>
            </a:r>
            <a:r>
              <a:rPr lang="zh-CN" altLang="en-US" dirty="0" smtClean="0"/>
              <a:t>的学习</a:t>
            </a:r>
            <a:r>
              <a:rPr lang="zh-CN" altLang="en-US" dirty="0" smtClean="0"/>
              <a:t>，</a:t>
            </a:r>
            <a:r>
              <a:rPr lang="zh-CN" altLang="en-US" dirty="0" smtClean="0"/>
              <a:t>您对轮回</a:t>
            </a:r>
            <a:r>
              <a:rPr lang="zh-CN" altLang="en-US" dirty="0" smtClean="0"/>
              <a:t>痛苦</a:t>
            </a:r>
            <a:r>
              <a:rPr lang="zh-CN" altLang="en-US" dirty="0" smtClean="0"/>
              <a:t>的</a:t>
            </a:r>
            <a:r>
              <a:rPr lang="zh-CN" altLang="en-US" dirty="0" smtClean="0"/>
              <a:t>看法有所改变吗？请举例说明。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660744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3994</TotalTime>
  <Words>714</Words>
  <Application>Microsoft Macintosh PowerPoint</Application>
  <PresentationFormat>Custom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Wisp</vt:lpstr>
      <vt:lpstr>死苦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Xiaokai Dong</cp:lastModifiedBy>
  <cp:revision>94</cp:revision>
  <dcterms:created xsi:type="dcterms:W3CDTF">2018-03-29T17:57:20Z</dcterms:created>
  <dcterms:modified xsi:type="dcterms:W3CDTF">2018-05-24T03:09:49Z</dcterms:modified>
</cp:coreProperties>
</file>