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70" r:id="rId3"/>
    <p:sldId id="257" r:id="rId4"/>
    <p:sldId id="267" r:id="rId5"/>
    <p:sldId id="269" r:id="rId6"/>
    <p:sldId id="284" r:id="rId7"/>
    <p:sldId id="281" r:id="rId8"/>
    <p:sldId id="287" r:id="rId9"/>
    <p:sldId id="289" r:id="rId10"/>
    <p:sldId id="280" r:id="rId11"/>
    <p:sldId id="261" r:id="rId12"/>
    <p:sldId id="272" r:id="rId13"/>
    <p:sldId id="271" r:id="rId14"/>
    <p:sldId id="273" r:id="rId15"/>
    <p:sldId id="274" r:id="rId16"/>
    <p:sldId id="266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>
        <p:scale>
          <a:sx n="91" d="100"/>
          <a:sy n="91" d="100"/>
        </p:scale>
        <p:origin x="-528" y="-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482AE7-3C87-497D-8805-E1321BB04B07}" type="datetimeFigureOut">
              <a:rPr lang="en-US" smtClean="0"/>
              <a:pPr/>
              <a:t>4/19/2019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C67357-6D7A-4269-85E4-9161BF2AE8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8385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892A93-A026-4015-99FF-F8AC9BB16FE9}" type="datetimeFigureOut">
              <a:rPr lang="en-US" smtClean="0"/>
              <a:pPr/>
              <a:t>4/19/2019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9460A3-FA9A-4BC4-A9CC-87FE7D9E89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494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9460A3-FA9A-4BC4-A9CC-87FE7D9E89C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9460A3-FA9A-4BC4-A9CC-87FE7D9E89C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9460A3-FA9A-4BC4-A9CC-87FE7D9E89C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9460A3-FA9A-4BC4-A9CC-87FE7D9E89C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B05E512-4CF8-4108-BE30-7FDCACAA08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怨憎</a:t>
            </a:r>
            <a:r>
              <a:rPr lang="zh-CN" altLang="en-US" dirty="0" smtClean="0"/>
              <a:t>会</a:t>
            </a:r>
            <a:r>
              <a:rPr lang="zh-CN" altLang="en-US" dirty="0"/>
              <a:t>苦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7EDF24E-54F8-439A-88B4-C7D69B9951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---</a:t>
            </a:r>
            <a:r>
              <a:rPr lang="zh-CN" altLang="en-US" dirty="0"/>
              <a:t>多伦多慧灯禅修班 轮回过患 修</a:t>
            </a:r>
            <a:r>
              <a:rPr lang="zh-CN" altLang="en-US" dirty="0" smtClean="0"/>
              <a:t>法</a:t>
            </a:r>
            <a:endParaRPr lang="en-CA" altLang="zh-CN" dirty="0" smtClean="0"/>
          </a:p>
          <a:p>
            <a:r>
              <a:rPr lang="en-CA" altLang="zh-CN" dirty="0" smtClean="0"/>
              <a:t>2018-05-31</a:t>
            </a:r>
            <a:r>
              <a:rPr lang="zh-CN" altLang="en-US" dirty="0" smtClean="0"/>
              <a:t> </a:t>
            </a:r>
            <a:endParaRPr lang="en-US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1757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01766" y="756745"/>
            <a:ext cx="8607972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b="1" dirty="0">
                <a:latin typeface="+mn-ea"/>
                <a:cs typeface="Times New Roman" pitchFamily="18" charset="0"/>
              </a:rPr>
              <a:t>财富的过患</a:t>
            </a:r>
            <a:r>
              <a:rPr lang="en-US" altLang="zh-CN" b="1" dirty="0" smtClean="0">
                <a:latin typeface="+mn-ea"/>
                <a:cs typeface="Times New Roman" pitchFamily="18" charset="0"/>
              </a:rPr>
              <a:t>--</a:t>
            </a:r>
            <a:r>
              <a:rPr lang="zh-CN" altLang="en-US" b="1" dirty="0">
                <a:latin typeface="+mn-ea"/>
                <a:cs typeface="Times New Roman" pitchFamily="18" charset="0"/>
              </a:rPr>
              <a:t>佛陀亲自授记的怙主龙猛菩</a:t>
            </a:r>
            <a:r>
              <a:rPr lang="zh-CN" altLang="en-US" b="1" dirty="0"/>
              <a:t>萨教言</a:t>
            </a:r>
            <a:endParaRPr lang="en-US" altLang="zh-CN" b="1" dirty="0">
              <a:latin typeface="+mn-ea"/>
              <a:cs typeface="Times New Roman" pitchFamily="18" charset="0"/>
            </a:endParaRPr>
          </a:p>
          <a:p>
            <a:endParaRPr lang="en-US" altLang="zh-CN" dirty="0"/>
          </a:p>
          <a:p>
            <a:r>
              <a:rPr lang="zh-CN" altLang="en-US" sz="2400" dirty="0" smtClean="0"/>
              <a:t>积</a:t>
            </a:r>
            <a:r>
              <a:rPr lang="zh-CN" altLang="en-US" sz="2400" dirty="0"/>
              <a:t>财守财增财皆为苦</a:t>
            </a:r>
            <a:r>
              <a:rPr lang="zh-CN" altLang="en-US" sz="2400" dirty="0" smtClean="0"/>
              <a:t>，</a:t>
            </a:r>
            <a:endParaRPr lang="en-US" altLang="zh-CN" sz="2400" dirty="0" smtClean="0"/>
          </a:p>
          <a:p>
            <a:r>
              <a:rPr lang="zh-CN" altLang="en-US" sz="2400" dirty="0" smtClean="0"/>
              <a:t>应</a:t>
            </a:r>
            <a:r>
              <a:rPr lang="zh-CN" altLang="en-US" sz="2400" dirty="0"/>
              <a:t>知财为无边祸根源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r>
              <a:rPr lang="zh-CN" altLang="en-US" dirty="0" smtClean="0"/>
              <a:t>现</a:t>
            </a:r>
            <a:r>
              <a:rPr lang="zh-CN" altLang="en-US" dirty="0"/>
              <a:t>在许多人日日夜夜绞尽脑汁，希望通过白手起家，有朝一日能变成富翁，这种愿望固然美好，可是真正成功的却屈指可数（积财）；即使中间有了点财产，也要拼命去守护，生怕一不小心就被偷了（守财）；光是守护还不够，还想在此基础赚更多的钱，并将其作为一生幸福的保证（增财）。因此，为了这些财产，人们始终非常辛苦，根本不了解它无有实义，是一切祸害、痛苦的根源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214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3B4ED651-5229-4389-A88E-A5359AFC126A}"/>
              </a:ext>
            </a:extLst>
          </p:cNvPr>
          <p:cNvSpPr/>
          <p:nvPr/>
        </p:nvSpPr>
        <p:spPr>
          <a:xfrm>
            <a:off x="1638565" y="761039"/>
            <a:ext cx="10121140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b="1" dirty="0">
                <a:latin typeface="+mn-ea"/>
                <a:cs typeface="Times New Roman" pitchFamily="18" charset="0"/>
              </a:rPr>
              <a:t>财富的过患</a:t>
            </a:r>
            <a:r>
              <a:rPr lang="en-US" altLang="zh-CN" b="1" dirty="0" smtClean="0">
                <a:latin typeface="+mn-ea"/>
                <a:cs typeface="Times New Roman" pitchFamily="18" charset="0"/>
              </a:rPr>
              <a:t>--</a:t>
            </a:r>
            <a:r>
              <a:rPr lang="zh-CN" altLang="en-US" b="1" dirty="0"/>
              <a:t>寂天菩萨</a:t>
            </a:r>
            <a:r>
              <a:rPr lang="zh-CN" altLang="en-US" b="1" dirty="0" smtClean="0"/>
              <a:t>教</a:t>
            </a:r>
            <a:r>
              <a:rPr lang="zh-CN" altLang="en-US" b="1" dirty="0"/>
              <a:t>言</a:t>
            </a:r>
            <a:endParaRPr lang="en-US" altLang="zh-CN" b="1" dirty="0">
              <a:latin typeface="+mn-ea"/>
              <a:cs typeface="Times New Roman" pitchFamily="18" charset="0"/>
            </a:endParaRPr>
          </a:p>
          <a:p>
            <a:endParaRPr lang="en-US" altLang="zh-CN" dirty="0" smtClean="0"/>
          </a:p>
          <a:p>
            <a:r>
              <a:rPr lang="zh-CN" altLang="en-US" sz="2400" dirty="0" smtClean="0"/>
              <a:t>积</a:t>
            </a:r>
            <a:r>
              <a:rPr lang="zh-CN" altLang="en-US" sz="2400" dirty="0"/>
              <a:t>护耗尽苦</a:t>
            </a:r>
            <a:r>
              <a:rPr lang="zh-CN" altLang="en-US" sz="2400" dirty="0" smtClean="0"/>
              <a:t>，</a:t>
            </a:r>
            <a:endParaRPr lang="en-US" altLang="zh-CN" sz="2400" dirty="0" smtClean="0"/>
          </a:p>
          <a:p>
            <a:r>
              <a:rPr lang="zh-CN" altLang="en-US" sz="2400" dirty="0" smtClean="0"/>
              <a:t>应</a:t>
            </a:r>
            <a:r>
              <a:rPr lang="zh-CN" altLang="en-US" sz="2400" dirty="0"/>
              <a:t>知财多祸</a:t>
            </a:r>
            <a:r>
              <a:rPr lang="zh-CN" altLang="en-US" sz="2400" dirty="0" smtClean="0"/>
              <a:t>，</a:t>
            </a:r>
            <a:endParaRPr lang="en-US" altLang="zh-CN" sz="2400" dirty="0" smtClean="0"/>
          </a:p>
          <a:p>
            <a:r>
              <a:rPr lang="zh-CN" altLang="en-US" sz="2400" dirty="0" smtClean="0"/>
              <a:t>贪</a:t>
            </a:r>
            <a:r>
              <a:rPr lang="zh-CN" altLang="en-US" sz="2400" dirty="0"/>
              <a:t>金涣散人</a:t>
            </a:r>
            <a:r>
              <a:rPr lang="zh-CN" altLang="en-US" sz="2400" dirty="0" smtClean="0"/>
              <a:t>，</a:t>
            </a:r>
            <a:endParaRPr lang="en-US" altLang="zh-CN" sz="2400" dirty="0" smtClean="0"/>
          </a:p>
          <a:p>
            <a:r>
              <a:rPr lang="zh-CN" altLang="en-US" sz="2400" dirty="0" smtClean="0"/>
              <a:t>脱</a:t>
            </a:r>
            <a:r>
              <a:rPr lang="zh-CN" altLang="en-US" sz="2400" dirty="0"/>
              <a:t>苦遥无期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r>
              <a:rPr lang="zh-CN" altLang="en-US" dirty="0" smtClean="0"/>
              <a:t>财</a:t>
            </a:r>
            <a:r>
              <a:rPr lang="zh-CN" altLang="en-US" dirty="0"/>
              <a:t>富的积聚、守护、耗散过程中，充满着无边无际的痛苦，以此应知，财产是一切祸害的根源。那些因贪爱金钱而散乱的人，在他们心里，佛陀也显不出来，殊胜禅定也显不出来，一闭上眼就是人民币“哗啦哗啦”响，从来没有佛法的境界，如此一来，解脱之日势必遥遥无期。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4681322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650124" y="239079"/>
            <a:ext cx="10107984" cy="606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304800" defTabSz="91440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 dirty="0" smtClean="0">
                <a:latin typeface="+mn-ea"/>
                <a:cs typeface="Times New Roman" pitchFamily="18" charset="0"/>
              </a:rPr>
              <a:t>财富的过患</a:t>
            </a:r>
            <a:r>
              <a:rPr lang="en-US" altLang="zh-CN" sz="2800" b="1" dirty="0" smtClean="0">
                <a:latin typeface="+mn-ea"/>
                <a:cs typeface="Times New Roman" pitchFamily="18" charset="0"/>
              </a:rPr>
              <a:t>--</a:t>
            </a:r>
            <a:r>
              <a:rPr lang="zh-CN" altLang="en-US" sz="2800" b="1" dirty="0"/>
              <a:t>米拉日巴尊</a:t>
            </a:r>
            <a:r>
              <a:rPr lang="zh-CN" altLang="en-US" sz="2800" b="1" dirty="0" smtClean="0"/>
              <a:t>者教言</a:t>
            </a:r>
            <a:endParaRPr lang="en-US" altLang="zh-CN" sz="2800" b="1" dirty="0" smtClean="0">
              <a:latin typeface="+mn-ea"/>
              <a:cs typeface="Times New Roman" pitchFamily="18" charset="0"/>
            </a:endParaRPr>
          </a:p>
          <a:p>
            <a:pPr marL="0" marR="0" lvl="0" indent="304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dirty="0" smtClean="0">
              <a:latin typeface="+mn-ea"/>
              <a:cs typeface="Times New Roman" pitchFamily="18" charset="0"/>
            </a:endParaRPr>
          </a:p>
          <a:p>
            <a:pPr lvl="0" indent="304800" defTabSz="91440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dirty="0"/>
              <a:t>“财初自乐他羡慕，虽有许多不知足</a:t>
            </a:r>
            <a:r>
              <a:rPr lang="zh-CN" altLang="en-US" dirty="0" smtClean="0"/>
              <a:t>；</a:t>
            </a:r>
            <a:endParaRPr lang="en-US" altLang="zh-CN" dirty="0" smtClean="0"/>
          </a:p>
          <a:p>
            <a:pPr lvl="0" indent="304800" defTabSz="914400" fontAlgn="base">
              <a:spcBef>
                <a:spcPct val="0"/>
              </a:spcBef>
              <a:spcAft>
                <a:spcPct val="0"/>
              </a:spcAft>
            </a:pPr>
            <a:endParaRPr lang="en-US" altLang="zh-CN" dirty="0"/>
          </a:p>
          <a:p>
            <a:pPr lvl="0" indent="304800" defTabSz="91440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dirty="0" smtClean="0"/>
              <a:t>中</a:t>
            </a:r>
            <a:r>
              <a:rPr lang="zh-CN" altLang="en-US" dirty="0"/>
              <a:t>被吝啬结束缚，不舍用于善方面，乃为着魔之根源，自己积累他人用</a:t>
            </a:r>
            <a:r>
              <a:rPr lang="zh-CN" altLang="en-US" dirty="0" smtClean="0"/>
              <a:t>；</a:t>
            </a:r>
            <a:endParaRPr lang="en-US" altLang="zh-CN" dirty="0" smtClean="0"/>
          </a:p>
          <a:p>
            <a:pPr lvl="0" indent="304800" defTabSz="914400" fontAlgn="base">
              <a:spcBef>
                <a:spcPct val="0"/>
              </a:spcBef>
              <a:spcAft>
                <a:spcPct val="0"/>
              </a:spcAft>
            </a:pPr>
            <a:endParaRPr lang="en-US" altLang="zh-CN" dirty="0"/>
          </a:p>
          <a:p>
            <a:pPr lvl="0" indent="304800" defTabSz="91440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dirty="0" smtClean="0"/>
              <a:t>最</a:t>
            </a:r>
            <a:r>
              <a:rPr lang="zh-CN" altLang="en-US" dirty="0"/>
              <a:t>后财为送命魔，希求敌财刺痛心。应断轮回之诱饵，魔之财富我不求。”</a:t>
            </a:r>
            <a:r>
              <a:rPr lang="zh-CN" altLang="en-US" dirty="0" smtClean="0">
                <a:latin typeface="+mn-ea"/>
                <a:cs typeface="Times New Roman" pitchFamily="18" charset="0"/>
              </a:rPr>
              <a:t>                  </a:t>
            </a:r>
            <a:endParaRPr lang="en-US" altLang="zh-CN" dirty="0" smtClean="0">
              <a:latin typeface="+mn-ea"/>
              <a:cs typeface="Times New Roman" pitchFamily="18" charset="0"/>
            </a:endParaRPr>
          </a:p>
          <a:p>
            <a:pPr marL="0" marR="0" lvl="0" indent="304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dirty="0" smtClean="0">
              <a:latin typeface="+mn-ea"/>
              <a:cs typeface="Times New Roman" pitchFamily="18" charset="0"/>
            </a:endParaRPr>
          </a:p>
          <a:p>
            <a:pPr marL="0" marR="0" lvl="0" indent="304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Arial" pitchFamily="34" charset="0"/>
            </a:endParaRPr>
          </a:p>
          <a:p>
            <a:r>
              <a:rPr lang="zh-CN" altLang="en-US" dirty="0" smtClean="0"/>
              <a:t>意思是刚</a:t>
            </a:r>
            <a:r>
              <a:rPr lang="zh-CN" altLang="en-US" dirty="0"/>
              <a:t>开始的时候，你会因财富而快乐，认为它可以满足一切，别人对你也极其羡慕：“啊，这个人有钱了，买房子、买车了！”（现在城市里的人，整天就这样互相攀比。）此时你纵然拥有再多钱财，对它的希求也不知餍足。</a:t>
            </a:r>
            <a:endParaRPr lang="en-US" dirty="0"/>
          </a:p>
          <a:p>
            <a:r>
              <a:rPr lang="zh-CN" altLang="en-US" dirty="0"/>
              <a:t>到了中间，因为有了一定的财富，就会被吝啬之结所束缚，舍不得用于上供下施，这些财富便成了着魔的根源，结果一旦怨敌等违缘出现，自己所积累的财产，全部会被他人享用。其实，稍微有点钱的人，有功德的善法做得很少，没意义的事情却做得很多。在他身边，总围绕着一大群人享用他的财物，贪心也一天比一天大，而他自己所享用的，反而少得可怜。</a:t>
            </a:r>
            <a:endParaRPr lang="en-US" dirty="0"/>
          </a:p>
          <a:p>
            <a:r>
              <a:rPr lang="zh-CN" altLang="en-US" dirty="0"/>
              <a:t>最后，因为贪得无厌，甚至希求敌人的财物，钱财反成了断送性命的恶魔。因此，我们应当斩断这一轮回的诱饵，不要去希求魔王的财富。</a:t>
            </a:r>
            <a:endParaRPr lang="en-US" dirty="0"/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dirty="0" smtClean="0">
              <a:latin typeface="+mn-ea"/>
              <a:cs typeface="Times New Roman" pitchFamily="18" charset="0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Times New Roman" pitchFamily="18" charset="0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86759" y="788275"/>
            <a:ext cx="9312165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/>
              <a:t>结语</a:t>
            </a:r>
            <a:endParaRPr lang="en-US" altLang="zh-CN" sz="2400" b="1" dirty="0" smtClean="0"/>
          </a:p>
          <a:p>
            <a:endParaRPr lang="en-US" altLang="zh-CN" dirty="0"/>
          </a:p>
          <a:p>
            <a:r>
              <a:rPr lang="zh-CN" altLang="en-US" dirty="0" smtClean="0"/>
              <a:t>总</a:t>
            </a:r>
            <a:r>
              <a:rPr lang="zh-CN" altLang="en-US" dirty="0"/>
              <a:t>而言之，怨憎会苦非常多，说都说不完。诚如</a:t>
            </a:r>
            <a:r>
              <a:rPr lang="en-US" altLang="zh-CN" dirty="0"/>
              <a:t>《</a:t>
            </a:r>
            <a:r>
              <a:rPr lang="zh-CN" altLang="en-US" dirty="0"/>
              <a:t>正法念处经</a:t>
            </a:r>
            <a:r>
              <a:rPr lang="en-US" altLang="zh-CN" dirty="0"/>
              <a:t>》</a:t>
            </a:r>
            <a:r>
              <a:rPr lang="zh-CN" altLang="en-US" dirty="0"/>
              <a:t>所云：“怨憎不爱会，犹如大火毒，所生诸苦恼，此苦不可说。”怨憎会苦是一种不愿接受的痛苦，比如房子不愿被大火烧毁，身体不愿被药毒害，面前不愿见到关系最不好的人，正常闻思、工作时不愿出现不顺心的事</a:t>
            </a:r>
            <a:r>
              <a:rPr lang="en-US" altLang="zh-CN" dirty="0"/>
              <a:t>……</a:t>
            </a:r>
            <a:r>
              <a:rPr lang="zh-CN" altLang="en-US" dirty="0"/>
              <a:t>但结果往往事与愿违，这即是轮回的本性。</a:t>
            </a:r>
            <a:endParaRPr lang="en-US" dirty="0"/>
          </a:p>
          <a:p>
            <a:pPr marL="342900" indent="-342900"/>
            <a:r>
              <a:rPr lang="zh-CN" altLang="en-US" dirty="0"/>
              <a:t>要知道，万法都有一种自然规律，只有因缘成熟时，果报才会呈现出来，而不能只看一时的苦乐感受。因此，我们作为修行人，在经常观察自心的同时，也要了解世俗的各种因</a:t>
            </a:r>
            <a:r>
              <a:rPr lang="zh-CN" altLang="en-US" dirty="0" smtClean="0"/>
              <a:t>缘</a:t>
            </a:r>
            <a:r>
              <a:rPr lang="zh-CN" altLang="en-US" dirty="0"/>
              <a:t>。</a:t>
            </a:r>
            <a:endParaRPr lang="en-US" altLang="zh-CN" dirty="0" smtClean="0"/>
          </a:p>
          <a:p>
            <a:r>
              <a:rPr lang="zh-CN" altLang="en-US" dirty="0"/>
              <a:t>现在的社会人们内在的悲心、利他心、知足少欲等精神财富越来越少，对外在的奢望、希求、恶意越来越厉害。道友们修行时要多反观自心：“在这个世间上，我活着的目标是什么？旁人的所作所为又是为了什么？我应当选择和坚持什么？</a:t>
            </a:r>
            <a:r>
              <a:rPr lang="en-US" altLang="zh-CN" dirty="0"/>
              <a:t>……”</a:t>
            </a:r>
            <a:r>
              <a:rPr lang="zh-CN" altLang="en-US" dirty="0"/>
              <a:t>用自己的智慧观察之后，相信不难得出正确的结论。</a:t>
            </a:r>
            <a:endParaRPr lang="en-US" dirty="0"/>
          </a:p>
          <a:p>
            <a:r>
              <a:rPr lang="zh-CN" altLang="en-US" dirty="0"/>
              <a:t>其实，无论你拥有多少财产，都免不了遭受最初积累、中间守护、最后增长等无尽痛苦。</a:t>
            </a:r>
            <a:endParaRPr lang="en-US" dirty="0"/>
          </a:p>
          <a:p>
            <a:pPr marL="342900" indent="-342900"/>
            <a:endParaRPr lang="en-US" altLang="zh-CN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71145" y="1268307"/>
            <a:ext cx="9354206" cy="461664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zh-CN" altLang="en-US" sz="2400" b="1" dirty="0"/>
              <a:t>上师教</a:t>
            </a:r>
            <a:r>
              <a:rPr lang="zh-CN" altLang="en-US" sz="2400" b="1" dirty="0" smtClean="0"/>
              <a:t>言</a:t>
            </a:r>
            <a:endParaRPr lang="en-US" altLang="zh-CN" sz="2400" b="1" dirty="0" smtClean="0"/>
          </a:p>
          <a:p>
            <a:endParaRPr lang="en-US" altLang="zh-CN" b="1" dirty="0"/>
          </a:p>
          <a:p>
            <a:endParaRPr lang="en-US" altLang="zh-CN" b="1" dirty="0"/>
          </a:p>
          <a:p>
            <a:r>
              <a:rPr lang="zh-CN" altLang="en-US" dirty="0" smtClean="0"/>
              <a:t>如</a:t>
            </a:r>
            <a:r>
              <a:rPr lang="zh-CN" altLang="en-US" dirty="0"/>
              <a:t>今，我们站在人生的十字路口，一边是永恒的黑暗，一边是光明福祉，今后要去向哪里，完全掌握在自己手中。在座的道友都发了菩提心，出家人当然是了无牵挂，唯一的任务就是行持正法；而即使是在家人，对世间的执著也要有所减轻。有位居士学了一些法后，说：“我现在已经是个无牵无挂、无著无碍、无有执著的清净居士了。我不是随便赞叹自己，因为我有几大优点：第一、自学佛以来，我从不跟家人吵架，包括父母和儿子；第二、自学佛以来，我从不看电视、电影、连续剧，包括新闻；第三、自学佛以来，我从不做无意义的事，包括逛街。通过这三点，我觉得自己是很了不起的修行人</a:t>
            </a:r>
            <a:r>
              <a:rPr lang="zh-CN" altLang="en-US" dirty="0" smtClean="0"/>
              <a:t>！”</a:t>
            </a:r>
            <a:endParaRPr lang="en-US" altLang="zh-CN" dirty="0" smtClean="0"/>
          </a:p>
          <a:p>
            <a:endParaRPr lang="en-US" dirty="0"/>
          </a:p>
          <a:p>
            <a:r>
              <a:rPr lang="zh-CN" altLang="en-US" dirty="0"/>
              <a:t>所以，希望你们不管出家还是在家，都不要变成业际颠倒者。毕竟学佛的因缘非常难得，有时站在城市的十字路口，看着来来往往、熙熙攘攘的人流，其中学佛的连万分之一都没有；相续中生起闪电般的善念、放弃一切到清净道场行持大乘佛法的人，更是少之又少。因此，你们应珍惜这来之不易的机缘，一定要追随往昔出世的诸佛、圣者前辈的足迹，尽量根除对受用和亲人的贪执，像鸟雀寻找当天食物一样，无牵无挂地唯一修持正法。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76246" y="735725"/>
            <a:ext cx="865001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/>
              <a:t>上师教言</a:t>
            </a:r>
            <a:endParaRPr lang="en-US" altLang="zh-CN" sz="2400" b="1" dirty="0" smtClean="0"/>
          </a:p>
          <a:p>
            <a:endParaRPr lang="en-US" altLang="zh-CN" dirty="0"/>
          </a:p>
          <a:p>
            <a:r>
              <a:rPr lang="zh-CN" altLang="en-US" dirty="0" smtClean="0"/>
              <a:t>对</a:t>
            </a:r>
            <a:r>
              <a:rPr lang="zh-CN" altLang="en-US" dirty="0"/>
              <a:t>信心具足的修行人而言，</a:t>
            </a:r>
            <a:r>
              <a:rPr lang="en-US" altLang="zh-CN" dirty="0"/>
              <a:t>《</a:t>
            </a:r>
            <a:r>
              <a:rPr lang="zh-CN" altLang="en-US" dirty="0"/>
              <a:t>修心门扉</a:t>
            </a:r>
            <a:r>
              <a:rPr lang="en-US" altLang="zh-CN" dirty="0"/>
              <a:t>》</a:t>
            </a:r>
            <a:r>
              <a:rPr lang="zh-CN" altLang="en-US" dirty="0"/>
              <a:t>中说了，生活上不会有很大困难。所以，大家应以知足少欲的方式，尽量过一种清净的生活，如</a:t>
            </a:r>
            <a:r>
              <a:rPr lang="en-US" altLang="zh-CN" dirty="0"/>
              <a:t>《</a:t>
            </a:r>
            <a:r>
              <a:rPr lang="zh-CN" altLang="en-US" dirty="0"/>
              <a:t>亲友书</a:t>
            </a:r>
            <a:r>
              <a:rPr lang="en-US" altLang="zh-CN" dirty="0"/>
              <a:t>》</a:t>
            </a:r>
            <a:r>
              <a:rPr lang="zh-CN" altLang="en-US" dirty="0"/>
              <a:t>云：“佛说一切财产中，知足乃为最殊胜。”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6">
                <a:lumMod val="20000"/>
                <a:lumOff val="8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D12BD510-C5BE-4A8D-92FD-D7F693DFBF40}"/>
              </a:ext>
            </a:extLst>
          </p:cNvPr>
          <p:cNvSpPr/>
          <p:nvPr/>
        </p:nvSpPr>
        <p:spPr>
          <a:xfrm>
            <a:off x="1673295" y="1135510"/>
            <a:ext cx="1010788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 smtClean="0"/>
              <a:t>思考题</a:t>
            </a:r>
            <a:r>
              <a:rPr lang="en-US" altLang="zh-CN" dirty="0" smtClean="0"/>
              <a:t>:</a:t>
            </a:r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 smtClean="0"/>
              <a:t>结合生活中的实例，请举例如何实践少欲知足的生活？</a:t>
            </a:r>
            <a:endParaRPr lang="en-US" altLang="zh-CN" dirty="0" smtClean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 smtClean="0"/>
              <a:t>在学佛之</a:t>
            </a:r>
            <a:r>
              <a:rPr lang="zh-CN" altLang="en-US" dirty="0"/>
              <a:t>后</a:t>
            </a:r>
            <a:r>
              <a:rPr lang="zh-CN" altLang="en-US" dirty="0" smtClean="0"/>
              <a:t>，少欲知足的生活是否和身边的人观念上有冲突？如何做到随顺的同时贯彻自己的生活理念？</a:t>
            </a:r>
            <a:endParaRPr lang="en-US" altLang="zh-CN" dirty="0" smtClean="0"/>
          </a:p>
          <a:p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366074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43966" y="1341961"/>
            <a:ext cx="7115041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en-US" altLang="zh-CN" dirty="0" smtClean="0"/>
          </a:p>
          <a:p>
            <a:pPr marL="342900" indent="-342900"/>
            <a:r>
              <a:rPr lang="zh-CN" altLang="en-US" sz="2400" b="1" dirty="0" smtClean="0"/>
              <a:t>本课重点：</a:t>
            </a:r>
            <a:endParaRPr lang="en-US" altLang="zh-CN" sz="2400" b="1" dirty="0" smtClean="0"/>
          </a:p>
          <a:p>
            <a:pPr marL="342900" indent="-342900"/>
            <a:endParaRPr lang="en-US" altLang="zh-CN" dirty="0" smtClean="0"/>
          </a:p>
          <a:p>
            <a:pPr marL="457200" indent="-457200">
              <a:buFont typeface="+mj-lt"/>
              <a:buAutoNum type="arabicPeriod"/>
            </a:pPr>
            <a:r>
              <a:rPr lang="zh-CN" altLang="en-US" sz="2400" b="1" dirty="0" smtClean="0"/>
              <a:t>人类之苦的分类</a:t>
            </a:r>
            <a:endParaRPr lang="en-US" altLang="zh-CN" sz="2400" b="1" dirty="0"/>
          </a:p>
          <a:p>
            <a:pPr marL="457200" indent="-457200">
              <a:buFont typeface="+mj-lt"/>
              <a:buAutoNum type="arabicPeriod"/>
            </a:pPr>
            <a:r>
              <a:rPr lang="zh-CN" altLang="en-US" sz="2400" b="1" dirty="0" smtClean="0"/>
              <a:t>什</a:t>
            </a:r>
            <a:r>
              <a:rPr lang="zh-CN" altLang="en-US" sz="2400" b="1" dirty="0"/>
              <a:t>么是怨憎会</a:t>
            </a:r>
            <a:r>
              <a:rPr lang="zh-CN" altLang="en-US" sz="2400" b="1" dirty="0" smtClean="0"/>
              <a:t>苦</a:t>
            </a:r>
            <a:endParaRPr lang="en-US" altLang="zh-CN" sz="2400" b="1" dirty="0"/>
          </a:p>
          <a:p>
            <a:pPr marL="457200" indent="-457200">
              <a:buFont typeface="+mj-lt"/>
              <a:buAutoNum type="arabicPeriod"/>
            </a:pPr>
            <a:r>
              <a:rPr lang="zh-CN" altLang="en-US" sz="2400" b="1" dirty="0" smtClean="0"/>
              <a:t>如</a:t>
            </a:r>
            <a:r>
              <a:rPr lang="zh-CN" altLang="en-US" sz="2400" b="1" dirty="0"/>
              <a:t>何断除这种痛</a:t>
            </a:r>
            <a:r>
              <a:rPr lang="zh-CN" altLang="en-US" sz="2400" b="1" dirty="0" smtClean="0"/>
              <a:t>苦</a:t>
            </a:r>
            <a:endParaRPr lang="en-US" altLang="zh-CN" sz="2400" b="1" dirty="0" smtClean="0"/>
          </a:p>
          <a:p>
            <a:pPr marL="457200" indent="-457200">
              <a:buFont typeface="+mj-lt"/>
              <a:buAutoNum type="arabicPeriod"/>
            </a:pPr>
            <a:r>
              <a:rPr lang="zh-CN" altLang="en-US" sz="2400" b="1" dirty="0" smtClean="0"/>
              <a:t>怨憎会苦广讲</a:t>
            </a:r>
            <a:r>
              <a:rPr lang="en-US" altLang="zh-CN" sz="2400" b="1" dirty="0" smtClean="0"/>
              <a:t>-</a:t>
            </a:r>
            <a:r>
              <a:rPr lang="zh-CN" altLang="en-US" sz="2400" b="1" dirty="0" smtClean="0"/>
              <a:t>主要阐述财产的过失</a:t>
            </a:r>
            <a:endParaRPr lang="en-US" altLang="zh-CN" sz="2400" b="1" dirty="0" smtClean="0"/>
          </a:p>
          <a:p>
            <a:pPr marL="457200" indent="-457200">
              <a:buFont typeface="+mj-lt"/>
              <a:buAutoNum type="arabicPeriod"/>
            </a:pPr>
            <a:r>
              <a:rPr lang="zh-CN" altLang="en-US" sz="2400" b="1" dirty="0" smtClean="0"/>
              <a:t>大德教言</a:t>
            </a:r>
            <a:endParaRPr lang="en-US" altLang="zh-CN" sz="2400" b="1" dirty="0" smtClean="0"/>
          </a:p>
          <a:p>
            <a:pPr marL="457200" indent="-457200">
              <a:buFont typeface="+mj-lt"/>
              <a:buAutoNum type="arabicPeriod"/>
            </a:pPr>
            <a:r>
              <a:rPr lang="zh-CN" altLang="en-US" sz="2400" b="1" dirty="0" smtClean="0"/>
              <a:t>结语</a:t>
            </a:r>
            <a:endParaRPr lang="en-US" altLang="zh-CN" sz="2400" b="1" dirty="0" smtClean="0"/>
          </a:p>
          <a:p>
            <a:pPr marL="457200" indent="-457200">
              <a:buFont typeface="+mj-lt"/>
              <a:buAutoNum type="arabicPeriod"/>
            </a:pPr>
            <a:r>
              <a:rPr lang="zh-CN" altLang="en-US" sz="2400" b="1" dirty="0"/>
              <a:t>上</a:t>
            </a:r>
            <a:r>
              <a:rPr lang="zh-CN" altLang="en-US" sz="2400" b="1" dirty="0" smtClean="0"/>
              <a:t>师教言</a:t>
            </a:r>
            <a:endParaRPr lang="en-US" altLang="zh-CN" sz="2400" b="1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15DB1B58-F5EC-49A0-8325-150F2C7332A4}"/>
              </a:ext>
            </a:extLst>
          </p:cNvPr>
          <p:cNvSpPr txBox="1"/>
          <p:nvPr/>
        </p:nvSpPr>
        <p:spPr>
          <a:xfrm>
            <a:off x="2856528" y="805640"/>
            <a:ext cx="64538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/>
              <a:t>轮回的痛苦</a:t>
            </a:r>
            <a:r>
              <a:rPr lang="en-US" altLang="zh-CN" sz="3200" b="1" dirty="0" smtClean="0"/>
              <a:t>---</a:t>
            </a:r>
            <a:r>
              <a:rPr lang="zh-CN" altLang="en-US" sz="3200" b="1" dirty="0" smtClean="0"/>
              <a:t> 人类之苦的分类</a:t>
            </a:r>
            <a:endParaRPr lang="en-US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0EDB168-2A39-410D-901B-0C91CEA4D87D}"/>
              </a:ext>
            </a:extLst>
          </p:cNvPr>
          <p:cNvSpPr txBox="1"/>
          <p:nvPr/>
        </p:nvSpPr>
        <p:spPr>
          <a:xfrm>
            <a:off x="1366345" y="2217682"/>
            <a:ext cx="10174014" cy="350865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CN" altLang="en-US" sz="3200" b="1" dirty="0" smtClean="0"/>
              <a:t>三根本苦：</a:t>
            </a:r>
            <a:r>
              <a:rPr lang="zh-CN" altLang="en-US" sz="3200" b="1" dirty="0"/>
              <a:t>苦苦，变苦，行苦</a:t>
            </a:r>
            <a:r>
              <a:rPr lang="zh-CN" altLang="en-US" sz="3200" b="1" dirty="0" smtClean="0"/>
              <a:t>。</a:t>
            </a:r>
            <a:endParaRPr lang="en-US" altLang="zh-CN" sz="32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zh-CN" altLang="en-US" b="1" dirty="0" smtClean="0"/>
              <a:t>苦苦：</a:t>
            </a:r>
            <a:r>
              <a:rPr lang="zh-CN" altLang="en-US" dirty="0" smtClean="0"/>
              <a:t>就是存在之时能感觉到痛苦；一旦消失，就会感到幸福的感觉。在人道与天道也有苦苦，比如，人间的生、老、病、死等八种根本痛苦，就属于苦苦的范畴。</a:t>
            </a:r>
            <a:endParaRPr lang="en-US" altLang="zh-CN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zh-CN" altLang="en-US" b="1" dirty="0" smtClean="0"/>
              <a:t>变苦：</a:t>
            </a:r>
            <a:r>
              <a:rPr lang="zh-CN" altLang="en-US" dirty="0" smtClean="0"/>
              <a:t>就是存在之时感觉不到是痛苦，但在它停止的时候，发生变化的时候，就会感觉到痛苦。变苦主要是在人道和天道，此处所说的天道，主要是指欲界的天道。</a:t>
            </a:r>
            <a:endParaRPr lang="en-US" altLang="zh-CN" dirty="0" smtClean="0"/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b="1" dirty="0" smtClean="0"/>
              <a:t>行苦：</a:t>
            </a:r>
            <a:r>
              <a:rPr lang="zh-CN" altLang="en-US" dirty="0" smtClean="0"/>
              <a:t>无论它存在还是消失，都不会觉得痛苦， 但却会引发其他的痛苦，因而称之为行苦。行苦主要存在于色界与无色界中。</a:t>
            </a:r>
            <a:endParaRPr lang="en-US" altLang="zh-CN" dirty="0" smtClean="0"/>
          </a:p>
          <a:p>
            <a:r>
              <a:rPr lang="en-US" altLang="zh-CN" sz="3200" b="1" dirty="0" smtClean="0"/>
              <a:t>2.</a:t>
            </a:r>
            <a:r>
              <a:rPr lang="zh-CN" altLang="en-US" sz="3200" dirty="0" smtClean="0"/>
              <a:t>八个支分苦：生、老、病、死四苦，怨憎会苦，爱别离苦、求不得苦，以及不欲临苦这四种苦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12415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08082" y="725212"/>
            <a:ext cx="9385737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zh-CN" altLang="en-US" sz="3200" dirty="0"/>
              <a:t>什么是怨憎会苦呢</a:t>
            </a:r>
            <a:r>
              <a:rPr lang="zh-CN" altLang="en-US" sz="3200" dirty="0" smtClean="0"/>
              <a:t>？</a:t>
            </a:r>
            <a:endParaRPr lang="en-US" altLang="zh-CN" sz="3200" dirty="0" smtClean="0"/>
          </a:p>
          <a:p>
            <a:pPr lvl="1"/>
            <a:endParaRPr lang="en-US" altLang="zh-CN" dirty="0" smtClean="0"/>
          </a:p>
          <a:p>
            <a:pPr lvl="1"/>
            <a:endParaRPr lang="en-US" altLang="zh-CN" dirty="0"/>
          </a:p>
          <a:p>
            <a:pPr lvl="1"/>
            <a:r>
              <a:rPr lang="zh-CN" altLang="en-US" dirty="0" smtClean="0"/>
              <a:t>指</a:t>
            </a:r>
            <a:r>
              <a:rPr lang="zh-CN" altLang="en-US" dirty="0"/>
              <a:t>所憎恶的人或事，欲其远离，而反共聚。比如，想见的爱人见不到，怨恨的敌人却总是狭路相逢；想听的喜讯听不到，不愿意听的噩耗却时时传来；非常希望身体健健康康的，可往往是病魔缠身，没有自由快乐之时</a:t>
            </a:r>
            <a:r>
              <a:rPr lang="en-US" altLang="zh-CN" dirty="0"/>
              <a:t>……</a:t>
            </a:r>
            <a:r>
              <a:rPr lang="zh-CN" altLang="en-US" dirty="0"/>
              <a:t>这些不悦意的外境经常出现，而特别希求的对境日益远离，令心产生强烈忧苦，这就是轮回的本性。</a:t>
            </a:r>
            <a:endParaRPr lang="en-US" altLang="zh-CN" dirty="0" smtClean="0"/>
          </a:p>
          <a:p>
            <a:pPr marL="800100" lvl="1" indent="-342900"/>
            <a:r>
              <a:rPr lang="en-US" altLang="zh-CN" dirty="0" smtClean="0"/>
              <a:t>	</a:t>
            </a:r>
          </a:p>
          <a:p>
            <a:pPr marL="800100" lvl="1" indent="-342900"/>
            <a:r>
              <a:rPr lang="zh-CN" altLang="en-US" dirty="0" smtClean="0"/>
              <a:t>教证：</a:t>
            </a:r>
            <a:endParaRPr lang="en-US" altLang="zh-CN" dirty="0" smtClean="0"/>
          </a:p>
          <a:p>
            <a:pPr marL="800100" lvl="1" indent="-342900"/>
            <a:endParaRPr lang="en-US" altLang="zh-CN" dirty="0"/>
          </a:p>
          <a:p>
            <a:pPr marL="800100" lvl="1" indent="-342900">
              <a:buFont typeface="Arial" pitchFamily="34" charset="0"/>
              <a:buChar char="•"/>
            </a:pPr>
            <a:r>
              <a:rPr lang="en-US" altLang="zh-CN" dirty="0" smtClean="0"/>
              <a:t>《</a:t>
            </a:r>
            <a:r>
              <a:rPr lang="zh-CN" altLang="en-US" dirty="0"/>
              <a:t>大毗婆沙论</a:t>
            </a:r>
            <a:r>
              <a:rPr lang="en-US" altLang="zh-CN" dirty="0"/>
              <a:t>》</a:t>
            </a:r>
            <a:r>
              <a:rPr lang="zh-CN" altLang="en-US" dirty="0"/>
              <a:t>亦云：“不可爱境，与身合时，引生众苦，故名非爱会苦。”意即不可爱的对境常出现在自己身上，或者自己面前，引生各种不同的痛苦，这就叫怨憎会苦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800100" lvl="1" indent="-342900">
              <a:buFont typeface="Arial" pitchFamily="34" charset="0"/>
              <a:buChar char="•"/>
            </a:pPr>
            <a:endParaRPr lang="en-US" altLang="zh-CN" dirty="0" smtClean="0"/>
          </a:p>
          <a:p>
            <a:pPr marL="800100" lvl="1" indent="-342900">
              <a:buFont typeface="Arial" pitchFamily="34" charset="0"/>
              <a:buChar char="•"/>
            </a:pPr>
            <a:r>
              <a:rPr lang="en-US" altLang="zh-CN" dirty="0" smtClean="0"/>
              <a:t>《</a:t>
            </a:r>
            <a:r>
              <a:rPr lang="zh-CN" altLang="en-US" dirty="0"/>
              <a:t>涅槃经</a:t>
            </a:r>
            <a:r>
              <a:rPr lang="en-US" altLang="zh-CN" dirty="0"/>
              <a:t>》</a:t>
            </a:r>
            <a:r>
              <a:rPr lang="zh-CN" altLang="en-US" dirty="0"/>
              <a:t>云</a:t>
            </a:r>
            <a:r>
              <a:rPr lang="en-US" dirty="0"/>
              <a:t>: </a:t>
            </a:r>
            <a:r>
              <a:rPr lang="zh-CN" altLang="en-US" dirty="0"/>
              <a:t>“何等名为怨憎会苦？所不爱者而共聚集</a:t>
            </a:r>
            <a:r>
              <a:rPr lang="zh-CN" altLang="en-US" dirty="0" smtClean="0"/>
              <a:t>。”</a:t>
            </a:r>
            <a:endParaRPr lang="en-US" altLang="zh-CN" dirty="0" smtClean="0"/>
          </a:p>
          <a:p>
            <a:pPr marL="800100" lvl="1" indent="-342900">
              <a:buFont typeface="Arial" pitchFamily="34" charset="0"/>
              <a:buChar char="•"/>
            </a:pPr>
            <a:r>
              <a:rPr lang="en-US" altLang="zh-CN" dirty="0" smtClean="0"/>
              <a:t>《</a:t>
            </a:r>
            <a:r>
              <a:rPr lang="zh-CN" altLang="en-US" dirty="0"/>
              <a:t>瑜伽师地论</a:t>
            </a:r>
            <a:r>
              <a:rPr lang="en-US" altLang="zh-CN" dirty="0"/>
              <a:t>》</a:t>
            </a:r>
            <a:r>
              <a:rPr lang="zh-CN" altLang="en-US" dirty="0"/>
              <a:t>云：“云何怨憎会苦？当知此苦亦由五相：一、与彼会生忧苦故；二、治罚畏所依止故；三、恶名畏所依止故；四、苦逼迫命终怖畏所依止故；五、越正法恶趣怖畏所依止故。”</a:t>
            </a:r>
            <a:endParaRPr lang="en-US" altLang="zh-CN" dirty="0"/>
          </a:p>
          <a:p>
            <a:pPr marL="800100" lvl="1" indent="-342900"/>
            <a:endParaRPr lang="en-US" altLang="zh-C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08083" y="914397"/>
            <a:ext cx="8355724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zh-CN" altLang="en-US" sz="3200" dirty="0" smtClean="0"/>
              <a:t>如何断除这种痛苦呢？</a:t>
            </a:r>
            <a:endParaRPr lang="en-US" altLang="zh-CN" sz="3200" dirty="0" smtClean="0"/>
          </a:p>
          <a:p>
            <a:pPr marL="342900" indent="-342900"/>
            <a:r>
              <a:rPr lang="en-US" altLang="zh-CN" dirty="0" smtClean="0"/>
              <a:t>     </a:t>
            </a:r>
          </a:p>
          <a:p>
            <a:r>
              <a:rPr lang="zh-CN" altLang="en-US" dirty="0"/>
              <a:t>只有证悟了空性，完全通达人我、法我不存在，那时候所有的痛苦将销声匿迹，一丝一毫也不可得。而在此之前，不管你转生于轮回何处，都难免要遭受此种痛苦。就算转生为三善趣众生，也常会遇到憎恶的对境，那堕入地狱、旁生、饿鬼就更不用说了。所以，要想远离这种痛苦，证悟空性非常重要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endParaRPr lang="en-US" dirty="0"/>
          </a:p>
          <a:p>
            <a:r>
              <a:rPr lang="zh-CN" altLang="en-US" dirty="0"/>
              <a:t>世人特别贪著的事物，实际上无一不是虚妄。当然，尚未了达诸法实相之前，我们对苦乐的执著也不可能抛弃。而只有断除了烦恼障和所知障，才不会如此耽著“我”和“苦”，也不会随业力趋入三恶趣。</a:t>
            </a:r>
            <a:endParaRPr lang="en-US" dirty="0"/>
          </a:p>
          <a:p>
            <a:endParaRPr lang="en-US" dirty="0" smtClean="0"/>
          </a:p>
          <a:p>
            <a:r>
              <a:rPr lang="zh-CN" altLang="en-US" dirty="0"/>
              <a:t>这些道理，作为佛教徒一定要了解。但光是了解还不行，还要逐字逐句进行思维，从中得到一种感悟，这即是所谓的“修</a:t>
            </a:r>
            <a:r>
              <a:rPr lang="zh-CN" altLang="en-US" dirty="0" smtClean="0"/>
              <a:t>”。除极</a:t>
            </a:r>
            <a:r>
              <a:rPr lang="zh-CN" altLang="en-US" dirty="0"/>
              <a:t>个别利根</a:t>
            </a:r>
            <a:r>
              <a:rPr lang="zh-CN" altLang="en-US" dirty="0" smtClean="0"/>
              <a:t>者，就</a:t>
            </a:r>
            <a:r>
              <a:rPr lang="zh-CN" altLang="en-US" dirty="0"/>
              <a:t>大多数人的根基而言，还是需要次第性的修</a:t>
            </a:r>
            <a:r>
              <a:rPr lang="zh-CN" altLang="en-US" dirty="0" smtClean="0"/>
              <a:t>持。</a:t>
            </a:r>
            <a:r>
              <a:rPr lang="zh-CN" altLang="en-US" dirty="0"/>
              <a:t>那么最适合的修行之路，应该是先从理论下手，对此慢慢了解之后，再去实地修持每一个道理，如此内心才能渐渐改变，烦恼也会日益减少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endParaRPr lang="en-US" dirty="0"/>
          </a:p>
          <a:p>
            <a:r>
              <a:rPr lang="zh-CN" altLang="en-US" dirty="0"/>
              <a:t>以前大多数的高僧大德，其实也是依靠这种次第一步步修持，最终认识了心的本性。</a:t>
            </a:r>
            <a:endParaRPr lang="en-US" dirty="0"/>
          </a:p>
          <a:p>
            <a:pPr marL="342900" indent="-342900"/>
            <a:endParaRPr lang="en-US" altLang="zh-CN" dirty="0" smtClean="0"/>
          </a:p>
          <a:p>
            <a:pPr marL="342900" indent="-342900"/>
            <a:endParaRPr lang="en-US" altLang="zh-CN" dirty="0"/>
          </a:p>
          <a:p>
            <a:endParaRPr lang="zh-CN" alt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08082" y="725212"/>
            <a:ext cx="9385737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zh-CN" altLang="en-US" sz="3200" dirty="0"/>
              <a:t>如何断除这种痛苦呢？</a:t>
            </a:r>
            <a:endParaRPr lang="en-US" altLang="zh-CN" sz="3200" dirty="0"/>
          </a:p>
          <a:p>
            <a:pPr lvl="1"/>
            <a:endParaRPr lang="en-US" altLang="zh-CN" dirty="0" smtClean="0"/>
          </a:p>
          <a:p>
            <a:pPr lvl="1"/>
            <a:endParaRPr lang="en-US" altLang="zh-CN" dirty="0"/>
          </a:p>
          <a:p>
            <a:pPr marL="800100" lvl="1" indent="-342900"/>
            <a:r>
              <a:rPr lang="en-US" altLang="zh-CN" dirty="0" smtClean="0"/>
              <a:t>	</a:t>
            </a:r>
          </a:p>
          <a:p>
            <a:pPr marL="800100" lvl="1" indent="-342900"/>
            <a:r>
              <a:rPr lang="zh-CN" altLang="en-US" dirty="0" smtClean="0"/>
              <a:t>教证：</a:t>
            </a:r>
            <a:endParaRPr lang="en-US" altLang="zh-CN" dirty="0" smtClean="0"/>
          </a:p>
          <a:p>
            <a:pPr marL="800100" lvl="1" indent="-342900">
              <a:buFont typeface="Arial" pitchFamily="34" charset="0"/>
              <a:buChar char="•"/>
            </a:pPr>
            <a:endParaRPr lang="en-US" altLang="zh-CN" dirty="0"/>
          </a:p>
          <a:p>
            <a:pPr marL="800100" lvl="1" indent="-342900">
              <a:buFont typeface="Arial" pitchFamily="34" charset="0"/>
              <a:buChar char="•"/>
            </a:pPr>
            <a:r>
              <a:rPr lang="en-US" altLang="zh-CN" dirty="0" smtClean="0"/>
              <a:t>《</a:t>
            </a:r>
            <a:r>
              <a:rPr lang="zh-CN" altLang="en-US" dirty="0"/>
              <a:t>宗镜录</a:t>
            </a:r>
            <a:r>
              <a:rPr lang="en-US" altLang="zh-CN" dirty="0"/>
              <a:t>》</a:t>
            </a:r>
            <a:r>
              <a:rPr lang="zh-CN" altLang="en-US" dirty="0"/>
              <a:t>中云：“若未了无生，于所生之处，无非是怨，无非是苦。”假如没有彻底通达无生空性之理，不论投生到六趣中的哪一道，在那个环境里所感受到的，无非是怨恨，无非是痛苦。无论到哪里去，都有不合意的对境出现。如果过于执著这些，自己就会万分痛苦，而唯有对它的本性有所认识，才会明白特别不值得为这些苦恼。</a:t>
            </a:r>
            <a:endParaRPr lang="en-US" altLang="zh-CN" dirty="0"/>
          </a:p>
          <a:p>
            <a:pPr marL="800100" lvl="1" indent="-342900"/>
            <a:endParaRPr lang="en-US" altLang="zh-CN" dirty="0" smtClean="0"/>
          </a:p>
          <a:p>
            <a:pPr marL="800100" lvl="1" indent="-342900"/>
            <a:endParaRPr lang="en-US" altLang="zh-CN" dirty="0"/>
          </a:p>
          <a:p>
            <a:pPr marL="800100" lvl="1" indent="-342900"/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439640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39916" y="1261241"/>
            <a:ext cx="983768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/>
              <a:t>华智仁波</a:t>
            </a:r>
            <a:r>
              <a:rPr lang="zh-CN" altLang="en-US" sz="2400" b="1" dirty="0" smtClean="0"/>
              <a:t>切</a:t>
            </a:r>
            <a:r>
              <a:rPr lang="zh-CN" altLang="en-US" sz="2400" b="1" dirty="0"/>
              <a:t>宣</a:t>
            </a:r>
            <a:r>
              <a:rPr lang="zh-CN" altLang="en-US" sz="2400" b="1" dirty="0" smtClean="0"/>
              <a:t>讲“</a:t>
            </a:r>
            <a:r>
              <a:rPr lang="zh-CN" altLang="en-US" sz="2400" b="1" dirty="0"/>
              <a:t>怨憎会苦”，主要是阐述财产的过失</a:t>
            </a:r>
            <a:r>
              <a:rPr lang="zh-CN" altLang="en-US" sz="2400" b="1" dirty="0" smtClean="0"/>
              <a:t>。</a:t>
            </a:r>
            <a:endParaRPr lang="en-US" altLang="zh-CN" sz="2400" b="1" dirty="0" smtClean="0"/>
          </a:p>
          <a:p>
            <a:endParaRPr lang="en-US" altLang="zh-CN" sz="2400" b="1" dirty="0"/>
          </a:p>
          <a:p>
            <a:r>
              <a:rPr lang="zh-CN" altLang="en-US" dirty="0" smtClean="0"/>
              <a:t>虽</a:t>
            </a:r>
            <a:r>
              <a:rPr lang="zh-CN" altLang="en-US" dirty="0"/>
              <a:t>说从广义而言，遭遇任何麻烦、苦恼等不悦意对境，都是怨憎会苦，但此处着重讲的是财产。因为作为修行人理应知足少欲，而财产却能给自己带来极大障碍</a:t>
            </a:r>
            <a:r>
              <a:rPr lang="zh-CN" altLang="en-US" dirty="0" smtClean="0"/>
              <a:t>。修</a:t>
            </a:r>
            <a:r>
              <a:rPr lang="zh-CN" altLang="en-US" dirty="0"/>
              <a:t>行人的生活应不堕两边，既不堕于极其穷苦的边，也不堕于极其奢侈的边，这即是所谓的中道。</a:t>
            </a:r>
            <a:endParaRPr lang="en-US" altLang="zh-C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817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01766" y="756745"/>
            <a:ext cx="86079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b="1" dirty="0">
                <a:latin typeface="+mn-ea"/>
                <a:cs typeface="Times New Roman" pitchFamily="18" charset="0"/>
              </a:rPr>
              <a:t>财富的过</a:t>
            </a:r>
            <a:r>
              <a:rPr lang="zh-CN" altLang="en-US" b="1" dirty="0" smtClean="0">
                <a:latin typeface="+mn-ea"/>
                <a:cs typeface="Times New Roman" pitchFamily="18" charset="0"/>
              </a:rPr>
              <a:t>患</a:t>
            </a:r>
            <a:r>
              <a:rPr lang="en-US" altLang="zh-CN" b="1" dirty="0" smtClean="0">
                <a:latin typeface="+mn-ea"/>
                <a:cs typeface="Times New Roman" pitchFamily="18" charset="0"/>
              </a:rPr>
              <a:t>—</a:t>
            </a:r>
            <a:r>
              <a:rPr lang="zh-CN" altLang="en-US" b="1" dirty="0" smtClean="0">
                <a:latin typeface="+mn-ea"/>
                <a:cs typeface="Times New Roman" pitchFamily="18" charset="0"/>
              </a:rPr>
              <a:t>财产与</a:t>
            </a:r>
            <a:r>
              <a:rPr lang="zh-CN" altLang="en-US" b="1" dirty="0" smtClean="0"/>
              <a:t>痛</a:t>
            </a:r>
            <a:r>
              <a:rPr lang="zh-CN" altLang="en-US" b="1" dirty="0"/>
              <a:t>苦程</a:t>
            </a:r>
            <a:r>
              <a:rPr lang="zh-CN" altLang="en-US" b="1" dirty="0" smtClean="0"/>
              <a:t>度成正比</a:t>
            </a:r>
            <a:endParaRPr lang="en-US" altLang="zh-CN" b="1" dirty="0" smtClean="0">
              <a:latin typeface="+mn-ea"/>
              <a:cs typeface="Times New Roman" pitchFamily="18" charset="0"/>
            </a:endParaRPr>
          </a:p>
          <a:p>
            <a:pPr lvl="0"/>
            <a:endParaRPr lang="en-US" b="1" dirty="0">
              <a:latin typeface="+mn-ea"/>
              <a:cs typeface="Times New Roman" pitchFamily="18" charset="0"/>
            </a:endParaRPr>
          </a:p>
          <a:p>
            <a:r>
              <a:rPr lang="zh-CN" altLang="en-US" dirty="0"/>
              <a:t>很多人非常执著自己的财产，为了防止它被怨敌打劫，因而白天守护、夜间巡逻</a:t>
            </a:r>
            <a:r>
              <a:rPr lang="zh-CN" altLang="en-US" dirty="0" smtClean="0"/>
              <a:t>。</a:t>
            </a:r>
            <a:r>
              <a:rPr lang="zh-CN" altLang="en-US" dirty="0"/>
              <a:t>其实，无论你拥有多少财产，都免不了遭受最初积累、中间守护、最后增长等无尽痛苦。</a:t>
            </a:r>
            <a:endParaRPr lang="en-US" dirty="0"/>
          </a:p>
          <a:p>
            <a:pPr lvl="0"/>
            <a:r>
              <a:rPr lang="zh-CN" altLang="en-US" dirty="0"/>
              <a:t>所以，深入思维便会了知，财产的本质是一切痛苦的根源，有了财产，痛苦自然而然就会降临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lvl="0"/>
            <a:endParaRPr lang="en-US" dirty="0"/>
          </a:p>
          <a:p>
            <a:r>
              <a:rPr lang="zh-CN" altLang="en-US" dirty="0"/>
              <a:t>，一个人拥有多少财产，就会有与之同等的痛苦</a:t>
            </a:r>
            <a:r>
              <a:rPr lang="zh-CN" altLang="en-US" dirty="0" smtClean="0"/>
              <a:t>。</a:t>
            </a:r>
            <a:r>
              <a:rPr lang="zh-CN" altLang="en-US" dirty="0"/>
              <a:t>一个人的痛苦程度，往往跟财产多少成正比</a:t>
            </a:r>
            <a:r>
              <a:rPr lang="zh-CN" altLang="en-US" dirty="0" smtClean="0"/>
              <a:t>。</a:t>
            </a:r>
            <a:r>
              <a:rPr lang="zh-CN" altLang="en-US" dirty="0"/>
              <a:t>世间人的生活压力特别大。如果你有一辆普通轿车，维修和保养的花费不多，平时操心得也不厉害；但如果你的车是一百多万，那被刮伤了一点点，就要花好多钱去修，再加上加油费、过路费等，一个月下来需要不少钱。除了轿车以外，现在人还喜欢买最高级的房子。然而，房子越高级，各方面开销就越多，自己压力也越大。遗憾的是，现在人不明白这个道理，反而觉得痛苦越大，就越快乐，实在特别颠倒！</a:t>
            </a:r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1528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96662" y="683172"/>
            <a:ext cx="694733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b="1" dirty="0">
                <a:latin typeface="+mn-ea"/>
                <a:cs typeface="Times New Roman" pitchFamily="18" charset="0"/>
              </a:rPr>
              <a:t>财富的过患</a:t>
            </a:r>
            <a:r>
              <a:rPr lang="en-US" altLang="zh-CN" b="1" dirty="0" smtClean="0">
                <a:latin typeface="+mn-ea"/>
                <a:cs typeface="Times New Roman" pitchFamily="18" charset="0"/>
              </a:rPr>
              <a:t>—</a:t>
            </a:r>
            <a:r>
              <a:rPr lang="zh-CN" altLang="en-US" b="1" dirty="0" smtClean="0">
                <a:latin typeface="+mn-ea"/>
                <a:cs typeface="Times New Roman" pitchFamily="18" charset="0"/>
              </a:rPr>
              <a:t>对修行的负面影响</a:t>
            </a:r>
            <a:endParaRPr lang="en-US" altLang="zh-CN" b="1" dirty="0" smtClean="0">
              <a:latin typeface="+mn-ea"/>
              <a:cs typeface="Times New Roman" pitchFamily="18" charset="0"/>
            </a:endParaRPr>
          </a:p>
          <a:p>
            <a:pPr lvl="0"/>
            <a:endParaRPr lang="en-US" altLang="zh-CN" b="1" dirty="0">
              <a:latin typeface="+mn-ea"/>
              <a:cs typeface="Times New Roman" pitchFamily="18" charset="0"/>
            </a:endParaRPr>
          </a:p>
          <a:p>
            <a:pPr lvl="0"/>
            <a:r>
              <a:rPr lang="zh-CN" altLang="en-US" dirty="0" smtClean="0"/>
              <a:t>许</a:t>
            </a:r>
            <a:r>
              <a:rPr lang="zh-CN" altLang="en-US" dirty="0"/>
              <a:t>多人为了养家糊口，一辈子忙忙碌碌，没有机会修行，可是到了最后，自己的财产会意想不到地落入仇人手中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lvl="0"/>
            <a:endParaRPr lang="en-US" altLang="zh-CN" dirty="0"/>
          </a:p>
          <a:p>
            <a:pPr lvl="0"/>
            <a:r>
              <a:rPr lang="zh-CN" altLang="en-US" dirty="0"/>
              <a:t>其实一个人修行好不好，跟财产也有很大关系。如果你财产不多，至少会有时间去修行，否则，成天忙于打理财富，根本不会希求解脱。财富特别多的人，修行相当困难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lvl="0"/>
            <a:endParaRPr lang="en-US" altLang="zh-CN" dirty="0"/>
          </a:p>
          <a:p>
            <a:r>
              <a:rPr lang="zh-CN" altLang="en-US" dirty="0" smtClean="0"/>
              <a:t>与</a:t>
            </a:r>
            <a:r>
              <a:rPr lang="zh-CN" altLang="en-US" dirty="0"/>
              <a:t>之相比，真正的修行人对生活没有太多要求，他们唯一重视的，是内心的自在</a:t>
            </a:r>
            <a:r>
              <a:rPr lang="zh-CN" altLang="en-US" dirty="0" smtClean="0"/>
              <a:t>、安</a:t>
            </a:r>
            <a:r>
              <a:rPr lang="zh-CN" altLang="en-US" dirty="0"/>
              <a:t>乐</a:t>
            </a:r>
            <a:r>
              <a:rPr lang="zh-CN" altLang="en-US" dirty="0" smtClean="0"/>
              <a:t>。</a:t>
            </a:r>
            <a:r>
              <a:rPr lang="zh-CN" altLang="en-US" dirty="0"/>
              <a:t>从尊者</a:t>
            </a:r>
            <a:r>
              <a:rPr lang="zh-CN" altLang="en-US" dirty="0" smtClean="0"/>
              <a:t>华</a:t>
            </a:r>
            <a:r>
              <a:rPr lang="zh-CN" altLang="en-US" dirty="0"/>
              <a:t>智仁波</a:t>
            </a:r>
            <a:r>
              <a:rPr lang="zh-CN" altLang="en-US" dirty="0" smtClean="0"/>
              <a:t>切一</a:t>
            </a:r>
            <a:r>
              <a:rPr lang="zh-CN" altLang="en-US" dirty="0"/>
              <a:t>生的行持来看，他不仅教诫他人要知足少欲，自己也做到了“头陀行”。其实，知足少欲谁都会说，但真正能做到的寥寥无几。因此，我们应追随前辈大德的足迹，让自己的生活简单化，以成为一个名副其实的修行人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10983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4522</TotalTime>
  <Words>3415</Words>
  <Application>Microsoft Office PowerPoint</Application>
  <PresentationFormat>Custom</PresentationFormat>
  <Paragraphs>118</Paragraphs>
  <Slides>16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Wisp</vt:lpstr>
      <vt:lpstr>怨憎会苦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总说轮回痛苦</dc:title>
  <dc:creator>Dong, Xiaokai (DFS)</dc:creator>
  <cp:lastModifiedBy>danny</cp:lastModifiedBy>
  <cp:revision>79</cp:revision>
  <dcterms:created xsi:type="dcterms:W3CDTF">2018-03-29T17:57:20Z</dcterms:created>
  <dcterms:modified xsi:type="dcterms:W3CDTF">2019-04-19T23:29:13Z</dcterms:modified>
</cp:coreProperties>
</file>