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2" r:id="rId7"/>
    <p:sldId id="260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6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cjP2ZHXZk" TargetMode="External"/><Relationship Id="rId2" Type="http://schemas.openxmlformats.org/officeDocument/2006/relationships/hyperlink" Target="https://www.youtube.com/watch?v=VEZEw47fA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148" y="1820411"/>
            <a:ext cx="8915399" cy="207612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人类痛苦之爱别离苦</a:t>
            </a:r>
            <a:endParaRPr lang="en-CA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altLang="zh-TW" dirty="0" smtClean="0"/>
          </a:p>
          <a:p>
            <a:pPr algn="r"/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加拿大多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伦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多慧灯禅修班</a:t>
            </a:r>
            <a:endParaRPr lang="en-US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r"/>
            <a:r>
              <a:rPr 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Apr 5, 2019 Fri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46186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轮回过患之愛別离苦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大圆满前行  普贤上師言教</a:t>
            </a:r>
            <a:r>
              <a:rPr lang="en-US" altLang="zh-TW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400" dirty="0" smtClean="0"/>
              <a:t>                                                                                                                                                                    </a:t>
            </a:r>
            <a:r>
              <a:rPr lang="zh-TW" altLang="en-US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华智仁波切著</a:t>
            </a:r>
            <a:r>
              <a:rPr lang="en-US" altLang="zh-TW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400" dirty="0" smtClean="0"/>
              <a:t>                                                                                                                                                                    </a:t>
            </a:r>
            <a:r>
              <a:rPr lang="zh-TW" altLang="en-US" sz="1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索达吉堪布译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84602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流转世间的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切众生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都对亲友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等自方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愛恋有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加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，对怨敌等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他方恨之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入骨，堕入亲戚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、朋友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、眷属的情网中，结果为了他们受尽苦难。其实，亲友之间的暂时相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聚，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同样是无常离別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的本性。但大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多数人却不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明此理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，对他们來说，亲人离开人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世，或者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流离失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、沦落他乡，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或者被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怨敌逼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得走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投无路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，自己甚至比他本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人还痛苦。</a:t>
            </a: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特別是，父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母对子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女十分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愛执，一会儿担心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挨冻受凉，一会儿顾及他饿了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渴了，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一会儿又忧虑他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生病死亡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。除非父母撒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手西去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、离开人间，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否則，再老、再病都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不会断尽这份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恩愛。如果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是宝貝儿子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或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女儿生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病了，父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母宁愿以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自己的性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命换取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子女健康，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他们心里挥之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不去的唯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一牵挂就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是孩子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，为了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孩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子总是劳心费神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，含辛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茹苦。同样，与亲友之间如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果情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意缠绵、纠缠不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休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，势必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也要感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受这样的忧苦。</a:t>
            </a: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endParaRPr lang="en-CA" dirty="0"/>
          </a:p>
        </p:txBody>
      </p:sp>
      <p:sp>
        <p:nvSpPr>
          <p:cNvPr id="4" name="AutoShape 2" descr="ãsimpson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ãsimpson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4717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8" name="Picture 6" descr="ãsimps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48" y="5134062"/>
            <a:ext cx="1480766" cy="1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83" y="160338"/>
            <a:ext cx="2072887" cy="2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713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之愛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</a:t>
            </a:r>
            <a:r>
              <a:rPr lang="zh-TW" altLang="en-US" dirty="0" smtClean="0"/>
              <a:t>     </a:t>
            </a:r>
            <a:r>
              <a:rPr lang="zh-TW" altLang="en-US" sz="1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大圆满前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行  </a:t>
            </a:r>
            <a:r>
              <a:rPr lang="zh-TW" altLang="en-US" sz="1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普贤上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師言教</a:t>
            </a:r>
            <a:r>
              <a:rPr lang="en-US" altLang="zh-TW" sz="1600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600" dirty="0"/>
              <a:t>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                     </a:t>
            </a:r>
            <a:r>
              <a:rPr lang="zh-TW" altLang="en-US" sz="1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华智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仁波切著</a:t>
            </a:r>
            <a:r>
              <a:rPr lang="en-US" altLang="zh-TW" sz="1600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600" dirty="0"/>
              <a:t>                     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</a:t>
            </a:r>
            <a:r>
              <a:rPr lang="zh-TW" altLang="en-US" sz="1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索达吉堪布译</a:t>
            </a:r>
            <a:endParaRPr lang="en-CA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00275"/>
            <a:ext cx="8915400" cy="4046506"/>
          </a:xfrm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如果我们认真观察，父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母自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以为对孩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子情深意切、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甚为慈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愛，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可这种慈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愛完全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是颠倒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最终只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能害了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他们。为什么这样说呢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你们想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想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：儿子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小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的时候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，衣來伸手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、饭來张口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母为他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做好所有的事，到了成家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立业之时，又为他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迎娶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作为终身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伴侶的妻子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，这实际是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把他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捆缚在了轮回的绳索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而且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，有些父母还教孩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子如何制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伏敌人、怎么杀生、发家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致富等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造恶的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法，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的觉得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很悲哀。父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母虽然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想对孩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子好，但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他们的「专业」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除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了杀盜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淫妄，也教不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出对今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生來世有利的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行为，这无疑会导致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女无法从恶趣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深淵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中获得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解脫，恐怕再沒有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比这更为严重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的坑害了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 descr="ãå¨å®¶ç¦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1" y="439983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36333"/>
            <a:ext cx="8915400" cy="414835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許多子女是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怎样对待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父母的呢？最初吸取父母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身体的精华，中间抢夺他们口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中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的饮食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最后夺取他们手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中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的财产。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父母再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怎么疼愛儿女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他们也会反过來与父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作对。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父母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將毕生不顾千辛万苦、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罪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大恶极、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臭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远扬而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积累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下來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的财富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，毫不吝惜地全部給予子女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，子女们却觉得这理所当然，无有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一点一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滴感激之情。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在这个世间上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，就算只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給个普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通人一把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茶叶、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請吃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一顿饭，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也会喜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不自禁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地连连道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謝，可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是对子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女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來说，那怕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給了他一大筆錢、一套房子，他也滿不在乎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，觉得这沒什么，还认为父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的财物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由自己來享用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天经地义。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拿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女儿來讲，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倘若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她贤惠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善良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、聪明能干，迟早会成为別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人家的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媳妇，对自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己方面起不到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什么作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用；倘若她性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情恶劣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，成天在婆家吵架，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最后待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不下去了，只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好回娘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，使家人痛苦。</a:t>
            </a: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/>
              <a:t> </a:t>
            </a: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776510"/>
            <a:ext cx="8911687" cy="138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                  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轮回过患之愛別离苦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600" dirty="0" smtClean="0"/>
              <a:t>大圆满前行  普贤上師言教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en-US" sz="1600" dirty="0" smtClean="0"/>
              <a:t>                                                                                                                                                           华智仁波切著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en-US" sz="1600" dirty="0" smtClean="0"/>
              <a:t>                                                                                                                                                           索达吉堪布译</a:t>
            </a:r>
            <a:endParaRPr lang="en-CA" sz="1600" dirty="0"/>
          </a:p>
        </p:txBody>
      </p:sp>
      <p:pic>
        <p:nvPicPr>
          <p:cNvPr id="4098" name="Picture 2" descr="ãsimps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61" y="31650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simpson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734" y="5482132"/>
            <a:ext cx="1102774" cy="11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904675"/>
          </a:xfrm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弟姐妹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之间，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常为了财产而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你爭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我夺，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互不相讓。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平时他们从不关心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父母，一旦父母重病垂危，就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一个个都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跑來了，生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怕财产落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入了別人腰包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。纵然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父母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把财产給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了子女，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他们也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沒有答謝之意。即使父母已傾囊相送，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他们却仍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是一要再要，甚至父母念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珠里有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記数用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精致珍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珠，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他们也会死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皮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賴脸地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要走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亲友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也不一定是真正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「亲」。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比如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当你财力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十足、幸福美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滿时，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所有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人会把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你奉若神明，明明不需要，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他们也竭尽全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力地幫助你，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將饮食财产主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動送上門來；而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一但你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身敗名裂、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身无分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文，即便沒做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一点錯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事，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他们也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像仇人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一样对待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，纵然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你誠心利益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他们，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所得到的也是恩將仇報。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44281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之愛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600" dirty="0" smtClean="0"/>
              <a:t>大圆满前</a:t>
            </a:r>
            <a:r>
              <a:rPr lang="zh-TW" altLang="en-US" sz="1600" dirty="0"/>
              <a:t>行  </a:t>
            </a:r>
            <a:r>
              <a:rPr lang="zh-TW" altLang="en-US" sz="1600" dirty="0" smtClean="0"/>
              <a:t>普贤上</a:t>
            </a:r>
            <a:r>
              <a:rPr lang="zh-TW" altLang="en-US" sz="1600" dirty="0"/>
              <a:t>師言教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                     华智</a:t>
            </a:r>
            <a:r>
              <a:rPr lang="zh-TW" altLang="en-US" sz="1600" dirty="0"/>
              <a:t>仁波切著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索达吉堪布译</a:t>
            </a:r>
            <a:endParaRPr lang="en-CA" sz="1600" dirty="0"/>
          </a:p>
        </p:txBody>
      </p:sp>
      <p:sp>
        <p:nvSpPr>
          <p:cNvPr id="5" name="AutoShape 2" descr="ãfamily guy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4" name="Picture 4" descr="ãfamily guy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76" y="5143706"/>
            <a:ext cx="295486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ãfamily guy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3" y="5113776"/>
            <a:ext cx="2917918" cy="16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30" y="51530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56143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米拉日巴尊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者说：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「子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初悅意如天子，慈愍之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心难形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容，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中间过分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催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索债，虽施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切无悅时。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別人之女迎入內，大恩父母逐出外，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父亲呼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喚不答覆，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母亲呼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喚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不应声，后成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冷淡之鄰居。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勾结狡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者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造恶业，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自生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怨敌刺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痛心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，应断轮回之耙绳，世间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子孙我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不求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「女初笑顏如仙童，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掠夺财宝具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大力，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中间討债无尽頭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，父前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公开索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要走，母前暗地偷偷帶，施給不知報恩德，嗔恨大恩之父母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，后成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紅面羅剎女。若善他人之榮耀，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若恶自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己禍害源，禍害魔女刺痛心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，断除无觉之忧愁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，禍根之女我不求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「亲友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初遇見歡顏，密切來往漫山谷；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中间酒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如还债，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送他一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次还一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度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；后成贪嗔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爭吵因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，恶友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訟因刺痛心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舍弃乐时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食友，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世间亲友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我不求。」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之愛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                        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米拉日巴教言</a:t>
            </a:r>
            <a:r>
              <a:rPr lang="zh-TW" altLang="en-US" dirty="0"/>
              <a:t>               </a:t>
            </a:r>
            <a:r>
              <a:rPr lang="zh-TW" altLang="en-US" dirty="0" smtClean="0"/>
              <a:t>                                  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   </a:t>
            </a:r>
            <a:r>
              <a:rPr lang="zh-TW" altLang="en-US" sz="1600" dirty="0" smtClean="0"/>
              <a:t>大圆满前</a:t>
            </a:r>
            <a:r>
              <a:rPr lang="zh-TW" altLang="en-US" sz="1600" dirty="0"/>
              <a:t>行  </a:t>
            </a:r>
            <a:r>
              <a:rPr lang="zh-TW" altLang="en-US" sz="1600" dirty="0" smtClean="0"/>
              <a:t>普贤上</a:t>
            </a:r>
            <a:r>
              <a:rPr lang="zh-TW" altLang="en-US" sz="1600" dirty="0"/>
              <a:t>師言教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                     华智</a:t>
            </a:r>
            <a:r>
              <a:rPr lang="zh-TW" altLang="en-US" sz="1600" dirty="0"/>
              <a:t>仁波切著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索达吉堪布译</a:t>
            </a:r>
            <a:endParaRPr lang="en-CA" sz="1600" dirty="0"/>
          </a:p>
        </p:txBody>
      </p:sp>
      <p:pic>
        <p:nvPicPr>
          <p:cNvPr id="6146" name="Picture 2" descr="ãç±³ææ¥å·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24" y="170575"/>
            <a:ext cx="1829724" cy="22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00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结语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9683"/>
            <a:ext cx="8915400" cy="498306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由此可見，子女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、亲友等无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有丝毫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实义。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故佛在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菩薩本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行经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中说：「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富貴榮祿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，众苦之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本；居家恩愛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，犹如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牢獄之中。」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榮华富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貴都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是无常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的，如果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去执著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就会成为众苦的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根本；家人恩愛也是如幻的，如果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去贪执，只会將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自己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束缚在轮回的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牢獄中。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人与人之间所谓的感情，不要说用中观的离一多因、有无生因观察，就算用簡單的推理去分析，也都是痛苦之因。然而，众生因无始以來的执著所致，不知这种愛执是源於前世的恶缘，故很难不受它的束缚。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佛经中有許多对人生的透徹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认识，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如果人人都能懂得，就不会有特別強烈的苦受了。否則，一旦与所执著之人別离，便会感到天崩地裂、极难忍受。即使这种苦发生在別人身上，自己也会难以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释怀。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世间上有好多故事和電影，之所以感人至深、流傳千古，就是因为它的情節十分悲哀，而这种悲哀，实际上就是愛別离苦。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当然，对在家人而言，將子女亲友完全看破並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拋弃，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也是不现实的。但即便如此，你也不能太执著。毕竟聚散离合是轮回的規律，明白这个道理后，修行自然比較成功。否則，你都修行很長时间了，亲人离去还特別痛苦，甚至不想活下去，那就不是修行人了。所以，大家要好好观修愛別离苦！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7174" name="Picture 6" descr="http://www.zhibeidy.com/d/file/content/2017/08/5999a106eae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" y="1459683"/>
            <a:ext cx="2389478" cy="18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7185"/>
          </a:xfrm>
        </p:spPr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问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题讨论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6" y="1560352"/>
            <a:ext cx="8652355" cy="435087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KaiTi" panose="02010609060101010101" pitchFamily="49" charset="-122"/>
                <a:ea typeface="KaiTi" panose="02010609060101010101" pitchFamily="49" charset="-122"/>
              </a:rPr>
              <a:t>1. 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世间上有那些愛別离苦</a:t>
            </a:r>
            <a:r>
              <a:rPr lang="en-CA" dirty="0" smtClean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你对此有何体会</a:t>
            </a:r>
            <a:r>
              <a:rPr lang="en-CA" dirty="0" smtClean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怎样才能断除这种痛苦</a:t>
            </a:r>
            <a:r>
              <a:rPr lang="en-CA" dirty="0" smtClean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</a:p>
          <a:p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若以智慧詳加观察</a:t>
            </a:r>
            <a:r>
              <a:rPr lang="en-CA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为什么说父母子女亲友等不一定是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正“亲”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沒有必要去执著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作为在家人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假如不能完全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舍弃这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些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那应該掌握什么分寸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</a:p>
        </p:txBody>
      </p:sp>
      <p:pic>
        <p:nvPicPr>
          <p:cNvPr id="8194" name="Picture 2" descr="ãåç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1" y="249492"/>
            <a:ext cx="1986123" cy="27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7965"/>
          </a:xfrm>
        </p:spPr>
        <p:txBody>
          <a:bodyPr/>
          <a:lstStyle/>
          <a:p>
            <a:r>
              <a:rPr lang="zh-CN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轮回过患之人类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的痛苦</a:t>
            </a:r>
            <a:endParaRPr lang="en-CA" b="1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479" y="1612082"/>
            <a:ext cx="3811587" cy="46642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八支分苦：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1.</a:t>
            </a:r>
            <a:r>
              <a:rPr lang="zh-TW" altLang="en-US" sz="2800" b="1" dirty="0" smtClean="0"/>
              <a:t>生苦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老苦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病苦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4.</a:t>
            </a:r>
            <a:r>
              <a:rPr lang="zh-TW" altLang="en-US" sz="2800" b="1" dirty="0" smtClean="0"/>
              <a:t>死苦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5.</a:t>
            </a:r>
            <a:r>
              <a:rPr lang="zh-TW" altLang="en-US" sz="2800" b="1" dirty="0" smtClean="0"/>
              <a:t>怨憎</a:t>
            </a:r>
            <a:r>
              <a:rPr lang="zh-CN" altLang="en-US" sz="2800" b="1" dirty="0" smtClean="0"/>
              <a:t>会</a:t>
            </a:r>
            <a:r>
              <a:rPr lang="zh-TW" altLang="en-US" sz="2800" b="1" dirty="0" smtClean="0"/>
              <a:t>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6.</a:t>
            </a:r>
            <a:r>
              <a:rPr lang="zh-TW" altLang="en-US" sz="2800" b="1" dirty="0" smtClean="0"/>
              <a:t>愛別</a:t>
            </a:r>
            <a:r>
              <a:rPr lang="zh-CN" altLang="en-US" sz="2800" b="1" dirty="0" smtClean="0"/>
              <a:t>离</a:t>
            </a:r>
            <a:r>
              <a:rPr lang="zh-TW" altLang="en-US" sz="2800" b="1" dirty="0" smtClean="0"/>
              <a:t>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7.</a:t>
            </a:r>
            <a:r>
              <a:rPr lang="zh-TW" altLang="en-US" sz="2800" b="1" dirty="0" smtClean="0"/>
              <a:t>求</a:t>
            </a:r>
            <a:r>
              <a:rPr lang="zh-TW" altLang="en-US" sz="2800" b="1" dirty="0"/>
              <a:t>不</a:t>
            </a:r>
            <a:r>
              <a:rPr lang="zh-TW" altLang="en-US" sz="2800" b="1" dirty="0" smtClean="0"/>
              <a:t>得苦                            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8.</a:t>
            </a:r>
            <a:r>
              <a:rPr lang="zh-TW" altLang="en-US" sz="2800" b="1" dirty="0" smtClean="0"/>
              <a:t>不欲</a:t>
            </a:r>
            <a:r>
              <a:rPr lang="zh-CN" altLang="en-US" sz="2800" b="1" dirty="0" smtClean="0"/>
              <a:t>临</a:t>
            </a:r>
            <a:r>
              <a:rPr lang="zh-TW" altLang="en-US" sz="2800" b="1" dirty="0" smtClean="0"/>
              <a:t>苦</a:t>
            </a:r>
            <a:endParaRPr lang="zh-TW" altLang="en-US" sz="2800" b="1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6270" y="1519803"/>
            <a:ext cx="3122292" cy="466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三根本苦：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1.</a:t>
            </a:r>
            <a:r>
              <a:rPr lang="zh-TW" altLang="en-US" sz="2800" b="1" dirty="0" smtClean="0"/>
              <a:t>苦苦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2.</a:t>
            </a:r>
            <a:r>
              <a:rPr lang="zh-CN" altLang="en-US" sz="2800" b="1" dirty="0" smtClean="0"/>
              <a:t>变</a:t>
            </a:r>
            <a:r>
              <a:rPr lang="zh-TW" altLang="en-US" sz="2800" b="1" dirty="0" smtClean="0"/>
              <a:t>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行苦</a:t>
            </a:r>
            <a:endParaRPr lang="en-US" altLang="zh-TW" sz="2800" b="1" dirty="0" smtClean="0"/>
          </a:p>
          <a:p>
            <a:pPr marL="0" indent="0">
              <a:buFont typeface="Wingdings 3" charset="2"/>
              <a:buNone/>
            </a:pPr>
            <a:r>
              <a:rPr lang="zh-TW" altLang="en-US" sz="2800" b="1" dirty="0" smtClean="0"/>
              <a:t>                            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3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愛別</a:t>
            </a:r>
            <a:r>
              <a:rPr lang="zh-CN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苦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的定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义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8"/>
            <a:ext cx="8915400" cy="341991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所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谓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愛別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苦，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是指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所喜愛的人事物，因某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种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缘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互相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，不得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，因而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产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极大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的痛苦 </a:t>
            </a:r>
            <a:endParaRPr lang="en-US" altLang="zh-TW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086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802744" cy="128089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生活中生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死別的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实例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(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观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</a:t>
            </a:r>
            <a:r>
              <a:rPr lang="en-US" altLang="zh-TW" sz="2400" dirty="0" err="1" smtClean="0"/>
              <a:t>Youtube</a:t>
            </a:r>
            <a:r>
              <a:rPr lang="en-US" altLang="zh-TW" sz="2400" dirty="0" smtClean="0"/>
              <a:t> video)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朋友第一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次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面临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死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別的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反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应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</a:t>
            </a:r>
            <a:r>
              <a:rPr lang="en-US" altLang="zh-TW" dirty="0" smtClean="0"/>
              <a:t>0:55)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     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www.youtube.com/watch?v=VEZEw47fAEg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2011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311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日本大地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震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及海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啸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</a:t>
            </a:r>
            <a:r>
              <a:rPr lang="en-US" altLang="zh-TW" dirty="0" smtClean="0"/>
              <a:t>16:18)</a:t>
            </a: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www.youtube.com/watch?v=44cjP2ZHXZk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请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特別感受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从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8:40 - 9:46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一段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1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</a:t>
            </a:r>
            <a:r>
              <a:rPr lang="zh-CN" altLang="en-US" b="1" u="sng" dirty="0">
                <a:latin typeface="KaiTi" panose="02010609060101010101" pitchFamily="49" charset="-122"/>
                <a:ea typeface="KaiTi" panose="02010609060101010101" pitchFamily="49" charset="-122"/>
              </a:rPr>
              <a:t>维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愛別</a:t>
            </a:r>
            <a:r>
              <a:rPr lang="zh-CN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离苦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            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1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撷取自益</a:t>
            </a:r>
            <a: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西彭措堪布 </a:t>
            </a:r>
            <a:r>
              <a:rPr lang="zh-TW" altLang="en-US" sz="1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广论讲授</a:t>
            </a:r>
            <a: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：思惟</a:t>
            </a:r>
            <a:r>
              <a:rPr lang="zh-TW" altLang="en-US" sz="1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八苦（续三</a:t>
            </a:r>
            <a: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思维愛別离苦分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TW" altLang="en-US" sz="2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，谓若舍离最愛亲等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，由此令</a:t>
            </a:r>
            <a:r>
              <a:rPr lang="zh-TW" altLang="en-US" sz="2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心生忧戚、语生愁叹、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身</a:t>
            </a:r>
            <a:r>
              <a:rPr lang="zh-TW" altLang="en-US" sz="2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生扰恼、 念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彼功</a:t>
            </a:r>
            <a:r>
              <a:rPr lang="zh-TW" altLang="en-US" sz="2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德，思恋因缘，令意热恼、 应受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用等有所缺乏</a:t>
            </a:r>
            <a:r>
              <a:rPr lang="zh-TW" altLang="en-US" sz="24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400" b="1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解释</a:t>
            </a: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</a:p>
          <a:p>
            <a:pPr marL="0" indent="0">
              <a:buNone/>
            </a:pP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-  “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思维愛別离苦分五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”  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即思维愛別离苦分五种苦相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“若舍离最愛亲等”是五种苦相的总前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提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“舍离”即暂时的分离或永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久的告別等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“亲等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”之“等”字，包括朋友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、亲人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，所愛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的财富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名声、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地位等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。广义是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指所喜愛的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色声香味触等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28199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愛別离的五种苦相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由舍离所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愛而造成的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五种痛苦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苦相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心生忧戚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语生愁叹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身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生扰恼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念彼功德，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思恋因缘，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令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意热恼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应受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用等有所缺乏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9189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>
                <a:latin typeface="KaiTi" panose="02010609060101010101" pitchFamily="49" charset="-122"/>
                <a:ea typeface="KaiTi" panose="02010609060101010101" pitchFamily="49" charset="-122"/>
              </a:rPr>
              <a:t>愛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別离五种苦相的解释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 smtClean="0"/>
              <a:t>                                      </a:t>
            </a:r>
            <a:r>
              <a:rPr lang="zh-TW" altLang="en-US" sz="1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撷取</a:t>
            </a:r>
            <a: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自益西彭措堪布 </a:t>
            </a:r>
            <a:r>
              <a:rPr lang="zh-TW" altLang="en-US" sz="1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广论讲授</a:t>
            </a:r>
            <a: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：思惟</a:t>
            </a:r>
            <a:r>
              <a:rPr lang="zh-TW" altLang="en-US" sz="1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八苦（续三</a:t>
            </a:r>
            <a: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br>
              <a:rPr lang="zh-TW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CA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473" y="1753298"/>
            <a:ext cx="9273140" cy="4681057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第一，“</a:t>
            </a:r>
            <a:r>
              <a:rPr lang="zh-TW" altLang="en-US" sz="2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心</a:t>
            </a:r>
            <a:r>
              <a:rPr lang="zh-TW" altLang="en-US" sz="2000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生忧戚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”，即內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心忧伤。</a:t>
            </a:r>
            <a:endParaRPr lang="zh-TW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第二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，“</a:t>
            </a:r>
            <a:r>
              <a:rPr lang="zh-TW" altLang="en-US" sz="2000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语生愁叹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”，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即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言语中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透出哀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愁叹息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第三，“</a:t>
            </a:r>
            <a:r>
              <a:rPr lang="zh-TW" altLang="en-US" sz="2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身</a:t>
            </a:r>
            <a:r>
              <a:rPr lang="zh-TW" altLang="en-US" sz="2000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生扰恼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”，即顿足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、捶胸、拔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扯头发，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或者呆坐不動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、饮酒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解愁等。</a:t>
            </a: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第四，“</a:t>
            </a:r>
            <a:r>
              <a:rPr lang="zh-TW" altLang="en-US" sz="2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念彼功德，</a:t>
            </a:r>
            <a:r>
              <a:rPr lang="zh-TW" altLang="en-US" sz="2000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思恋因缘，</a:t>
            </a:r>
            <a:r>
              <a:rPr lang="zh-TW" altLang="en-US" sz="2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令</a:t>
            </a:r>
            <a:r>
              <a:rPr lang="zh-TW" altLang="en-US" sz="2000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意热恼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”，即忆念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所愛的功德，比如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，忆念对方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的音容笑貌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、对自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己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的关怀体贴，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或者想起孩子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的聪明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可愛等。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在这些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可愛相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浮现心前时，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由此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思恋的因缘而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令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心热恼、无法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安定，甚至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茶饭不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思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、难以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成眠。一想起來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就伤心难过，泪流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不止。</a:t>
            </a: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第五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，“</a:t>
            </a:r>
            <a:r>
              <a:rPr lang="zh-TW" altLang="en-US" sz="2000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应受</a:t>
            </a:r>
            <a:r>
              <a:rPr lang="zh-TW" altLang="en-US" sz="2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用等有所缺乏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”，即本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來觉得应該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享受到的東西，由於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因缘不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具足，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而导致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缺乏。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所谓“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受用”，比如，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共处戏笑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、歌舞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、饮食、欢娱而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住，或者互相受用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色声香味触的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境界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等种种生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活中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的欢乐。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在受用等缺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少时，就会有凄凉哀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怨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的忧愁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09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愛別离苦相关经典句子</a:t>
            </a:r>
            <a:endParaRPr lang="en-CA" b="1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大毗婆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沙论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云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：「诸可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愛境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，远离身时，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引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生众苦，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故名愛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別离苦。」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大涅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槃经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说：“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因愛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生忧，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因愛生怖，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若离於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愛，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何忧何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怖。”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因为愛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而引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生忧恼，因为愛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而引生恐怖，所以愛得越深，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別离的忧苦也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越深，害怕失去所愛的怖畏也越深。如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果远离贪愛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哪里会有忧伤、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恐怖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法华经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说：“诸苦所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，贪欲为本。”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净名经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说：“从痴有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愛，則我病生。”因此，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痛苦的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根源就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是贪欲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endParaRPr lang="en-US" altLang="zh-TW" b="1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36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思维生命中的愛別离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6" name="Picture 2" descr="ãçé¢æ­»å¥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0" y="173804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çé¢æ­»å¥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68" y="169318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ãçé¢æ­»å¥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90" y="376856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ãéå¥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45" y="1314586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ãéå¥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0" y="4528334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ãçé¢æ­»å¥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0" y="369054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80289" y="5975474"/>
            <a:ext cx="424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应当结合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自身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的经验來思维这五种苦相</a:t>
            </a: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AutoShape 14" descr="ãéå¥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40" name="Picture 16" descr="ãéå¥ãçåçæå°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84" y="1916251"/>
            <a:ext cx="2317141" cy="13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625</TotalTime>
  <Words>2844</Words>
  <Application>Microsoft Office PowerPoint</Application>
  <PresentationFormat>Custom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 轮回过患 人类痛苦之爱别离苦</vt:lpstr>
      <vt:lpstr>轮回过患之人类的痛苦</vt:lpstr>
      <vt:lpstr>愛別离苦的定义</vt:lpstr>
      <vt:lpstr>生活中生离死別的实例 (观看Youtube video)</vt:lpstr>
      <vt:lpstr>思维愛別离苦                      撷取自益西彭措堪布 广论讲授：思惟八苦（续三） </vt:lpstr>
      <vt:lpstr>愛別离的五种苦相 </vt:lpstr>
      <vt:lpstr>愛別离五种苦相的解释                                       撷取自益西彭措堪布 广论讲授：思惟八苦（续三） </vt:lpstr>
      <vt:lpstr>愛別离苦相关经典句子</vt:lpstr>
      <vt:lpstr>思维生命中的愛別离</vt:lpstr>
      <vt:lpstr>轮回过患之愛別离苦                                                            大圆满前行  普贤上師言教         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         索达吉堪布译</vt:lpstr>
      <vt:lpstr>                   轮回过患之愛別离苦                                                           大圆满前行  普贤上師言教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索达吉堪布译</vt:lpstr>
      <vt:lpstr>PowerPoint Presentation</vt:lpstr>
      <vt:lpstr>                   轮回过患之愛別离苦                                                            大圆满前行  普贤上師言教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索达吉堪布译</vt:lpstr>
      <vt:lpstr>                   轮回过患之愛別离苦                           米拉日巴教言                                                                                                                                大圆满前行  普贤上師言教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索达吉堪布译</vt:lpstr>
      <vt:lpstr>结语</vt:lpstr>
      <vt:lpstr>问题讨论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輪迴過患人類過患 愛別離苦</dc:title>
  <dc:creator>Frank Lawson</dc:creator>
  <cp:lastModifiedBy>danny</cp:lastModifiedBy>
  <cp:revision>134</cp:revision>
  <dcterms:created xsi:type="dcterms:W3CDTF">2018-06-04T19:24:33Z</dcterms:created>
  <dcterms:modified xsi:type="dcterms:W3CDTF">2019-04-07T02:51:07Z</dcterms:modified>
</cp:coreProperties>
</file>