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9" r:id="rId3"/>
    <p:sldId id="273" r:id="rId4"/>
    <p:sldId id="274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82AE7-3C87-497D-8805-E1321BB04B07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67357-6D7A-4269-85E4-9161BF2AE8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38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92A93-A026-4015-99FF-F8AC9BB16FE9}" type="datetimeFigureOut">
              <a:rPr lang="en-US" smtClean="0"/>
              <a:pPr/>
              <a:t>6/10/2018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460A3-FA9A-4BC4-A9CC-87FE7D9E89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94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zh-CN" altLang="en-US" dirty="0"/>
            </a:br>
            <a:r>
              <a:rPr lang="zh-CN" altLang="en-US" dirty="0"/>
              <a:t>求不得苦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---</a:t>
            </a:r>
            <a:r>
              <a:rPr lang="zh-CN" altLang="en-US" dirty="0"/>
              <a:t>多伦多慧灯禅修班 轮回过患 修法</a:t>
            </a:r>
            <a:endParaRPr lang="en-CA" altLang="zh-CN" dirty="0"/>
          </a:p>
          <a:p>
            <a:r>
              <a:rPr lang="en-CA" altLang="zh-CN" dirty="0"/>
              <a:t>2018-0</a:t>
            </a:r>
            <a:r>
              <a:rPr lang="en-US" altLang="zh-CN" dirty="0"/>
              <a:t>6</a:t>
            </a:r>
            <a:r>
              <a:rPr lang="en-CA" altLang="zh-CN" dirty="0"/>
              <a:t>-</a:t>
            </a:r>
            <a:r>
              <a:rPr lang="en-US" altLang="zh-CN" dirty="0"/>
              <a:t>14</a:t>
            </a:r>
            <a:r>
              <a:rPr lang="zh-CN" altLang="en-US" dirty="0"/>
              <a:t> 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7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83557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/>
              <a:t>人类之苦 </a:t>
            </a:r>
            <a:r>
              <a:rPr lang="en-US" altLang="zh-CN" sz="3200" dirty="0"/>
              <a:t>- </a:t>
            </a:r>
            <a:r>
              <a:rPr lang="zh-CN" altLang="en-US" sz="3200" dirty="0"/>
              <a:t>求不得苦。</a:t>
            </a:r>
            <a:endParaRPr lang="en-US" altLang="zh-CN" sz="3200" dirty="0"/>
          </a:p>
          <a:p>
            <a:pPr marL="342900" indent="-342900"/>
            <a:r>
              <a:rPr lang="en-US" altLang="zh-CN" sz="2000" dirty="0"/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所谓求不得苦，是指世人欲望无有限度，因各自职业、地位、爱好、身份等不同，以致所求目标也各式各样，若对自己所爱乐的事物，如财产、地位、美色等，求之而不能得，这种痛苦即为求不得苦。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如</a:t>
            </a:r>
            <a:r>
              <a:rPr lang="en-US" altLang="zh-CN" sz="2000" dirty="0"/>
              <a:t>《</a:t>
            </a:r>
            <a:r>
              <a:rPr lang="zh-CN" altLang="en-US" sz="2000" dirty="0"/>
              <a:t>大毗婆沙论</a:t>
            </a:r>
            <a:r>
              <a:rPr lang="en-US" altLang="zh-CN" sz="2000" dirty="0"/>
              <a:t>》</a:t>
            </a:r>
            <a:r>
              <a:rPr lang="zh-CN" altLang="en-US" sz="2000" dirty="0"/>
              <a:t>云：“求如意事，不果遂时，引生众苦，故名求不得苦</a:t>
            </a:r>
            <a:endParaRPr lang="en-US" altLang="zh-CN" sz="2000" dirty="0"/>
          </a:p>
          <a:p>
            <a:pPr marL="342900" indent="-342900"/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尤其是现在的世间人，因看得太多、听得太多，以致所追求的目标和花样也很多。他们见到别人穿高档衣服、吃美味佳肴，住奢华豪宅、开高级轿车，自己没有的话，就会特别伤心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/>
              <a:t>《</a:t>
            </a:r>
            <a:r>
              <a:rPr lang="zh-CN" altLang="en-US" sz="2000" dirty="0"/>
              <a:t>仁王般若经疏</a:t>
            </a:r>
            <a:r>
              <a:rPr lang="en-US" altLang="zh-CN" sz="2000" dirty="0"/>
              <a:t>》</a:t>
            </a:r>
            <a:r>
              <a:rPr lang="zh-CN" altLang="en-US" sz="2000" dirty="0"/>
              <a:t>也说：“事与愿违者，即是求不得苦。”但世人达不到自己的目标，心里往往会产生忧愁、悲伤，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如</a:t>
            </a:r>
            <a:r>
              <a:rPr lang="en-US" altLang="zh-CN" sz="2000" dirty="0"/>
              <a:t>《</a:t>
            </a:r>
            <a:r>
              <a:rPr lang="zh-CN" altLang="en-US" sz="2000" dirty="0"/>
              <a:t>六度集经</a:t>
            </a:r>
            <a:r>
              <a:rPr lang="en-US" altLang="zh-CN" sz="2000" dirty="0"/>
              <a:t>》</a:t>
            </a:r>
            <a:r>
              <a:rPr lang="zh-CN" altLang="en-US" sz="2000" dirty="0"/>
              <a:t>所言：“事与愿违，忧悲为害。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8355724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/>
              <a:t>求不得苦 </a:t>
            </a:r>
            <a:r>
              <a:rPr lang="en-US" altLang="zh-CN" sz="3200" dirty="0"/>
              <a:t>-</a:t>
            </a:r>
            <a:r>
              <a:rPr lang="zh-CN" altLang="en-US" sz="3200" dirty="0"/>
              <a:t>世人的有所求</a:t>
            </a:r>
            <a:endParaRPr lang="en-US" altLang="zh-CN" sz="3200" dirty="0"/>
          </a:p>
          <a:p>
            <a:pPr marL="342900" indent="-342900"/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b="1" dirty="0"/>
              <a:t>趋乐避苦</a:t>
            </a:r>
            <a:r>
              <a:rPr lang="zh-CN" altLang="en-US" sz="2000" dirty="0"/>
              <a:t>是人人与生俱来的天性，可真正能如愿以偿的却寥寥无几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有的人为了</a:t>
            </a:r>
            <a:r>
              <a:rPr lang="zh-CN" altLang="en-US" sz="2000" b="1" dirty="0"/>
              <a:t>舒适安乐</a:t>
            </a:r>
            <a:r>
              <a:rPr lang="zh-CN" altLang="en-US" sz="2000" dirty="0"/>
              <a:t>而建造房屋，没想到房屋突然倒塌，自己被埋在里面；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有的人为了</a:t>
            </a:r>
            <a:r>
              <a:rPr lang="zh-CN" altLang="en-US" sz="2000" b="1" dirty="0"/>
              <a:t>充饥果腹</a:t>
            </a:r>
            <a:r>
              <a:rPr lang="zh-CN" altLang="en-US" sz="2000" dirty="0"/>
              <a:t>而享用饮食，结果却染上疾疫，危及生命；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有的人为了</a:t>
            </a:r>
            <a:r>
              <a:rPr lang="zh-CN" altLang="en-US" sz="2000" b="1" dirty="0"/>
              <a:t>身体健康</a:t>
            </a:r>
            <a:r>
              <a:rPr lang="zh-CN" altLang="en-US" sz="2000" dirty="0"/>
              <a:t>而服用药物，结果竟发生反应，提早离开人间；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有的人为了</a:t>
            </a:r>
            <a:r>
              <a:rPr lang="zh-CN" altLang="en-US" sz="2000" b="1" dirty="0"/>
              <a:t>获取胜利</a:t>
            </a:r>
            <a:r>
              <a:rPr lang="zh-CN" altLang="en-US" sz="2000" dirty="0"/>
              <a:t>而奔赴战场，结果一命呜呼、客死异乡；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有的人为了</a:t>
            </a:r>
            <a:r>
              <a:rPr lang="zh-CN" altLang="en-US" sz="2000" b="1" dirty="0"/>
              <a:t>谋求利润</a:t>
            </a:r>
            <a:r>
              <a:rPr lang="zh-CN" altLang="en-US" sz="2000" dirty="0"/>
              <a:t>而拼命经营，结果被仇人毁得倾家荡产，沦为乞丐</a:t>
            </a:r>
            <a:r>
              <a:rPr lang="en-US" altLang="zh-CN" sz="2000" dirty="0"/>
              <a:t>……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1380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7929" y="914397"/>
            <a:ext cx="831587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/>
              <a:t>我们为什么会痛苦呢？</a:t>
            </a:r>
            <a:endParaRPr lang="en-US" altLang="zh-CN" sz="3200" dirty="0"/>
          </a:p>
          <a:p>
            <a:pPr marL="342900" indent="-342900"/>
            <a:r>
              <a:rPr lang="en-US" altLang="zh-CN" dirty="0"/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求不得苦往往是源于狭隘的思想。倘若一味只为了自己，得不到预期的财富、地位，必定会因此而苦恼。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除了圣者以外，为自己流泪的人比比皆是，为众生流泪的却寥若晨星。由于每个人有强烈的我执，因而，感受求不得苦的人多之又多。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若想得到梦寐以求的东西，除了勤奋努力之外，前世的因缘也不可或缺</a:t>
            </a: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dirty="0"/>
              <a:t>“一亿里” 的故事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无数人为了今生的幸福、受用，尽心尽力地辛勤劳作，他们却并不知道，如果没有前世的福德因缘，今生再努力也无济于事，到头来不但得不到这些，甚至解决暂时的温饱也成问题</a:t>
            </a:r>
            <a:endParaRPr lang="en-US" sz="2000" dirty="0"/>
          </a:p>
          <a:p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/>
              <a:t>如果你学过大乘论典，心胸就会非常开阔，所求的东西得到了，不会过于欢喜；得不到，也不会过于伤心。</a:t>
            </a:r>
            <a:endParaRPr lang="en-US" altLang="zh-CN" sz="2000" dirty="0"/>
          </a:p>
          <a:p>
            <a:pPr marL="342900" indent="-342900"/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953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8355724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/>
              <a:t>做真正的真正的修行人</a:t>
            </a:r>
            <a:endParaRPr lang="en-US" altLang="zh-CN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如今我已经遇到了大乘佛法，依止了善知识，依靠经论也知道弃恶从善的分界。此时此刻，我千万不能再将精力放在轮回琐事上了，一定要修持真实的正法！”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当然，要像以前噶当派和宁玛派的大德那样，将精力</a:t>
            </a:r>
            <a:r>
              <a:rPr lang="en-US" altLang="zh-CN" dirty="0"/>
              <a:t>100%</a:t>
            </a:r>
            <a:r>
              <a:rPr lang="zh-CN" altLang="en-US" dirty="0"/>
              <a:t>用于修行，我们恐怕也做不到。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尤其是城市里的人，一个礼拜能空出一天或半天学佛，就已经很不错了。他们自己都特别惊讶：“以前我的时间全用来吃喝玩乐，现在一周还能抽出半天学习佛法、闻思修行，我的境界这么高啊！”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确实，跟过去相比，你是有所进步。但七天中只用半天学佛，其余六天半都在散乱，而且你的“半天”也许只是听两堂课，就两个小时而已，这样的话，和真正的修行人比起来，还是差得相当远。 。</a:t>
            </a:r>
            <a:endParaRPr lang="en-US" altLang="zh-CN" dirty="0"/>
          </a:p>
          <a:p>
            <a:pPr marL="342900" indent="-342900"/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4679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835572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/>
              <a:t>问答题：</a:t>
            </a:r>
            <a:r>
              <a:rPr lang="en-US" altLang="zh-CN" dirty="0"/>
              <a:t>     </a:t>
            </a:r>
          </a:p>
          <a:p>
            <a:endParaRPr lang="en-US" altLang="zh-CN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dirty="0"/>
              <a:t>我们想想自己有些什么求而不得的东西吗？</a:t>
            </a:r>
            <a:endParaRPr lang="en-US" altLang="zh-CN" sz="2000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dirty="0"/>
              <a:t>求不得时，我们痛苦吗？</a:t>
            </a:r>
            <a:endParaRPr lang="en-US" altLang="zh-CN" sz="2000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dirty="0"/>
              <a:t>遇到这种痛苦时，怎样做可以轻易化解？</a:t>
            </a:r>
            <a:endParaRPr lang="en-US" altLang="zh-CN" sz="2000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342900" indent="-342900"/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9997595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4882</TotalTime>
  <Words>1117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幼圆</vt:lpstr>
      <vt:lpstr>Arial</vt:lpstr>
      <vt:lpstr>Calibri</vt:lpstr>
      <vt:lpstr>Century Gothic</vt:lpstr>
      <vt:lpstr>Wingdings 3</vt:lpstr>
      <vt:lpstr>Wisp</vt:lpstr>
      <vt:lpstr> 求不得苦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Joan</cp:lastModifiedBy>
  <cp:revision>86</cp:revision>
  <dcterms:created xsi:type="dcterms:W3CDTF">2018-03-29T17:57:20Z</dcterms:created>
  <dcterms:modified xsi:type="dcterms:W3CDTF">2018-06-10T15:53:38Z</dcterms:modified>
</cp:coreProperties>
</file>