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77" r:id="rId3"/>
    <p:sldId id="273" r:id="rId4"/>
    <p:sldId id="465" r:id="rId5"/>
    <p:sldId id="494" r:id="rId6"/>
    <p:sldId id="495" r:id="rId7"/>
    <p:sldId id="496" r:id="rId8"/>
    <p:sldId id="475" r:id="rId9"/>
    <p:sldId id="476" r:id="rId10"/>
    <p:sldId id="497" r:id="rId11"/>
    <p:sldId id="498" r:id="rId12"/>
    <p:sldId id="499" r:id="rId13"/>
    <p:sldId id="500" r:id="rId14"/>
    <p:sldId id="501" r:id="rId15"/>
    <p:sldId id="502" r:id="rId16"/>
    <p:sldId id="503" r:id="rId17"/>
    <p:sldId id="505" r:id="rId18"/>
    <p:sldId id="462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/>
    <p:restoredTop sz="94690"/>
  </p:normalViewPr>
  <p:slideViewPr>
    <p:cSldViewPr snapToGrid="0" snapToObjects="1">
      <p:cViewPr>
        <p:scale>
          <a:sx n="125" d="100"/>
          <a:sy n="125" d="100"/>
        </p:scale>
        <p:origin x="-51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二</a:t>
            </a:r>
            <a:r>
              <a:rPr kumimoji="1" sz="3200" b="1" dirty="0">
                <a:latin typeface="Heiti SC Light"/>
                <a:ea typeface="Heiti SC Light"/>
                <a:cs typeface="Heiti SC Light"/>
              </a:rPr>
              <a:t>、皈依修法的必要</a:t>
            </a:r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和次第修行的重要性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zh-CN" altLang="en-US" sz="2400" dirty="0" smtClean="0"/>
              <a:t>皈依修法的必要</a:t>
            </a:r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400" dirty="0" smtClean="0"/>
              <a:t>最初的皈依虽是大乘佛教的皈依，却不是大圆满的皈依；</a:t>
            </a:r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400" dirty="0" smtClean="0"/>
              <a:t>虽然平时有皈依的心但不够稳固，只有修了以后，才能巩固、完善之前的皈依。</a:t>
            </a:r>
          </a:p>
          <a:p>
            <a:pPr lvl="0" indent="-457200">
              <a:buFont typeface="+mj-ea"/>
              <a:buAutoNum type="arabicPeriod"/>
            </a:pPr>
            <a:endParaRPr kumimoji="1" lang="zh-CN" altLang="en-US" sz="2400" dirty="0" smtClean="0"/>
          </a:p>
          <a:p>
            <a:pPr lvl="0" indent="-457200">
              <a:buFont typeface="+mj-ea"/>
              <a:buAutoNum type="arabicPeriod"/>
            </a:pPr>
            <a:r>
              <a:rPr kumimoji="1" lang="zh-CN" altLang="en-US" sz="2400" dirty="0" smtClean="0"/>
              <a:t>修好加行，才能证悟</a:t>
            </a:r>
          </a:p>
          <a:p>
            <a:pPr lvl="2" indent="-457200">
              <a:buFont typeface="+mj-ea"/>
              <a:buAutoNum type="circleNumDbPlain"/>
            </a:pPr>
            <a:r>
              <a:rPr kumimoji="1" lang="zh-CN" altLang="en-US" sz="2400" dirty="0" smtClean="0"/>
              <a:t>五个加行次第修好以后，证悟的条件基本上具备了，在此基础上修，就有可能证悟</a:t>
            </a:r>
          </a:p>
          <a:p>
            <a:pPr lvl="2" indent="-457200">
              <a:buFont typeface="+mj-ea"/>
              <a:buAutoNum type="circleNumDbPlain"/>
            </a:pPr>
            <a:r>
              <a:rPr kumimoji="1" lang="zh-CN" altLang="en-US" sz="2400" dirty="0" smtClean="0"/>
              <a:t>对任何人来说，不打好基础，一开始就去听最高的大圆满法，没有任何用处，最后还是必须回到原点</a:t>
            </a:r>
            <a:endParaRPr kumimoji="1" lang="zh-CN" altLang="en-US" sz="2090" dirty="0" smtClean="0"/>
          </a:p>
          <a:p>
            <a:pPr lvl="0" indent="-457200">
              <a:buFont typeface="+mj-ea"/>
              <a:buAutoNum type="arabicPeriod"/>
            </a:pPr>
            <a:endParaRPr kumimoji="1" lang="zh-CN" altLang="en-US" sz="2680" dirty="0" smtClean="0"/>
          </a:p>
          <a:p>
            <a:pPr lvl="0" indent="-457200">
              <a:buFont typeface="+mj-ea"/>
              <a:buAutoNum type="arabicPeriod"/>
            </a:pPr>
            <a:endParaRPr kumimoji="1" lang="zh-CN" altLang="en-US" sz="3440" dirty="0" smtClean="0"/>
          </a:p>
          <a:p>
            <a:pPr marL="0" indent="0">
              <a:buFont typeface="+mj-lt"/>
              <a:buNone/>
            </a:pPr>
            <a:endParaRPr kumimoji="1" lang="zh-CN" altLang="en-US" sz="2400" dirty="0" smtClean="0"/>
          </a:p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三</a:t>
            </a:r>
            <a:r>
              <a:rPr kumimoji="1" sz="3200" b="1" dirty="0">
                <a:latin typeface="Heiti SC Light"/>
                <a:ea typeface="Heiti SC Light"/>
                <a:cs typeface="Heiti SC Light"/>
              </a:rPr>
              <a:t>、皈依</a:t>
            </a:r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的基础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169015" cy="509079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zh-CN" altLang="en-US" sz="2000" dirty="0" smtClean="0"/>
              <a:t>皈依最关键、最重要的，是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对三宝绝对的信心</a:t>
            </a:r>
            <a:r>
              <a:rPr kumimoji="1" lang="zh-CN" altLang="en-US" sz="2000" dirty="0" smtClean="0"/>
              <a:t>，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对佛法僧坚定不移的信心</a:t>
            </a:r>
            <a:r>
              <a:rPr kumimoji="1" lang="zh-CN" altLang="en-US" sz="2000" dirty="0" smtClean="0"/>
              <a:t>：</a:t>
            </a:r>
          </a:p>
          <a:p>
            <a:pPr lvl="1" indent="0">
              <a:buFont typeface="+mj-ea"/>
              <a:buNone/>
            </a:pPr>
            <a:r>
              <a:rPr kumimoji="1" lang="zh-CN" altLang="en-US" sz="2000" dirty="0" smtClean="0"/>
              <a:t>所谓皈依，就是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归投、投奔、投靠</a:t>
            </a:r>
            <a:r>
              <a:rPr kumimoji="1" lang="zh-CN" altLang="en-US" sz="2000" dirty="0" smtClean="0"/>
              <a:t>的意思。投靠的前提，一定是相信</a:t>
            </a:r>
          </a:p>
          <a:p>
            <a:pPr marL="514350" lvl="0" indent="-514350">
              <a:buFont typeface="+mj-lt"/>
              <a:buAutoNum type="arabicPeriod"/>
            </a:pPr>
            <a:endParaRPr kumimoji="1" lang="zh-CN" altLang="en-US" sz="2000" dirty="0" smtClean="0"/>
          </a:p>
          <a:p>
            <a:pPr marL="514350" lvl="0" indent="-514350">
              <a:buFont typeface="+mj-lt"/>
              <a:buAutoNum type="arabicPeriod"/>
            </a:pPr>
            <a:r>
              <a:rPr kumimoji="1" lang="zh-CN" altLang="en-US" sz="2000" dirty="0" smtClean="0"/>
              <a:t>信心来源于闻思修 ：</a:t>
            </a:r>
          </a:p>
          <a:p>
            <a:pPr marL="971550" lvl="1" indent="-514350">
              <a:buFont typeface="+mj-ea"/>
              <a:buAutoNum type="circleNumDbPlain"/>
            </a:pPr>
            <a:r>
              <a:rPr kumimoji="1" lang="zh-CN" altLang="en-US" sz="2000" dirty="0" smtClean="0"/>
              <a:t>最好、最上等的信心，来自于实际修行，通过打坐亲身体悟到佛陀教导的内容，就能获得一种坚定不移、不可动摇的信心</a:t>
            </a:r>
          </a:p>
          <a:p>
            <a:pPr marL="971550" lvl="1" indent="-514350">
              <a:buFont typeface="+mj-ea"/>
              <a:buAutoNum type="circleNumDbPlain"/>
            </a:pPr>
            <a:r>
              <a:rPr kumimoji="1" lang="zh-CN" altLang="en-US" sz="2000" dirty="0" smtClean="0"/>
              <a:t>我们是初学者，若让我们拿出非常标准的出离心、菩提心有一定难度，但</a:t>
            </a:r>
            <a:r>
              <a:rPr kumimoji="1" lang="zh-CN" altLang="en-US" sz="2000" b="1" dirty="0" smtClean="0"/>
              <a:t>只要朝着正确的方向继续前进，一定会得到坚定不移的信心</a:t>
            </a:r>
            <a:r>
              <a:rPr kumimoji="1" lang="zh-CN" altLang="en-US" sz="2000" dirty="0" smtClean="0"/>
              <a:t>。</a:t>
            </a:r>
          </a:p>
          <a:p>
            <a:pPr lvl="1" indent="0">
              <a:buFont typeface="+mj-ea"/>
              <a:buNone/>
            </a:pPr>
            <a:endParaRPr kumimoji="1" lang="zh-CN" altLang="en-US" sz="2000" dirty="0" smtClean="0"/>
          </a:p>
          <a:p>
            <a:pPr marL="514350" lvl="0" indent="-514350">
              <a:buFont typeface="+mj-ea"/>
              <a:buAutoNum type="arabicPeriod"/>
            </a:pPr>
            <a:r>
              <a:rPr kumimoji="1" lang="zh-CN" altLang="en-US" sz="2000" dirty="0" smtClean="0"/>
              <a:t>信心的分类：一种是道听途说的迷信，一种是闻思修所得的智信</a:t>
            </a:r>
          </a:p>
          <a:p>
            <a:pPr marL="971550" lvl="1" indent="-514350">
              <a:buFont typeface="+mj-ea"/>
              <a:buAutoNum type="circleNumDbPlain"/>
            </a:pPr>
            <a:r>
              <a:rPr kumimoji="1" lang="zh-CN" altLang="en-US" sz="1800" dirty="0" smtClean="0"/>
              <a:t>迷信是否正确，要看说的人是否可靠，</a:t>
            </a:r>
            <a:r>
              <a:rPr kumimoji="1" lang="zh-CN" altLang="en-US" sz="1800" dirty="0" smtClean="0">
                <a:sym typeface="+mn-ea"/>
              </a:rPr>
              <a:t>如果没有智慧观察而直接相信会有风险，但假如对境是无欺的三宝，也能得到三宝的加持。密法中也很提倡这样的信心</a:t>
            </a:r>
            <a:endParaRPr kumimoji="1" lang="zh-CN" altLang="en-US" sz="1800" dirty="0" smtClean="0"/>
          </a:p>
          <a:p>
            <a:pPr marL="971550" lvl="1" indent="-514350">
              <a:buFont typeface="+mj-ea"/>
              <a:buAutoNum type="circleNumDbPlain"/>
            </a:pPr>
            <a:r>
              <a:rPr kumimoji="1" lang="zh-CN" altLang="en-US" sz="1800" dirty="0" smtClean="0"/>
              <a:t>佛提倡我们应该智信，不主张迷信：</a:t>
            </a:r>
            <a:r>
              <a:rPr kumimoji="1" lang="zh-CN" altLang="en-US" sz="1800" dirty="0" smtClean="0">
                <a:sym typeface="+mn-ea"/>
              </a:rPr>
              <a:t>智信是通过闻思的观察，最后认为对方值得信赖才相信</a:t>
            </a:r>
          </a:p>
          <a:p>
            <a:pPr marL="971550" lvl="1" indent="-514350">
              <a:buFont typeface="+mj-ea"/>
              <a:buAutoNum type="circleNumDbPlain"/>
            </a:pPr>
            <a:r>
              <a:rPr kumimoji="1" lang="zh-CN" altLang="en-US" sz="1800" dirty="0" smtClean="0"/>
              <a:t>修行人一生中必须做的，是要建立对三宝的信心</a:t>
            </a:r>
            <a:endParaRPr kumimoji="1" lang="zh-CN" altLang="en-US" sz="2375" dirty="0" smtClean="0"/>
          </a:p>
          <a:p>
            <a:pPr marL="971550" lvl="1" indent="-514350">
              <a:buFont typeface="+mj-ea"/>
              <a:buAutoNum type="circleNumDbPlain"/>
            </a:pPr>
            <a:endParaRPr kumimoji="1" lang="zh-CN" altLang="en-US" sz="2375" dirty="0" smtClean="0"/>
          </a:p>
          <a:p>
            <a:pPr marL="971550" lvl="1" indent="-514350">
              <a:buFont typeface="+mj-ea"/>
              <a:buAutoNum type="circleNumDbPlain"/>
            </a:pPr>
            <a:endParaRPr kumimoji="1" lang="zh-CN" altLang="en-US" sz="2375" dirty="0" smtClean="0"/>
          </a:p>
          <a:p>
            <a:pPr marL="514350" lvl="0" indent="-514350">
              <a:buFont typeface="+mj-lt"/>
              <a:buAutoNum type="arabicPeriod"/>
            </a:pPr>
            <a:endParaRPr kumimoji="1" lang="zh-CN" altLang="en-US" sz="2680" dirty="0" smtClean="0"/>
          </a:p>
          <a:p>
            <a:pPr lvl="0" indent="-457200">
              <a:buFont typeface="+mj-ea"/>
              <a:buAutoNum type="arabicPeriod"/>
            </a:pPr>
            <a:endParaRPr kumimoji="1" lang="zh-CN" altLang="en-US" sz="3440" dirty="0" smtClean="0"/>
          </a:p>
          <a:p>
            <a:pPr marL="0" indent="0">
              <a:buFont typeface="+mj-lt"/>
              <a:buNone/>
            </a:pPr>
            <a:endParaRPr kumimoji="1" lang="zh-CN" altLang="en-US" sz="2400" dirty="0" smtClean="0"/>
          </a:p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四、四种信心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5125" y="1285240"/>
            <a:ext cx="11169015" cy="5090795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zh-CN" altLang="en-US" sz="2000" dirty="0" smtClean="0"/>
              <a:t>第一种信心，是</a:t>
            </a:r>
            <a:r>
              <a:rPr kumimoji="1" lang="zh-CN" altLang="en-US" sz="2000" b="1" dirty="0" smtClean="0"/>
              <a:t>清净信</a:t>
            </a:r>
            <a:r>
              <a:rPr kumimoji="1" lang="zh-CN" altLang="en-US" sz="2000" dirty="0" smtClean="0"/>
              <a:t>：</a:t>
            </a:r>
          </a:p>
          <a:p>
            <a:pPr lvl="1" indent="0">
              <a:buFont typeface="+mj-ea"/>
              <a:buNone/>
            </a:pPr>
            <a:r>
              <a:rPr kumimoji="1" lang="zh-CN" altLang="en-US" sz="2000" dirty="0" smtClean="0"/>
              <a:t>所谓清净，是指所有世俗不清净的念头都消失了，心里无比欢喜；对三宝就像小孩儿看到母亲一样，除了信任，还有情感，见到听到时特别高兴、温暖、亲切，这种信心就是清净信。</a:t>
            </a:r>
          </a:p>
          <a:p>
            <a:pPr marL="514350" lvl="0" indent="-514350">
              <a:buFont typeface="+mj-lt"/>
              <a:buAutoNum type="arabicPeriod"/>
            </a:pPr>
            <a:endParaRPr kumimoji="1" lang="zh-CN" altLang="en-US" sz="2000" dirty="0" smtClean="0"/>
          </a:p>
          <a:p>
            <a:pPr marL="514350" lvl="0" indent="-514350">
              <a:buFont typeface="+mj-lt"/>
              <a:buAutoNum type="arabicPeriod"/>
            </a:pPr>
            <a:r>
              <a:rPr kumimoji="1" lang="zh-CN" altLang="en-US" sz="2000" dirty="0" smtClean="0">
                <a:sym typeface="+mn-ea"/>
              </a:rPr>
              <a:t>第二种信心，是</a:t>
            </a:r>
            <a:r>
              <a:rPr kumimoji="1" lang="zh-CN" altLang="en-US" sz="2000" b="1" dirty="0" smtClean="0">
                <a:sym typeface="+mn-ea"/>
              </a:rPr>
              <a:t>欲乐信</a:t>
            </a:r>
            <a:r>
              <a:rPr kumimoji="1" lang="zh-CN" altLang="en-US" sz="2000" dirty="0" smtClean="0">
                <a:sym typeface="+mn-ea"/>
              </a:rPr>
              <a:t> ：</a:t>
            </a:r>
            <a:endParaRPr kumimoji="1" lang="zh-CN" altLang="en-US" sz="2000" dirty="0" smtClean="0"/>
          </a:p>
          <a:p>
            <a:pPr lvl="1" indent="0">
              <a:buFont typeface="+mj-ea"/>
              <a:buNone/>
            </a:pPr>
            <a:r>
              <a:rPr kumimoji="1" lang="zh-CN" altLang="en-US" sz="2000" dirty="0" smtClean="0">
                <a:sym typeface="+mn-ea"/>
              </a:rPr>
              <a:t>听到佛法中的很多境界，觉得很殊胜，发愿一定要做到，对过去上师的</a:t>
            </a:r>
            <a:r>
              <a:rPr kumimoji="1" lang="zh-CN" altLang="en-US" sz="2000" smtClean="0">
                <a:sym typeface="+mn-ea"/>
              </a:rPr>
              <a:t>修</a:t>
            </a:r>
            <a:r>
              <a:rPr kumimoji="1" lang="zh-CN" altLang="en-US" sz="2000" smtClean="0">
                <a:sym typeface="+mn-ea"/>
              </a:rPr>
              <a:t>行弘</a:t>
            </a:r>
            <a:r>
              <a:rPr kumimoji="1" lang="zh-CN" altLang="en-US" sz="2000" dirty="0" smtClean="0">
                <a:sym typeface="+mn-ea"/>
              </a:rPr>
              <a:t>法利生事业等等，发愿想做，效仿的追逐心，就是欲乐信。因为相信这是对的、好的，所以无比渴望，想与前辈上师一样的信心</a:t>
            </a:r>
          </a:p>
          <a:p>
            <a:pPr lvl="1" indent="0">
              <a:buFont typeface="+mj-ea"/>
              <a:buNone/>
            </a:pPr>
            <a:endParaRPr kumimoji="1" lang="zh-CN" altLang="en-US" sz="2000" dirty="0" smtClean="0"/>
          </a:p>
          <a:p>
            <a:pPr marL="514350" lvl="0" indent="-514350">
              <a:buFont typeface="+mj-lt"/>
              <a:buAutoNum type="arabicPeriod"/>
            </a:pPr>
            <a:r>
              <a:rPr kumimoji="1" lang="zh-CN" altLang="en-US" sz="2000" dirty="0" smtClean="0"/>
              <a:t>第三种信心，是</a:t>
            </a:r>
            <a:r>
              <a:rPr kumimoji="1" lang="zh-CN" altLang="en-US" sz="2000" b="1" dirty="0" smtClean="0"/>
              <a:t>胜解信：</a:t>
            </a:r>
          </a:p>
          <a:p>
            <a:pPr lvl="1" indent="0">
              <a:buFont typeface="+mj-ea"/>
              <a:buNone/>
            </a:pPr>
            <a:r>
              <a:rPr kumimoji="1" lang="zh-CN" altLang="en-US" sz="2000" dirty="0" smtClean="0"/>
              <a:t>坚定不移地信任、相信。三个信心中，这个信心特别重要，比如相信四圣谛——无常、痛苦、无我等等</a:t>
            </a:r>
          </a:p>
          <a:p>
            <a:pPr marL="640080" lvl="0" indent="-457200">
              <a:buFont typeface="+mj-lt"/>
              <a:buAutoNum type="arabicPeriod"/>
            </a:pPr>
            <a:endParaRPr kumimoji="1" lang="zh-CN" altLang="en-US" sz="2000" dirty="0" smtClean="0"/>
          </a:p>
          <a:p>
            <a:pPr marL="640080" lvl="0" indent="-457200">
              <a:buFont typeface="+mj-lt"/>
              <a:buAutoNum type="arabicPeriod"/>
            </a:pPr>
            <a:r>
              <a:rPr kumimoji="1" lang="zh-CN" altLang="en-US" sz="2000" dirty="0" smtClean="0"/>
              <a:t>第四种信心，是</a:t>
            </a:r>
            <a:r>
              <a:rPr kumimoji="1" lang="zh-CN" altLang="en-US" sz="2000" b="1" dirty="0" smtClean="0"/>
              <a:t>不退转信</a:t>
            </a:r>
            <a:endParaRPr kumimoji="1" lang="zh-CN" altLang="en-US" sz="2000" dirty="0" smtClean="0"/>
          </a:p>
          <a:p>
            <a:pPr marL="971550" lvl="1" indent="-514350">
              <a:buFont typeface="+mj-ea"/>
              <a:buAutoNum type="circleNumDbPlain"/>
            </a:pPr>
            <a:r>
              <a:rPr kumimoji="1" lang="zh-CN" altLang="en-US" sz="2000" dirty="0" smtClean="0"/>
              <a:t>绝对的不退转，是一地菩萨以上的境界</a:t>
            </a:r>
          </a:p>
          <a:p>
            <a:pPr marL="971550" lvl="1" indent="-514350">
              <a:buFont typeface="+mj-ea"/>
              <a:buAutoNum type="circleNumDbPlain"/>
            </a:pPr>
            <a:r>
              <a:rPr kumimoji="1" lang="zh-CN" altLang="en-US" sz="2000" dirty="0" smtClean="0"/>
              <a:t>没有到一地菩萨时，通过闻思修获得的菩提心、出离心与信心不易退转</a:t>
            </a:r>
          </a:p>
          <a:p>
            <a:pPr marL="514350" lvl="0" indent="-514350">
              <a:buFont typeface="+mj-lt"/>
              <a:buAutoNum type="arabicPeriod"/>
            </a:pPr>
            <a:endParaRPr kumimoji="1" lang="zh-CN" altLang="en-US" sz="2680" dirty="0" smtClean="0"/>
          </a:p>
          <a:p>
            <a:pPr lvl="0" indent="-457200">
              <a:buFont typeface="+mj-ea"/>
              <a:buAutoNum type="arabicPeriod"/>
            </a:pPr>
            <a:endParaRPr kumimoji="1" lang="zh-CN" altLang="en-US" sz="3440" dirty="0" smtClean="0"/>
          </a:p>
          <a:p>
            <a:pPr marL="0" indent="0">
              <a:buFont typeface="+mj-lt"/>
              <a:buNone/>
            </a:pPr>
            <a:endParaRPr kumimoji="1" lang="zh-CN" altLang="en-US" sz="2400" dirty="0" smtClean="0"/>
          </a:p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四、四种信心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5125" y="1285240"/>
            <a:ext cx="11169015" cy="5090795"/>
          </a:xfrm>
        </p:spPr>
        <p:txBody>
          <a:bodyPr>
            <a:normAutofit/>
          </a:bodyPr>
          <a:lstStyle/>
          <a:p>
            <a:pPr marL="240030" lvl="0" indent="-514350">
              <a:buFont typeface="+mj-lt"/>
              <a:buAutoNum type="arabicPeriod" startAt="5"/>
            </a:pPr>
            <a:r>
              <a:rPr kumimoji="1" lang="zh-CN" altLang="en-US" sz="2800" dirty="0" smtClean="0"/>
              <a:t>大圆满法，尤其强调对上师的信心，有了这些信心，才能比较轻松地得到开悟的成就：</a:t>
            </a:r>
            <a:endParaRPr kumimoji="1" lang="zh-CN" altLang="en-US" sz="2400" dirty="0" smtClean="0"/>
          </a:p>
          <a:p>
            <a:pPr marL="697230" lvl="1" indent="-514350">
              <a:buFont typeface="+mj-ea"/>
              <a:buAutoNum type="circleNumDbPlain"/>
            </a:pPr>
            <a:r>
              <a:rPr kumimoji="1" lang="zh-CN" altLang="en-US" sz="2400" dirty="0" smtClean="0"/>
              <a:t>修行没有捷径可走，我们的根基也不允许我们走快捷的路</a:t>
            </a:r>
          </a:p>
          <a:p>
            <a:pPr marL="697230" lvl="1" indent="-514350">
              <a:buFont typeface="+mj-ea"/>
              <a:buAutoNum type="circleNumDbPlain"/>
            </a:pPr>
            <a:endParaRPr kumimoji="1" lang="zh-CN" altLang="en-US" sz="2400" dirty="0" smtClean="0"/>
          </a:p>
          <a:p>
            <a:pPr marL="697230" lvl="1" indent="-514350">
              <a:buFont typeface="+mj-ea"/>
              <a:buAutoNum type="circleNumDbPlain"/>
            </a:pPr>
            <a:r>
              <a:rPr kumimoji="1" lang="zh-CN" altLang="en-US" sz="2400" dirty="0" smtClean="0"/>
              <a:t>对上师三宝建立起了信心，才能得到加持，如果没有加持，通过闻思学习，只能有一些文字上的深刻理解，让知识更加丰富，但证悟的时候，再闻思也没有用。</a:t>
            </a:r>
            <a:r>
              <a:rPr kumimoji="1" lang="zh-CN" altLang="en-US" sz="2400" dirty="0" smtClean="0">
                <a:solidFill>
                  <a:srgbClr val="FF0000"/>
                </a:solidFill>
              </a:rPr>
              <a:t>深奥的境界无法言表，通过加持、忏悔、积累福报，才能把我们推到一个新的阶段</a:t>
            </a:r>
          </a:p>
          <a:p>
            <a:pPr marL="697230" lvl="1" indent="-514350">
              <a:buFont typeface="+mj-ea"/>
              <a:buAutoNum type="circleNumDbPlain"/>
            </a:pPr>
            <a:endParaRPr kumimoji="1" lang="zh-CN" altLang="en-US" sz="2400" dirty="0" smtClean="0">
              <a:solidFill>
                <a:srgbClr val="FF0000"/>
              </a:solidFill>
            </a:endParaRPr>
          </a:p>
          <a:p>
            <a:pPr marL="697230" lvl="1" indent="-514350">
              <a:buFont typeface="+mj-ea"/>
              <a:buAutoNum type="circleNumDbPlain"/>
            </a:pPr>
            <a:r>
              <a:rPr kumimoji="1" lang="zh-CN" altLang="en-US" sz="2400" dirty="0" smtClean="0"/>
              <a:t>四个信心特别重要，没有信心是走不下去的，要</a:t>
            </a:r>
            <a:r>
              <a:rPr kumimoji="1" lang="zh-CN" altLang="en-US" sz="2400" dirty="0" smtClean="0">
                <a:solidFill>
                  <a:srgbClr val="FF0000"/>
                </a:solidFill>
              </a:rPr>
              <a:t>多闻思</a:t>
            </a:r>
            <a:r>
              <a:rPr kumimoji="1" lang="zh-CN" altLang="en-US" sz="2400" dirty="0" smtClean="0"/>
              <a:t>。</a:t>
            </a:r>
            <a:endParaRPr kumimoji="1" lang="zh-CN" altLang="en-US" sz="2130" dirty="0" smtClean="0"/>
          </a:p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五、皈依的核心就是投奔三宝</a:t>
            </a:r>
            <a:r>
              <a:rPr kumimoji="1" altLang="zh-CN" sz="3200" b="1">
                <a:latin typeface="Heiti SC Light"/>
                <a:ea typeface="Heiti SC Light"/>
                <a:cs typeface="Heiti SC Light"/>
                <a:sym typeface="+mn-ea"/>
              </a:rPr>
              <a:t>--</a:t>
            </a:r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投奔智慧与慈悲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2270" y="1473200"/>
            <a:ext cx="11151870" cy="4902835"/>
          </a:xfrm>
        </p:spPr>
        <p:txBody>
          <a:bodyPr>
            <a:normAutofit fontScale="92500"/>
          </a:bodyPr>
          <a:lstStyle/>
          <a:p>
            <a:pPr marL="0" lvl="0" indent="0">
              <a:buFont typeface="+mj-lt"/>
              <a:buNone/>
            </a:pPr>
            <a:endParaRPr kumimoji="1" lang="zh-CN" altLang="en-US" sz="213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/>
              <a:t>观想皈依境：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130" dirty="0"/>
              <a:t>皈依要观想皈依境发光，但观想不是重点和核心，只是修法的一部分而已；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130" dirty="0"/>
              <a:t>观想的时候，最好能观想清楚 （如果实在观想不清楚，心里想着前面有佛菩萨，皈依的核心修行也不会受到影响。）</a:t>
            </a:r>
          </a:p>
          <a:p>
            <a:pPr lvl="0" indent="-457200">
              <a:buFont typeface="+mj-ea"/>
              <a:buAutoNum type="arabicPeriod"/>
            </a:pPr>
            <a:endParaRPr lang="zh-CN" altLang="en-US" sz="2395" dirty="0"/>
          </a:p>
          <a:p>
            <a:pPr lvl="0" indent="-457200">
              <a:buFont typeface="+mj-ea"/>
              <a:buAutoNum type="arabicPeriod"/>
            </a:pPr>
            <a:r>
              <a:rPr lang="zh-CN" altLang="en-US" sz="2395" dirty="0"/>
              <a:t>排除其他皈依对象</a:t>
            </a:r>
          </a:p>
          <a:p>
            <a:pPr lvl="2" indent="-457200">
              <a:buFont typeface="+mj-ea"/>
              <a:buAutoNum type="circleNumDbPlain"/>
            </a:pPr>
            <a:r>
              <a:rPr lang="zh-CN" altLang="en-US" sz="1855" dirty="0"/>
              <a:t>世俗中有很多神通广大的鬼神，在轮回中自身难保，不可能给我们指出解脱之道；</a:t>
            </a:r>
          </a:p>
          <a:p>
            <a:pPr lvl="2" indent="-457200">
              <a:buFont typeface="+mj-ea"/>
              <a:buAutoNum type="circleNumDbPlain"/>
            </a:pPr>
            <a:r>
              <a:rPr lang="zh-CN" altLang="en-US" sz="1855" dirty="0"/>
              <a:t>山脉、日、月、树木、湖泊、河流等等也无法给与庇护</a:t>
            </a:r>
          </a:p>
          <a:p>
            <a:pPr lvl="1" indent="-457200">
              <a:buFont typeface="+mj-ea"/>
              <a:buAutoNum type="arabicPeriod"/>
            </a:pPr>
            <a:endParaRPr lang="zh-CN" altLang="en-US" sz="2120" dirty="0"/>
          </a:p>
          <a:p>
            <a:pPr lvl="1" indent="-457200">
              <a:buFont typeface="+mj-lt"/>
              <a:buAutoNum type="arabicPeriod" startAt="3"/>
            </a:pPr>
            <a:r>
              <a:rPr lang="zh-CN" altLang="en-US" sz="2400" dirty="0"/>
              <a:t>唯一的皈依对象就是三宝</a:t>
            </a:r>
            <a:endParaRPr lang="zh-CN" altLang="en-US" sz="2120" dirty="0"/>
          </a:p>
          <a:p>
            <a:pPr lvl="2" indent="-457200">
              <a:buFont typeface="+mj-ea"/>
              <a:buAutoNum type="circleNumDbPlain"/>
            </a:pPr>
            <a:r>
              <a:rPr lang="zh-CN" altLang="en-US" sz="1855" dirty="0"/>
              <a:t> 佛，就是智慧和慈悲，是把有限的智慧和慈悲提升到无限的境界</a:t>
            </a:r>
          </a:p>
          <a:p>
            <a:pPr lvl="2" indent="-457200">
              <a:buFont typeface="+mj-ea"/>
              <a:buAutoNum type="circleNumDbPlain"/>
            </a:pPr>
            <a:r>
              <a:rPr lang="zh-CN" altLang="en-US" sz="1855" dirty="0"/>
              <a:t>不管形象如何庄严，内在的境界才是佛，我们要投靠智慧与无缘大悲心。唯有智慧和慈悲，才能让我们解脱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五、皈依的核心就是投奔三宝</a:t>
            </a:r>
            <a:r>
              <a:rPr kumimoji="1" altLang="zh-CN" sz="3200" b="1" dirty="0">
                <a:latin typeface="Heiti SC Light"/>
                <a:ea typeface="Heiti SC Light"/>
                <a:cs typeface="Heiti SC Light"/>
              </a:rPr>
              <a:t>--</a:t>
            </a:r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投奔智慧与慈悲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6560" y="1216660"/>
            <a:ext cx="11117580" cy="5159375"/>
          </a:xfrm>
        </p:spPr>
        <p:txBody>
          <a:bodyPr>
            <a:normAutofit fontScale="90000" lnSpcReduction="10000"/>
          </a:bodyPr>
          <a:lstStyle/>
          <a:p>
            <a:pPr marL="0" lvl="0" indent="0">
              <a:buFont typeface="+mj-lt"/>
              <a:buNone/>
            </a:pPr>
            <a:endParaRPr kumimoji="1" lang="zh-CN" altLang="en-US" sz="2130" dirty="0" smtClean="0"/>
          </a:p>
          <a:p>
            <a:pPr marL="457200" indent="-457200">
              <a:buFont typeface="+mj-lt"/>
              <a:buAutoNum type="arabicPeriod" startAt="4"/>
            </a:pPr>
            <a:r>
              <a:rPr lang="zh-CN" altLang="en-US" sz="2400" dirty="0"/>
              <a:t>详述投奔智慧与慈悲：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000" dirty="0"/>
              <a:t>最真实的佛，是法身，是无缘的慈悲与智慧的结合体，不是人的形象，是我们心的本性；慈悲和智慧既是佛，又是法。大悲心和智慧结合后，就叫无缘大悲，即，没有执着的慈悲心，就是我们要投奔的智慧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000" dirty="0"/>
              <a:t>我们观想的时候，不是投靠外在莲花生大士、大乘菩萨、小乘阿罗汉等的形象，而是投靠他们的慈悲和智慧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000" dirty="0"/>
              <a:t>理证：十二缘起支的理论中轮回的源头，是无明。第二对因果的源头，就是贪爱：</a:t>
            </a:r>
          </a:p>
          <a:p>
            <a:pPr marL="1371600" lvl="2" indent="-457200">
              <a:buFont typeface="+mj-lt"/>
              <a:buAutoNum type="alphaLcParenR"/>
            </a:pPr>
            <a:r>
              <a:rPr lang="zh-CN" altLang="en-US" sz="2000" dirty="0"/>
              <a:t>投奔智慧，就能断除十二缘起的第一个源头——无明</a:t>
            </a:r>
          </a:p>
          <a:p>
            <a:pPr marL="1371600" lvl="2" indent="-457200">
              <a:buFont typeface="+mj-lt"/>
              <a:buAutoNum type="alphaLcParenR"/>
            </a:pPr>
            <a:r>
              <a:rPr lang="zh-CN" altLang="en-US" sz="2000" dirty="0"/>
              <a:t>有了无缘大悲，就可以断除我们的自私心与欲望，就可以断除第二对因果</a:t>
            </a:r>
          </a:p>
          <a:p>
            <a:pPr marL="1371600" lvl="2" indent="-457200">
              <a:buFont typeface="+mj-lt"/>
              <a:buAutoNum type="alphaLcParenR"/>
            </a:pPr>
            <a:r>
              <a:rPr lang="zh-CN" altLang="en-US" sz="2000" dirty="0"/>
              <a:t>只有慈悲和智慧能救度我们</a:t>
            </a:r>
          </a:p>
          <a:p>
            <a:pPr marL="914400" lvl="1" indent="-457200">
              <a:buFont typeface="+mj-lt"/>
              <a:buAutoNum type="circleNumDbPlain"/>
            </a:pPr>
            <a:r>
              <a:rPr lang="zh-CN" altLang="en-US" sz="2000" dirty="0"/>
              <a:t>佛教讲的三宝，就是这两个，法修到底，就是佛。道，究竟之后，就能变成佛。道就是法，法就是佛。法就是佛，佛就是法。佛与法，就是慈悲与智慧。</a:t>
            </a:r>
          </a:p>
          <a:p>
            <a:pPr marL="914400" lvl="1" indent="-457200">
              <a:buFont typeface="+mj-lt"/>
              <a:buAutoNum type="circleNumDbPlain"/>
            </a:pPr>
            <a:r>
              <a:rPr lang="zh-CN" altLang="en-US" sz="2000" dirty="0"/>
              <a:t>大乘佛教走中立的路，智不住轮回，悲不堕涅槃，以智慧让我们不堕轮回，不在轮回中受苦；以大悲心让我们不堕涅槃：超越轮回，又不脱离轮回</a:t>
            </a:r>
          </a:p>
          <a:p>
            <a:pPr marL="914400" lvl="1" indent="-457200">
              <a:buFont typeface="+mj-lt"/>
              <a:buAutoNum type="circleNumDbPlain"/>
            </a:pPr>
            <a:r>
              <a:rPr lang="zh-CN" altLang="en-US" sz="2000" dirty="0"/>
              <a:t>佛法僧就是慈悲和智慧。慈悲与智慧的最高境界，就是佛；没有达到最高境界，就是法。修持这些法门的人，就是僧</a:t>
            </a:r>
          </a:p>
          <a:p>
            <a:pPr lvl="0" indent="-457200">
              <a:buFont typeface="+mj-ea"/>
              <a:buAutoNum type="arabicPeriod" startAt="4"/>
            </a:pPr>
            <a:endParaRPr lang="zh-CN" altLang="en-US" sz="2395" dirty="0"/>
          </a:p>
          <a:p>
            <a:pPr marL="0" lvl="0" indent="0">
              <a:buFont typeface="+mj-ea"/>
              <a:buNone/>
            </a:pPr>
            <a:endParaRPr lang="zh-CN" altLang="en-US" sz="185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五、皈依的核心就是投奔三宝</a:t>
            </a:r>
            <a:r>
              <a:rPr kumimoji="1" altLang="zh-CN" sz="3200" b="1" dirty="0">
                <a:latin typeface="Heiti SC Light"/>
                <a:ea typeface="Heiti SC Light"/>
                <a:cs typeface="Heiti SC Light"/>
              </a:rPr>
              <a:t>--</a:t>
            </a:r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投奔智慧与慈悲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6560" y="1216660"/>
            <a:ext cx="11117580" cy="5159375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Font typeface="+mj-lt"/>
              <a:buNone/>
            </a:pPr>
            <a:endParaRPr kumimoji="1" lang="zh-CN" altLang="en-US" sz="2130" dirty="0" smtClean="0"/>
          </a:p>
          <a:p>
            <a:pPr marL="457200" indent="-457200">
              <a:buFont typeface="+mj-lt"/>
              <a:buAutoNum type="arabicPeriod" startAt="5"/>
            </a:pPr>
            <a:r>
              <a:rPr lang="zh-CN" altLang="en-US" sz="2400" dirty="0"/>
              <a:t>关于观想和念诵：观想不是重点，但越清楚越好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400" dirty="0"/>
              <a:t>佛菩萨以人的形象出现，我们才能找到可以投靠的地方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400" dirty="0"/>
              <a:t>密法讲，六道轮回各有各的导师，这样众生才有地方投奔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400" dirty="0"/>
              <a:t>人的本质是有漏的苦谛；佛的身体显现上与凡夫相似，但属性不是苦谛，而是智慧，是灭谛，是佛性如来藏的现象，是智慧以人的形象出现的；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400" dirty="0"/>
              <a:t>佛以各种形式度化众生：以人、动物、建筑物的方式出现，本质都是佛的智慧变成不同的现象，就像纯金做成不同器具，本质都是黄金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400" dirty="0"/>
              <a:t>佛的智慧与大悲是一体的，所以我们投奔佛，就是投靠了智慧。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400" dirty="0"/>
              <a:t>我们皈依的时候要下决心，一定要得到佛的智慧，发愿我要像佛一样，我也要达到佛的境界的欲乐信是皈依的基础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400" dirty="0"/>
              <a:t>念诵皈依偈过程中，要想清楚自己为什么要投奔三宝</a:t>
            </a:r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400" dirty="0"/>
              <a:t>如果有了坚定不移的信心，念诵和观想都不是最重要的。皈依的修法，是为了达到投靠与投奔的最高标准，而设计的一套程序。我们</a:t>
            </a:r>
            <a:r>
              <a:rPr lang="zh-CN" altLang="en-US" sz="2400" dirty="0">
                <a:solidFill>
                  <a:srgbClr val="FF0000"/>
                </a:solidFill>
              </a:rPr>
              <a:t>最终的目的，是投奔三宝</a:t>
            </a:r>
            <a:r>
              <a:rPr lang="zh-CN" altLang="en-US" sz="2400" dirty="0"/>
              <a:t>，这是皈依最起码的要求。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六、互动讨论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2300" y="1165860"/>
            <a:ext cx="11304905" cy="5380990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Font typeface="+mj-lt"/>
              <a:buNone/>
            </a:pPr>
            <a:endParaRPr kumimoji="1" lang="zh-CN" altLang="en-US" sz="213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800" dirty="0"/>
              <a:t>上师开示中强调的要次第完成的三个加行是什么？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800" dirty="0"/>
              <a:t>挖掘记忆：本修法主要闻思的资料有哪些？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800" dirty="0"/>
              <a:t>请反观自心：对于上师三宝的信心是建立在</a:t>
            </a:r>
            <a:r>
              <a:rPr lang="en-US" altLang="zh-CN" sz="2800" dirty="0"/>
              <a:t>‘</a:t>
            </a:r>
            <a:r>
              <a:rPr lang="zh-CN" altLang="en-US" sz="2800" dirty="0"/>
              <a:t>迷信</a:t>
            </a:r>
            <a:r>
              <a:rPr lang="en-US" altLang="zh-CN" sz="2800" dirty="0"/>
              <a:t>’</a:t>
            </a:r>
            <a:r>
              <a:rPr lang="zh-CN" altLang="en-US" sz="2800" dirty="0"/>
              <a:t>之上还是已趋入</a:t>
            </a:r>
            <a:r>
              <a:rPr lang="en-US" altLang="zh-CN" sz="2800" dirty="0"/>
              <a:t>‘</a:t>
            </a:r>
            <a:r>
              <a:rPr lang="zh-CN" altLang="en-US" sz="2800" dirty="0"/>
              <a:t>智信</a:t>
            </a:r>
            <a:r>
              <a:rPr lang="en-US" altLang="zh-CN" sz="2800" dirty="0"/>
              <a:t>’</a:t>
            </a:r>
            <a:r>
              <a:rPr lang="zh-CN" altLang="en-US" sz="2800" dirty="0"/>
              <a:t>之道？ 是否还会偶有邪见与恶见？如何对治？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800" dirty="0"/>
              <a:t>佛法中的四种信心是哪些？请简要描述？</a:t>
            </a:r>
            <a:r>
              <a:rPr lang="zh-CN" altLang="en-US" sz="2800" dirty="0">
                <a:solidFill>
                  <a:srgbClr val="FF0000"/>
                </a:solidFill>
              </a:rPr>
              <a:t>皈依的基础是哪种信心</a:t>
            </a:r>
            <a:r>
              <a:rPr lang="zh-CN" altLang="en-US" sz="2800" dirty="0"/>
              <a:t>？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800" dirty="0">
                <a:solidFill>
                  <a:srgbClr val="FF0000"/>
                </a:solidFill>
              </a:rPr>
              <a:t>皈依修法的核心是什么即目的是什么？</a:t>
            </a:r>
            <a:r>
              <a:rPr lang="zh-CN" altLang="en-US" sz="2800" dirty="0"/>
              <a:t>请简述您的理解？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800" dirty="0"/>
              <a:t>佛的身体本质属是什么？佛度化众生出现的方式有哪些？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800" dirty="0"/>
              <a:t>挖掘记忆二：上师开示中所说的念诵速度是如何？多少时间能完成</a:t>
            </a:r>
            <a:r>
              <a:rPr lang="en-US" altLang="zh-CN" sz="2800" dirty="0"/>
              <a:t>11</a:t>
            </a:r>
            <a:r>
              <a:rPr lang="zh-CN" altLang="en-US" sz="2800" dirty="0"/>
              <a:t>万遍的念诵？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800" dirty="0"/>
              <a:t>附加题：观想的方法是什么？（请复习：莲花生大士上师瑜伽开示中相关内容</a:t>
            </a:r>
            <a:r>
              <a:rPr lang="zh-CN" altLang="en-US" sz="2400" dirty="0"/>
              <a:t>）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277374"/>
            <a:ext cx="9068586" cy="2039984"/>
          </a:xfrm>
        </p:spPr>
        <p:txBody>
          <a:bodyPr/>
          <a:lstStyle/>
          <a:p>
            <a:r>
              <a:rPr lang="zh-CN" altLang="en-US" sz="6000" b="1" dirty="0" smtClean="0">
                <a:latin typeface="Heiti SC Light"/>
                <a:ea typeface="Heiti SC Light"/>
                <a:cs typeface="Heiti SC Light"/>
              </a:rPr>
              <a:t>皈依（一）</a:t>
            </a:r>
            <a: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800" b="1" dirty="0" smtClean="0">
                <a:latin typeface="Heiti SC Light"/>
                <a:ea typeface="Heiti SC Light"/>
                <a:cs typeface="Heiti SC Light"/>
              </a:rPr>
              <a:t>慧灯禅修课视频</a:t>
            </a:r>
            <a:r>
              <a:rPr altLang="zh-CN" sz="2800" b="1" dirty="0" smtClean="0">
                <a:latin typeface="Heiti SC Light"/>
                <a:ea typeface="Heiti SC Light"/>
                <a:cs typeface="Heiti SC Light"/>
              </a:rPr>
              <a:t>21</a:t>
            </a:r>
            <a:endParaRPr altLang="zh-CN" sz="28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/>
              <a:t>2018-</a:t>
            </a:r>
            <a:r>
              <a:rPr lang="en-US" altLang="zh-CN" sz="2200" dirty="0"/>
              <a:t>12</a:t>
            </a:r>
            <a:r>
              <a:rPr lang="en-US" altLang="en-US" sz="2200" dirty="0"/>
              <a:t>-07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>皈</a:t>
            </a:r>
            <a: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  <a:t>依修法学修说明</a:t>
            </a: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en-US" altLang="zh-CN" sz="2000" dirty="0" smtClean="0">
                <a:latin typeface="+mn-ea"/>
                <a:cs typeface="Heiti SC Light"/>
              </a:rPr>
              <a:t/>
            </a:r>
            <a:br>
              <a:rPr lang="en-US" altLang="zh-CN" sz="2000" dirty="0" smtClean="0">
                <a:latin typeface="+mn-ea"/>
                <a:cs typeface="Heiti SC Light"/>
              </a:rPr>
            </a:br>
            <a:r>
              <a:rPr lang="en-US" altLang="zh-CN" sz="2000" dirty="0" smtClean="0">
                <a:latin typeface="+mn-ea"/>
                <a:cs typeface="Heiti SC Light"/>
              </a:rPr>
              <a:t/>
            </a:r>
            <a:br>
              <a:rPr lang="en-US" altLang="zh-CN" sz="2000" dirty="0" smtClean="0">
                <a:latin typeface="+mn-ea"/>
                <a:cs typeface="Heiti SC Light"/>
              </a:rPr>
            </a:br>
            <a:endParaRPr lang="en-US" sz="2000" dirty="0">
              <a:latin typeface="+mn-ea"/>
              <a:cs typeface="Heiti SC Ligh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dirty="0">
                <a:latin typeface="+mn-ea"/>
                <a:cs typeface="Heiti SC Light"/>
              </a:rPr>
              <a:t>（</a:t>
            </a:r>
            <a:r>
              <a:rPr lang="zh-CN" altLang="en-US" dirty="0">
                <a:latin typeface="+mn-ea"/>
                <a:cs typeface="Heiti SC Light"/>
              </a:rPr>
              <a:t>根据北京慧务处学修说明整理）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7435" y="642620"/>
            <a:ext cx="10057765" cy="788035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b="1" dirty="0">
                <a:latin typeface="Heiti SC Light"/>
                <a:ea typeface="Heiti SC Light"/>
                <a:cs typeface="Heiti SC Light"/>
              </a:rPr>
              <a:t>皈依修法的共修要求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722755"/>
            <a:ext cx="10058400" cy="4603750"/>
          </a:xfrm>
        </p:spPr>
        <p:txBody>
          <a:bodyPr>
            <a:normAutofit/>
          </a:bodyPr>
          <a:lstStyle/>
          <a:p>
            <a:pPr marL="0" indent="0">
              <a:buFont typeface="+mj-lt"/>
              <a:buNone/>
            </a:pPr>
            <a:r>
              <a:rPr sz="2000" b="1" dirty="0">
                <a:latin typeface="Heiti SC Light"/>
                <a:ea typeface="Heiti SC Light"/>
                <a:cs typeface="Heiti SC Light"/>
                <a:sym typeface="+mn-ea"/>
              </a:rPr>
              <a:t>一、皈依学修需要具备哪些条件？</a:t>
            </a:r>
          </a:p>
          <a:p>
            <a:pPr marL="0" indent="0">
              <a:buFont typeface="+mj-lt"/>
              <a:buNone/>
            </a:pPr>
            <a:r>
              <a:rPr lang="zh-CN" altLang="en-US" sz="2000" dirty="0" smtClean="0">
                <a:latin typeface="Heiti SC Light"/>
                <a:ea typeface="Heiti SC Light"/>
                <a:cs typeface="Heiti SC Light"/>
                <a:sym typeface="+mn-ea"/>
              </a:rPr>
              <a:t>皈依是五加行的第一个修法，进入五加行的学修条件是：学员</a:t>
            </a:r>
            <a:r>
              <a:rPr lang="zh-CN" altLang="en-US" sz="2000" dirty="0" smtClean="0">
                <a:solidFill>
                  <a:srgbClr val="FF0000"/>
                </a:solidFill>
                <a:latin typeface="Heiti SC Light"/>
                <a:ea typeface="Heiti SC Light"/>
                <a:cs typeface="Heiti SC Light"/>
                <a:sym typeface="+mn-ea"/>
              </a:rPr>
              <a:t>圆满前三册教材的学习</a:t>
            </a:r>
            <a:r>
              <a:rPr lang="zh-CN" altLang="en-US" sz="2000" dirty="0" smtClean="0">
                <a:latin typeface="Heiti SC Light"/>
                <a:ea typeface="Heiti SC Light"/>
                <a:cs typeface="Heiti SC Light"/>
                <a:sym typeface="+mn-ea"/>
              </a:rPr>
              <a:t>，四外加行自</a:t>
            </a:r>
            <a:r>
              <a:rPr lang="zh-CN" altLang="en-US" sz="2000" dirty="0" smtClean="0">
                <a:solidFill>
                  <a:srgbClr val="FF0000"/>
                </a:solidFill>
                <a:latin typeface="Heiti SC Light"/>
                <a:ea typeface="Heiti SC Light"/>
                <a:cs typeface="Heiti SC Light"/>
                <a:sym typeface="+mn-ea"/>
              </a:rPr>
              <a:t>修量100%</a:t>
            </a:r>
            <a:r>
              <a:rPr lang="zh-CN" altLang="en-US" sz="2000" dirty="0" smtClean="0">
                <a:latin typeface="Heiti SC Light"/>
                <a:ea typeface="Heiti SC Light"/>
                <a:cs typeface="Heiti SC Light"/>
                <a:sym typeface="+mn-ea"/>
              </a:rPr>
              <a:t>完成，共修</a:t>
            </a:r>
            <a:r>
              <a:rPr lang="zh-CN" altLang="en-US" sz="2000" dirty="0" smtClean="0">
                <a:solidFill>
                  <a:srgbClr val="FF0000"/>
                </a:solidFill>
                <a:latin typeface="Heiti SC Light"/>
                <a:ea typeface="Heiti SC Light"/>
                <a:cs typeface="Heiti SC Light"/>
                <a:sym typeface="+mn-ea"/>
              </a:rPr>
              <a:t>出勤率达到70%</a:t>
            </a:r>
          </a:p>
          <a:p>
            <a:pPr marL="0" indent="0">
              <a:buFont typeface="+mj-lt"/>
              <a:buNone/>
            </a:pPr>
            <a:endParaRPr lang="zh-CN" altLang="en-US" sz="2000" dirty="0" smtClean="0">
              <a:solidFill>
                <a:srgbClr val="FF0000"/>
              </a:solidFill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r>
              <a:rPr sz="2000" b="1" dirty="0">
                <a:latin typeface="Heiti SC Light"/>
                <a:ea typeface="Heiti SC Light"/>
                <a:cs typeface="Heiti SC Light"/>
                <a:sym typeface="+mn-ea"/>
              </a:rPr>
              <a:t>二、共修流程和《开显解脱道》的念诵方法</a:t>
            </a:r>
            <a:r>
              <a:rPr lang="zh-CN" sz="2000" b="1" dirty="0">
                <a:latin typeface="Heiti SC Light"/>
                <a:ea typeface="Heiti SC Light"/>
                <a:cs typeface="Heiti SC Light"/>
                <a:sym typeface="+mn-ea"/>
              </a:rPr>
              <a:t>： </a:t>
            </a:r>
            <a:r>
              <a:rPr lang="zh-CN" sz="2000" dirty="0">
                <a:solidFill>
                  <a:srgbClr val="FF0000"/>
                </a:solidFill>
                <a:latin typeface="Heiti SC Light"/>
                <a:ea typeface="Heiti SC Light"/>
                <a:cs typeface="Heiti SC Light"/>
                <a:sym typeface="+mn-ea"/>
              </a:rPr>
              <a:t>同四加行</a:t>
            </a:r>
            <a:endParaRPr lang="zh-CN" sz="2000" b="1" dirty="0"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endParaRPr lang="zh-CN" altLang="en-US" sz="2000" b="1" dirty="0" smtClean="0">
              <a:solidFill>
                <a:srgbClr val="FF0000"/>
              </a:solidFill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r>
              <a:rPr sz="2000" b="1" dirty="0">
                <a:latin typeface="Heiti SC Light"/>
                <a:ea typeface="Heiti SC Light"/>
                <a:cs typeface="Heiti SC Light"/>
                <a:sym typeface="+mn-ea"/>
              </a:rPr>
              <a:t>三、皈依的考勤要求 </a:t>
            </a:r>
            <a:r>
              <a:rPr lang="zh-CN" sz="2000" b="1" dirty="0">
                <a:latin typeface="Heiti SC Light"/>
                <a:ea typeface="Heiti SC Light"/>
                <a:cs typeface="Heiti SC Light"/>
                <a:sym typeface="+mn-ea"/>
              </a:rPr>
              <a:t>（</a:t>
            </a:r>
            <a:r>
              <a:rPr lang="zh-CN" sz="2000" dirty="0">
                <a:solidFill>
                  <a:srgbClr val="FF0000"/>
                </a:solidFill>
                <a:latin typeface="Heiti SC Light"/>
                <a:ea typeface="Heiti SC Light"/>
                <a:cs typeface="Heiti SC Light"/>
                <a:sym typeface="+mn-ea"/>
              </a:rPr>
              <a:t>按修法来统计！</a:t>
            </a:r>
            <a:r>
              <a:rPr lang="zh-CN" sz="2000" b="1" dirty="0">
                <a:latin typeface="Heiti SC Light"/>
                <a:ea typeface="Heiti SC Light"/>
                <a:cs typeface="Heiti SC Light"/>
                <a:sym typeface="+mn-ea"/>
              </a:rPr>
              <a:t>）</a:t>
            </a:r>
            <a:endParaRPr lang="zh-CN" altLang="en-US" sz="2000" dirty="0" smtClean="0">
              <a:solidFill>
                <a:srgbClr val="FF0000"/>
              </a:solidFill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r>
              <a:rPr lang="zh-CN" altLang="en-US" sz="2000" dirty="0" smtClean="0">
                <a:solidFill>
                  <a:schemeClr val="tx1"/>
                </a:solidFill>
                <a:latin typeface="Heiti SC Light"/>
                <a:ea typeface="Heiti SC Light"/>
                <a:cs typeface="Heiti SC Light"/>
                <a:sym typeface="+mn-ea"/>
              </a:rPr>
              <a:t>1. 皈依共修不能低于17周（四个月）。</a:t>
            </a:r>
          </a:p>
          <a:p>
            <a:pPr marL="0" indent="0">
              <a:buFont typeface="+mj-lt"/>
              <a:buNone/>
            </a:pPr>
            <a:r>
              <a:rPr lang="zh-CN" altLang="en-US" sz="2000" dirty="0" smtClean="0">
                <a:solidFill>
                  <a:schemeClr val="tx1"/>
                </a:solidFill>
                <a:latin typeface="Heiti SC Light"/>
                <a:ea typeface="Heiti SC Light"/>
                <a:cs typeface="Heiti SC Light"/>
                <a:sym typeface="+mn-ea"/>
              </a:rPr>
              <a:t>2. 皈依结束后，统计学员考勤情况，如共修未到达70%或者自修未达到100%，则建议留级转班。五加行其他修法考勤亦是如此。</a:t>
            </a:r>
            <a:endParaRPr lang="zh-CN" altLang="en-US" sz="2000" b="1" dirty="0" smtClean="0">
              <a:solidFill>
                <a:srgbClr val="FF0000"/>
              </a:solidFill>
              <a:latin typeface="Heiti SC Light"/>
              <a:ea typeface="Heiti SC Light"/>
              <a:cs typeface="Heiti SC Light"/>
              <a:sym typeface="+mn-ea"/>
            </a:endParaRPr>
          </a:p>
          <a:p>
            <a:pPr marL="342900" indent="-342900">
              <a:buFont typeface="+mj-lt"/>
              <a:buAutoNum type="arabicPeriod"/>
            </a:pPr>
            <a:endParaRPr kumimoji="1" lang="zh-CN" alt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7435" y="642620"/>
            <a:ext cx="10057765" cy="788035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b="1" dirty="0">
                <a:latin typeface="Heiti SC Light"/>
                <a:ea typeface="Heiti SC Light"/>
                <a:cs typeface="Heiti SC Light"/>
              </a:rPr>
              <a:t>四、皈依修法的自修要求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4565" y="1431290"/>
            <a:ext cx="10160635" cy="4895215"/>
          </a:xfrm>
        </p:spPr>
        <p:txBody>
          <a:bodyPr>
            <a:normAutofit fontScale="90000" lnSpcReduction="20000"/>
          </a:bodyPr>
          <a:lstStyle/>
          <a:p>
            <a:pPr marL="0" indent="0">
              <a:buFont typeface="+mj-lt"/>
              <a:buNone/>
            </a:pPr>
            <a:endParaRPr sz="2400" b="1" dirty="0"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r>
              <a:rPr lang="zh-CN" altLang="en-US" sz="2400" dirty="0" smtClean="0">
                <a:latin typeface="Heiti SC Light"/>
                <a:ea typeface="Heiti SC Light"/>
                <a:cs typeface="Heiti SC Light"/>
                <a:sym typeface="+mn-ea"/>
              </a:rPr>
              <a:t>1. 自修数量：</a:t>
            </a:r>
            <a:r>
              <a:rPr lang="zh-CN" altLang="en-US" sz="2400" dirty="0" smtClean="0">
                <a:solidFill>
                  <a:srgbClr val="FF0000"/>
                </a:solidFill>
                <a:latin typeface="Heiti SC Light"/>
                <a:ea typeface="Heiti SC Light"/>
                <a:cs typeface="Heiti SC Light"/>
                <a:sym typeface="+mn-ea"/>
              </a:rPr>
              <a:t>座上如法完成11万遍</a:t>
            </a:r>
            <a:r>
              <a:rPr lang="zh-CN" altLang="en-US" sz="2400" dirty="0" smtClean="0">
                <a:latin typeface="Heiti SC Light"/>
                <a:ea typeface="Heiti SC Light"/>
                <a:cs typeface="Heiti SC Light"/>
                <a:sym typeface="+mn-ea"/>
              </a:rPr>
              <a:t>的皈依偈念诵。</a:t>
            </a:r>
          </a:p>
          <a:p>
            <a:pPr marL="0" indent="0">
              <a:buFont typeface="+mj-lt"/>
              <a:buNone/>
            </a:pPr>
            <a:endParaRPr lang="zh-CN" altLang="en-US" sz="2400" dirty="0" smtClean="0"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r>
              <a:rPr lang="zh-CN" altLang="en-US" sz="2400" dirty="0" smtClean="0">
                <a:latin typeface="Heiti SC Light"/>
                <a:ea typeface="Heiti SC Light"/>
                <a:cs typeface="Heiti SC Light"/>
                <a:sym typeface="+mn-ea"/>
              </a:rPr>
              <a:t>2. 完成时间：17周完成，建议每天1小时。</a:t>
            </a:r>
          </a:p>
          <a:p>
            <a:pPr marL="0" indent="0">
              <a:buFont typeface="+mj-lt"/>
              <a:buNone/>
            </a:pPr>
            <a:endParaRPr lang="zh-CN" altLang="en-US" sz="2400" dirty="0" smtClean="0"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r>
              <a:rPr lang="zh-CN" altLang="en-US" sz="2400" dirty="0" smtClean="0">
                <a:latin typeface="Heiti SC Light"/>
                <a:ea typeface="Heiti SC Light"/>
                <a:cs typeface="Heiti SC Light"/>
                <a:sym typeface="+mn-ea"/>
              </a:rPr>
              <a:t>3. 皈依偈（</a:t>
            </a:r>
            <a:r>
              <a:rPr lang="zh-CN" altLang="en-US" sz="2400" dirty="0" smtClean="0">
                <a:solidFill>
                  <a:srgbClr val="FF0000"/>
                </a:solidFill>
                <a:latin typeface="Heiti SC Light"/>
                <a:ea typeface="Heiti SC Light"/>
                <a:cs typeface="Heiti SC Light"/>
                <a:sym typeface="+mn-ea"/>
              </a:rPr>
              <a:t>了解汉语意思，念诵藏文音译</a:t>
            </a:r>
            <a:r>
              <a:rPr lang="zh-CN" altLang="en-US" sz="2400" dirty="0" smtClean="0">
                <a:latin typeface="Heiti SC Light"/>
                <a:ea typeface="Heiti SC Light"/>
                <a:cs typeface="Heiti SC Light"/>
                <a:sym typeface="+mn-ea"/>
              </a:rPr>
              <a:t>）：</a:t>
            </a:r>
          </a:p>
          <a:p>
            <a:pPr marL="0" indent="0">
              <a:buFont typeface="+mj-lt"/>
              <a:buNone/>
            </a:pPr>
            <a:endParaRPr lang="zh-CN" altLang="en-US" sz="2400" dirty="0" smtClean="0"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r>
              <a:rPr lang="zh-CN" altLang="en-US" sz="2400" dirty="0" smtClean="0">
                <a:latin typeface="Heiti SC Light"/>
                <a:ea typeface="Heiti SC Light"/>
                <a:cs typeface="Heiti SC Light"/>
                <a:sym typeface="+mn-ea"/>
              </a:rPr>
              <a:t>那葵内色那卡刚瓦耶      安住虚空遍满虚空者</a:t>
            </a:r>
          </a:p>
          <a:p>
            <a:pPr marL="0" indent="0">
              <a:buFont typeface="+mj-lt"/>
              <a:buNone/>
            </a:pPr>
            <a:r>
              <a:rPr lang="zh-CN" altLang="en-US" sz="2400" dirty="0" smtClean="0">
                <a:latin typeface="Heiti SC Light"/>
                <a:ea typeface="Heiti SC Light"/>
                <a:cs typeface="Heiti SC Light"/>
                <a:sym typeface="+mn-ea"/>
              </a:rPr>
              <a:t>喇嘛耶丹堪竹措南当      上师本尊空行诸会众</a:t>
            </a:r>
          </a:p>
          <a:p>
            <a:pPr marL="0" indent="0">
              <a:buFont typeface="+mj-lt"/>
              <a:buNone/>
            </a:pPr>
            <a:r>
              <a:rPr lang="zh-CN" altLang="en-US" sz="2400" dirty="0" smtClean="0">
                <a:latin typeface="Heiti SC Light"/>
                <a:ea typeface="Heiti SC Light"/>
                <a:cs typeface="Heiti SC Light"/>
                <a:sym typeface="+mn-ea"/>
              </a:rPr>
              <a:t>桑吉秋当帕波给登拉      诸佛正法以及圣众前</a:t>
            </a:r>
          </a:p>
          <a:p>
            <a:pPr marL="0" indent="0">
              <a:buFont typeface="+mj-lt"/>
              <a:buNone/>
            </a:pPr>
            <a:r>
              <a:rPr lang="zh-CN" altLang="en-US" sz="2400" dirty="0" smtClean="0">
                <a:latin typeface="Heiti SC Light"/>
                <a:ea typeface="Heiti SC Light"/>
                <a:cs typeface="Heiti SC Light"/>
                <a:sym typeface="+mn-ea"/>
              </a:rPr>
              <a:t>达当桌折给贝嘉色切      我与六道众生敬皈依</a:t>
            </a:r>
            <a:endParaRPr lang="zh-CN" altLang="en-US" sz="2000" dirty="0" smtClean="0"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r>
              <a:rPr lang="zh-CN" altLang="en-US" sz="2000" dirty="0" smtClean="0">
                <a:latin typeface="Heiti SC Light"/>
                <a:ea typeface="Heiti SC Light"/>
                <a:cs typeface="Heiti SC Light"/>
                <a:sym typeface="+mn-ea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7435" y="642620"/>
            <a:ext cx="10057765" cy="788035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b="1" dirty="0">
                <a:latin typeface="Heiti SC Light"/>
                <a:ea typeface="Heiti SC Light"/>
                <a:cs typeface="Heiti SC Light"/>
              </a:rPr>
              <a:t>五、所用资料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4565" y="1431290"/>
            <a:ext cx="10160635" cy="4895215"/>
          </a:xfrm>
        </p:spPr>
        <p:txBody>
          <a:bodyPr>
            <a:normAutofit/>
          </a:bodyPr>
          <a:lstStyle/>
          <a:p>
            <a:pPr marL="0" indent="0">
              <a:buFont typeface="+mj-lt"/>
              <a:buNone/>
            </a:pPr>
            <a:endParaRPr sz="2400" b="1" dirty="0"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r>
              <a:rPr lang="zh-CN" altLang="en-US" sz="2400" dirty="0" smtClean="0">
                <a:latin typeface="Heiti SC Light"/>
                <a:ea typeface="Heiti SC Light"/>
                <a:cs typeface="Heiti SC Light"/>
                <a:sym typeface="+mn-ea"/>
              </a:rPr>
              <a:t>1. 视频：慧灯禅修课（21~23）+《大圆满前行引导文》</a:t>
            </a:r>
          </a:p>
          <a:p>
            <a:pPr marL="0" indent="0">
              <a:buFont typeface="+mj-lt"/>
              <a:buNone/>
            </a:pPr>
            <a:endParaRPr lang="zh-CN" altLang="en-US" sz="2400" dirty="0" smtClean="0"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r>
              <a:rPr lang="zh-CN" altLang="en-US" sz="2400" dirty="0" smtClean="0">
                <a:latin typeface="Heiti SC Light"/>
                <a:ea typeface="Heiti SC Light"/>
                <a:cs typeface="Heiti SC Light"/>
                <a:sym typeface="+mn-ea"/>
              </a:rPr>
              <a:t>2. 皈依境：附后</a:t>
            </a:r>
          </a:p>
          <a:p>
            <a:pPr marL="0" indent="0">
              <a:buFont typeface="+mj-lt"/>
              <a:buNone/>
            </a:pPr>
            <a:endParaRPr lang="zh-CN" altLang="en-US" sz="2400" dirty="0" smtClean="0"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r>
              <a:rPr lang="zh-CN" altLang="en-US" sz="2400" dirty="0" smtClean="0">
                <a:latin typeface="Heiti SC Light"/>
                <a:ea typeface="Heiti SC Light"/>
                <a:cs typeface="Heiti SC Light"/>
                <a:sym typeface="+mn-ea"/>
              </a:rPr>
              <a:t>3. 辅助资料：《前行备忘录》</a:t>
            </a:r>
          </a:p>
          <a:p>
            <a:pPr marL="0" indent="0">
              <a:buFont typeface="+mj-lt"/>
              <a:buNone/>
            </a:pPr>
            <a:r>
              <a:rPr lang="zh-CN" altLang="en-US" sz="2000" dirty="0" smtClean="0">
                <a:latin typeface="Heiti SC Light"/>
                <a:ea typeface="Heiti SC Light"/>
                <a:cs typeface="Heiti SC Light"/>
                <a:sym typeface="+mn-ea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7435" y="642620"/>
            <a:ext cx="10057765" cy="788035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en-US" sz="3200" b="1" dirty="0">
                <a:latin typeface="Heiti SC Light"/>
                <a:ea typeface="Heiti SC Light"/>
                <a:cs typeface="Heiti SC Light"/>
              </a:rPr>
              <a:t>六、皈依共修安排的具体建议（暂定前四周，详见</a:t>
            </a:r>
            <a:r>
              <a:rPr altLang="zh-CN" sz="3200" b="1" dirty="0">
                <a:latin typeface="Heiti SC Light"/>
                <a:ea typeface="Heiti SC Light"/>
                <a:cs typeface="Heiti SC Light"/>
              </a:rPr>
              <a:t>Excel</a:t>
            </a:r>
            <a:r>
              <a:rPr lang="zh-CN" altLang="en-US" sz="3200" b="1" dirty="0">
                <a:latin typeface="Heiti SC Light"/>
                <a:ea typeface="Heiti SC Light"/>
                <a:cs typeface="Heiti SC Light"/>
              </a:rPr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4565" y="1431290"/>
            <a:ext cx="10160635" cy="4895215"/>
          </a:xfrm>
        </p:spPr>
        <p:txBody>
          <a:bodyPr>
            <a:normAutofit/>
          </a:bodyPr>
          <a:lstStyle/>
          <a:p>
            <a:pPr marL="0" indent="0">
              <a:buFont typeface="+mj-lt"/>
              <a:buNone/>
            </a:pPr>
            <a:endParaRPr sz="2400" b="1" dirty="0"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endParaRPr lang="zh-CN" altLang="en-US" sz="2400" dirty="0" smtClean="0">
              <a:latin typeface="Heiti SC Light"/>
              <a:ea typeface="Heiti SC Light"/>
              <a:cs typeface="Heiti SC Light"/>
              <a:sym typeface="+mn-ea"/>
            </a:endParaRPr>
          </a:p>
          <a:p>
            <a:pPr marL="0" indent="0">
              <a:buFont typeface="+mj-lt"/>
              <a:buNone/>
            </a:pPr>
            <a:r>
              <a:rPr lang="zh-CN" altLang="en-US" sz="2000" dirty="0" smtClean="0">
                <a:latin typeface="Heiti SC Light"/>
                <a:ea typeface="Heiti SC Light"/>
                <a:cs typeface="Heiti SC Light"/>
                <a:sym typeface="+mn-ea"/>
              </a:rPr>
              <a:t> 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375" y="1548765"/>
            <a:ext cx="10662920" cy="32740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>皈</a:t>
            </a:r>
            <a: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  <a:t>依（一）</a:t>
            </a:r>
            <a:b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000" dirty="0" smtClean="0">
                <a:latin typeface="+mn-ea"/>
                <a:cs typeface="Heiti SC Light"/>
              </a:rPr>
              <a:t>慧灯禅修课视频</a:t>
            </a:r>
            <a:r>
              <a:rPr lang="en-US" altLang="zh-CN" sz="2000" dirty="0" smtClean="0">
                <a:latin typeface="+mn-ea"/>
                <a:cs typeface="Heiti SC Light"/>
              </a:rPr>
              <a:t>21</a:t>
            </a:r>
            <a:br>
              <a:rPr lang="en-US" altLang="zh-CN" sz="2000" dirty="0" smtClean="0">
                <a:latin typeface="+mn-ea"/>
                <a:cs typeface="Heiti SC Light"/>
              </a:rPr>
            </a:br>
            <a:r>
              <a:rPr lang="en-US" altLang="zh-CN" sz="2000" dirty="0" smtClean="0">
                <a:latin typeface="+mn-ea"/>
                <a:cs typeface="Heiti SC Light"/>
              </a:rPr>
              <a:t/>
            </a:r>
            <a:br>
              <a:rPr lang="en-US" altLang="zh-CN" sz="2000" dirty="0" smtClean="0">
                <a:latin typeface="+mn-ea"/>
                <a:cs typeface="Heiti SC Light"/>
              </a:rPr>
            </a:br>
            <a:endParaRPr lang="en-US" sz="2000" dirty="0">
              <a:latin typeface="+mn-ea"/>
              <a:cs typeface="Heiti SC Ligh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0449" y="4682062"/>
            <a:ext cx="9070848" cy="457200"/>
          </a:xfrm>
        </p:spPr>
        <p:txBody>
          <a:bodyPr/>
          <a:lstStyle/>
          <a:p>
            <a:r>
              <a:rPr lang="zh-CN" altLang="zh-CN" dirty="0">
                <a:latin typeface="+mn-ea"/>
                <a:cs typeface="Heiti SC Light"/>
              </a:rPr>
              <a:t>（</a:t>
            </a:r>
            <a:r>
              <a:rPr lang="zh-CN" altLang="en-US" dirty="0">
                <a:latin typeface="+mn-ea"/>
                <a:cs typeface="Heiti SC Light"/>
              </a:rPr>
              <a:t>根据视频、网络笔记整理，如有疏漏错谬</a:t>
            </a:r>
            <a:r>
              <a:rPr lang="en-US" altLang="zh-CN" dirty="0">
                <a:latin typeface="+mn-ea"/>
                <a:cs typeface="Heiti SC Light"/>
              </a:rPr>
              <a:t> </a:t>
            </a:r>
            <a:r>
              <a:rPr lang="zh-CN" altLang="en-US" dirty="0">
                <a:latin typeface="+mn-ea"/>
                <a:cs typeface="Heiti SC Light"/>
              </a:rPr>
              <a:t>诚心忏悔）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一、前  言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0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zh-CN" altLang="en-US" sz="2400" dirty="0" smtClean="0"/>
              <a:t>五加行的修法是大圆满的</a:t>
            </a:r>
            <a:r>
              <a:rPr kumimoji="1" lang="zh-CN" altLang="en-US" sz="2400" smtClean="0"/>
              <a:t>前行，</a:t>
            </a:r>
            <a:r>
              <a:rPr kumimoji="1" lang="zh-CN" altLang="en-US" sz="2400" dirty="0" smtClean="0"/>
              <a:t>具体修法在《大圆满前行引导文中》等书中有详解</a:t>
            </a:r>
          </a:p>
          <a:p>
            <a:pPr marL="0" indent="0">
              <a:buFont typeface="+mj-lt"/>
              <a:buNone/>
            </a:pPr>
            <a:endParaRPr kumimoji="1" lang="zh-CN" altLang="en-US" sz="2400" dirty="0" smtClean="0"/>
          </a:p>
          <a:p>
            <a:pPr marL="457200" indent="-457200">
              <a:buFont typeface="+mj-lt"/>
              <a:buAutoNum type="arabicPeriod" startAt="2"/>
            </a:pPr>
            <a:r>
              <a:rPr kumimoji="1" lang="zh-CN" altLang="en-US" sz="2400" dirty="0" smtClean="0"/>
              <a:t>大圆满法的前行包括三个前行，一个个完成以后，才有证悟的希望：</a:t>
            </a:r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130" dirty="0" smtClean="0"/>
              <a:t>共同外前行（四加行）、</a:t>
            </a:r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130" dirty="0" smtClean="0"/>
              <a:t>不共内加行（五加行）、</a:t>
            </a:r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130" dirty="0" smtClean="0"/>
              <a:t>特殊前行（结合上师对慧灯禅修课的解释来说，应该是慧灯禅修课第六年的寂止修法和第七年中观空性的修法）</a:t>
            </a:r>
          </a:p>
          <a:p>
            <a:pPr lvl="1" indent="0">
              <a:buFont typeface="+mj-ea"/>
              <a:buNone/>
            </a:pPr>
            <a:endParaRPr kumimoji="1" lang="zh-CN" altLang="en-US" sz="2130" dirty="0" smtClean="0"/>
          </a:p>
          <a:p>
            <a:pPr lvl="0" indent="-457200">
              <a:buFont typeface="+mj-ea"/>
              <a:buAutoNum type="arabicPeriod" startAt="2"/>
            </a:pPr>
            <a:r>
              <a:rPr kumimoji="1" lang="zh-CN" altLang="en-US" sz="2395" dirty="0" smtClean="0"/>
              <a:t>四外前行的标准：有没有出离心是唯一的标准</a:t>
            </a:r>
          </a:p>
          <a:p>
            <a:pPr marL="0" lvl="0" indent="0">
              <a:buFont typeface="+mj-ea"/>
              <a:buNone/>
            </a:pPr>
            <a:endParaRPr kumimoji="1" lang="zh-CN" altLang="en-US" dirty="0" smtClean="0"/>
          </a:p>
          <a:p>
            <a:pPr marL="0" lvl="0" indent="0">
              <a:buFont typeface="+mj-ea"/>
              <a:buNone/>
            </a:pPr>
            <a:r>
              <a:rPr kumimoji="1" lang="zh-CN" altLang="en-US" sz="2400" b="1" dirty="0" smtClean="0"/>
              <a:t>上师教言</a:t>
            </a:r>
            <a:r>
              <a:rPr kumimoji="1" lang="zh-CN" altLang="en-US" sz="2400" dirty="0" smtClean="0"/>
              <a:t>：虽然已经进入五加行的阶段，但如果没有出离心，任何行善都不是走解脱道。所以出离心、菩提心特别重要。如果次第修好这几个法，就有机会证悟。人生无常，即使来不及修正行，来世都有一个很好的基础，可以衔接今世的修法，继续修行。</a:t>
            </a:r>
          </a:p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{E47054B2-005C-5B4C-B500-9243F8059589}tf10001067</Template>
  <TotalTime>0</TotalTime>
  <Words>3235</Words>
  <Application>Microsoft Office PowerPoint</Application>
  <PresentationFormat>Custom</PresentationFormat>
  <Paragraphs>168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Savon</vt:lpstr>
      <vt:lpstr>发心偈</vt:lpstr>
      <vt:lpstr>皈依（一）  慧灯禅修课视频21</vt:lpstr>
      <vt:lpstr> 皈依修法学修说明    </vt:lpstr>
      <vt:lpstr>皈依修法的共修要求</vt:lpstr>
      <vt:lpstr>四、皈依修法的自修要求</vt:lpstr>
      <vt:lpstr>五、所用资料</vt:lpstr>
      <vt:lpstr>六、皈依共修安排的具体建议（暂定前四周，详见Excel）</vt:lpstr>
      <vt:lpstr> 皈依（一）  慧灯禅修课视频21  </vt:lpstr>
      <vt:lpstr>一、前  言</vt:lpstr>
      <vt:lpstr>二、皈依修法的必要和次第修行的重要性</vt:lpstr>
      <vt:lpstr>三、皈依的基础</vt:lpstr>
      <vt:lpstr>四、四种信心</vt:lpstr>
      <vt:lpstr>四、四种信心</vt:lpstr>
      <vt:lpstr>五、皈依的核心就是投奔三宝--投奔智慧与慈悲</vt:lpstr>
      <vt:lpstr>五、皈依的核心就是投奔三宝--投奔智慧与慈悲</vt:lpstr>
      <vt:lpstr>五、皈依的核心就是投奔三宝--投奔智慧与慈悲</vt:lpstr>
      <vt:lpstr>六、互动讨论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Microsoft Office User</dc:creator>
  <cp:lastModifiedBy>Danny</cp:lastModifiedBy>
  <cp:revision>102</cp:revision>
  <dcterms:created xsi:type="dcterms:W3CDTF">2018-10-04T19:59:00Z</dcterms:created>
  <dcterms:modified xsi:type="dcterms:W3CDTF">2020-04-15T01:24:44Z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2052-10.1.0.7668</vt:lpwstr>
  </property>
</Properties>
</file>