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77" r:id="rId4"/>
    <p:sldId id="475" r:id="rId5"/>
    <p:sldId id="476" r:id="rId6"/>
    <p:sldId id="497" r:id="rId7"/>
    <p:sldId id="498" r:id="rId8"/>
    <p:sldId id="499" r:id="rId9"/>
    <p:sldId id="500" r:id="rId10"/>
    <p:sldId id="501" r:id="rId11"/>
    <p:sldId id="502" r:id="rId12"/>
    <p:sldId id="503" r:id="rId13"/>
    <p:sldId id="518" r:id="rId14"/>
    <p:sldId id="507" r:id="rId15"/>
    <p:sldId id="508" r:id="rId16"/>
    <p:sldId id="509" r:id="rId17"/>
    <p:sldId id="510" r:id="rId18"/>
    <p:sldId id="511" r:id="rId19"/>
    <p:sldId id="512" r:id="rId20"/>
    <p:sldId id="513" r:id="rId21"/>
    <p:sldId id="514" r:id="rId22"/>
    <p:sldId id="515" r:id="rId23"/>
    <p:sldId id="516" r:id="rId24"/>
    <p:sldId id="517" r:id="rId25"/>
    <p:sldId id="462" r:id="rId26"/>
    <p:sldId id="27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/>
    <p:restoredTop sz="94690"/>
  </p:normalViewPr>
  <p:slideViewPr>
    <p:cSldViewPr snapToGrid="0" snapToObjects="1">
      <p:cViewPr varScale="1">
        <p:scale>
          <a:sx n="89" d="100"/>
          <a:sy n="89" d="100"/>
        </p:scale>
        <p:origin x="-821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五、皈依的核心就是投奔三宝</a:t>
            </a:r>
            <a:r>
              <a:rPr kumimoji="1" altLang="zh-CN" sz="3200" b="1" dirty="0">
                <a:latin typeface="Heiti SC Light"/>
                <a:ea typeface="Heiti SC Light"/>
                <a:cs typeface="Heiti SC Light"/>
              </a:rPr>
              <a:t>--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投奔智慧与慈悲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6560" y="1216660"/>
            <a:ext cx="11117580" cy="5159375"/>
          </a:xfrm>
        </p:spPr>
        <p:txBody>
          <a:bodyPr>
            <a:normAutofit fontScale="90000" lnSpcReduction="100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 startAt="4"/>
            </a:pPr>
            <a:r>
              <a:rPr lang="zh-CN" altLang="en-US" sz="2400" dirty="0"/>
              <a:t>详述投奔智慧与慈悲：</a:t>
            </a:r>
            <a:endParaRPr lang="zh-CN" altLang="en-US" sz="24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000" dirty="0"/>
              <a:t>最真实的佛，是法身，是无缘的慈悲与智慧的结合体，不是人的形象，是我们心的本性；慈悲和智慧既是佛，又是法。大悲心和智慧结合后，就叫无缘大悲，即，没有执着的慈悲心，就是我们要投奔的智慧</a:t>
            </a:r>
            <a:endParaRPr lang="zh-CN" altLang="en-US" sz="20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000" dirty="0"/>
              <a:t>我们观想的时候，不是投靠外在莲花生大士、大乘菩萨、小乘阿罗汉等的形象，而是投靠他们的慈悲和智慧</a:t>
            </a:r>
            <a:endParaRPr lang="zh-CN" altLang="en-US" sz="20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000" dirty="0"/>
              <a:t>理证：十二缘起支的理论中轮回的源头，是无明。第二对因果的源头，就是贪爱：</a:t>
            </a:r>
            <a:endParaRPr lang="zh-CN" altLang="en-US" sz="2000" dirty="0"/>
          </a:p>
          <a:p>
            <a:pPr marL="1371600" lvl="2" indent="-457200">
              <a:buFont typeface="+mj-lt"/>
              <a:buAutoNum type="alphaLcParenR"/>
            </a:pPr>
            <a:r>
              <a:rPr lang="zh-CN" altLang="en-US" sz="2000" dirty="0"/>
              <a:t>投奔智慧，就能断除十二缘起的第一个源头——无明</a:t>
            </a:r>
            <a:endParaRPr lang="zh-CN" altLang="en-US" sz="2000" dirty="0"/>
          </a:p>
          <a:p>
            <a:pPr marL="1371600" lvl="2" indent="-457200">
              <a:buFont typeface="+mj-lt"/>
              <a:buAutoNum type="alphaLcParenR"/>
            </a:pPr>
            <a:r>
              <a:rPr lang="zh-CN" altLang="en-US" sz="2000" dirty="0"/>
              <a:t>有了无缘大悲，就可以断除我们的自私心与欲望，就可以断除第二对因果</a:t>
            </a:r>
            <a:endParaRPr lang="zh-CN" altLang="en-US" sz="2000" dirty="0"/>
          </a:p>
          <a:p>
            <a:pPr marL="1371600" lvl="2" indent="-457200">
              <a:buFont typeface="+mj-lt"/>
              <a:buAutoNum type="alphaLcParenR"/>
            </a:pPr>
            <a:r>
              <a:rPr lang="zh-CN" altLang="en-US" sz="2000" dirty="0"/>
              <a:t>只有慈悲和智慧能救度我们</a:t>
            </a:r>
            <a:endParaRPr lang="zh-CN" altLang="en-US" sz="2000" dirty="0"/>
          </a:p>
          <a:p>
            <a:pPr marL="914400" lvl="1" indent="-457200">
              <a:buFont typeface="+mj-lt"/>
              <a:buAutoNum type="circleNumDbPlain"/>
            </a:pPr>
            <a:r>
              <a:rPr lang="zh-CN" altLang="en-US" sz="2000" dirty="0"/>
              <a:t>佛教讲的三宝，就是这两个，法修到底，就是佛。道，究竟之后，就能变成佛。道就是法，法就是佛。法就是佛，佛就是法。佛与法，就是慈悲与智慧。</a:t>
            </a:r>
            <a:endParaRPr lang="zh-CN" altLang="en-US" sz="2000" dirty="0"/>
          </a:p>
          <a:p>
            <a:pPr marL="914400" lvl="1" indent="-457200">
              <a:buFont typeface="+mj-lt"/>
              <a:buAutoNum type="circleNumDbPlain"/>
            </a:pPr>
            <a:r>
              <a:rPr lang="zh-CN" altLang="en-US" sz="2000" dirty="0"/>
              <a:t>大乘佛教走中立的路，智不住轮回，悲不堕涅槃，以智慧让我们不堕轮回，不在轮回中受苦；以大悲心让我们不堕涅槃：超越轮回，又不脱离轮回</a:t>
            </a:r>
            <a:endParaRPr lang="zh-CN" altLang="en-US" sz="2000" dirty="0"/>
          </a:p>
          <a:p>
            <a:pPr marL="914400" lvl="1" indent="-457200">
              <a:buFont typeface="+mj-lt"/>
              <a:buAutoNum type="circleNumDbPlain"/>
            </a:pPr>
            <a:r>
              <a:rPr lang="zh-CN" altLang="en-US" sz="2000" dirty="0"/>
              <a:t>佛法僧就是慈悲和智慧。慈悲与智慧的最高境界，就是佛；没有达到最高境界，就是法。修持这些法门的人，就是僧</a:t>
            </a:r>
            <a:endParaRPr lang="zh-CN" altLang="en-US" sz="2000" dirty="0"/>
          </a:p>
          <a:p>
            <a:pPr lvl="0" indent="-457200">
              <a:buFont typeface="+mj-ea"/>
              <a:buAutoNum type="arabicPeriod" startAt="4"/>
            </a:pPr>
            <a:endParaRPr lang="zh-CN" altLang="en-US" sz="2395" dirty="0"/>
          </a:p>
          <a:p>
            <a:pPr marL="0" lvl="0" indent="0">
              <a:buFont typeface="+mj-ea"/>
              <a:buNone/>
            </a:pPr>
            <a:endParaRPr lang="zh-CN" altLang="en-US" sz="185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五、皈依的核心就是投奔三宝</a:t>
            </a:r>
            <a:r>
              <a:rPr kumimoji="1" altLang="zh-CN" sz="3200" b="1" dirty="0">
                <a:latin typeface="Heiti SC Light"/>
                <a:ea typeface="Heiti SC Light"/>
                <a:cs typeface="Heiti SC Light"/>
              </a:rPr>
              <a:t>--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投奔智慧与慈悲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6560" y="1216660"/>
            <a:ext cx="11117580" cy="5159375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 startAt="5"/>
            </a:pPr>
            <a:r>
              <a:rPr lang="zh-CN" altLang="en-US" sz="2300" dirty="0"/>
              <a:t>关于观想和念诵：观想不是重点，但越清楚越好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佛菩萨以人的形象出现，我们才能找到可以投靠的地方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密法讲，六道轮回各有各的导师，这样众生才有地方投奔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人的本质是有漏的苦谛；佛的身体显现上与凡夫相似，但属性不是苦谛，而是智慧，是灭谛，是佛性如来藏的现象，是智慧以人的形象出现的；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佛以各种形式度化众生：以人、动物、建筑物的方式出现，本质都是佛的智慧变成不同的现象，就像纯金做成不同器具，本质都是黄金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佛的智慧与大悲是一体的，所以我们投奔佛，就是投靠了智慧。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我们皈依的时候要下决心，一定要得到佛的智慧，发愿我要像佛一样，我也要达到佛的境界的欲乐信是皈依的基础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念诵皈依偈过程中，要想清楚自己为什么要投奔三宝</a:t>
            </a:r>
            <a:endParaRPr lang="zh-CN" altLang="en-US" sz="23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300" dirty="0"/>
              <a:t>如果有了坚定不移的信心，念诵和观想都不是最重要的。皈依的修法，是为了达到投靠与投奔的最高标准，而设计的一套程序。我们</a:t>
            </a:r>
            <a:r>
              <a:rPr lang="zh-CN" altLang="en-US" sz="2300" dirty="0">
                <a:solidFill>
                  <a:srgbClr val="FF0000"/>
                </a:solidFill>
              </a:rPr>
              <a:t>最终的目的，是投奔三宝</a:t>
            </a:r>
            <a:r>
              <a:rPr lang="zh-CN" altLang="en-US" sz="2300" dirty="0"/>
              <a:t>，这是皈依最起码的要求。</a:t>
            </a:r>
            <a:endParaRPr lang="zh-CN" alt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依（二）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22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根据视频、网络笔记整理，如有疏漏错谬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 smtClean="0">
                <a:latin typeface="Heiti SC Light"/>
                <a:ea typeface="Heiti SC Light"/>
                <a:cs typeface="Heiti SC Light"/>
              </a:rPr>
              <a:t>视频提纲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kumimoji="1" lang="en-US" altLang="zh-CN" sz="2500" b="1" dirty="0" smtClean="0"/>
              <a:t>1.  </a:t>
            </a:r>
            <a:r>
              <a:rPr kumimoji="1" lang="zh-CN" altLang="en-US" sz="2500" b="1" dirty="0" smtClean="0"/>
              <a:t>皈依修法的三个组成部分</a:t>
            </a:r>
            <a:endParaRPr kumimoji="1" lang="en-US" altLang="zh-CN" sz="2500" b="1" dirty="0" smtClean="0"/>
          </a:p>
          <a:p>
            <a:pPr marL="0" lvl="1" indent="0">
              <a:spcBef>
                <a:spcPts val="900"/>
              </a:spcBef>
              <a:buNone/>
            </a:pPr>
            <a:r>
              <a:rPr kumimoji="1" lang="en-US" altLang="zh-CN" sz="2500" b="1" dirty="0" smtClean="0"/>
              <a:t>2.  </a:t>
            </a:r>
            <a:r>
              <a:rPr kumimoji="1" lang="zh-CN" altLang="en-US" sz="2500" b="1" dirty="0" smtClean="0"/>
              <a:t>皈</a:t>
            </a:r>
            <a:r>
              <a:rPr kumimoji="1" lang="zh-CN" altLang="en-US" sz="2500" b="1" dirty="0"/>
              <a:t>依的三个层次</a:t>
            </a:r>
            <a:endParaRPr kumimoji="1" lang="zh-CN" altLang="en-US" sz="2500" b="1" dirty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下等的皈依</a:t>
            </a:r>
            <a:endParaRPr kumimoji="1" lang="en-US" altLang="zh-CN" sz="213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/>
              <a:t>中</a:t>
            </a:r>
            <a:r>
              <a:rPr kumimoji="1" lang="zh-CN" altLang="en-US" sz="2130" dirty="0" smtClean="0"/>
              <a:t>等的皈依</a:t>
            </a:r>
            <a:endParaRPr kumimoji="1" lang="en-US" altLang="zh-CN" sz="213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/>
              <a:t>上</a:t>
            </a:r>
            <a:r>
              <a:rPr kumimoji="1" lang="zh-CN" altLang="en-US" sz="2130" dirty="0" smtClean="0"/>
              <a:t>等的皈依</a:t>
            </a:r>
            <a:endParaRPr kumimoji="1" lang="zh-CN" altLang="en-US" sz="2130" dirty="0" smtClean="0"/>
          </a:p>
          <a:p>
            <a:pPr marL="0" lvl="0" indent="0">
              <a:buFont typeface="+mj-ea"/>
              <a:buNone/>
            </a:pPr>
            <a:r>
              <a:rPr kumimoji="1" lang="en-US" altLang="zh-CN" sz="2500" b="1" dirty="0" smtClean="0"/>
              <a:t>3.   </a:t>
            </a:r>
            <a:r>
              <a:rPr kumimoji="1" lang="zh-CN" altLang="en-US" sz="2500" b="1" dirty="0" smtClean="0"/>
              <a:t>皈依的对境</a:t>
            </a:r>
            <a:r>
              <a:rPr kumimoji="1" lang="en-US" altLang="zh-CN" sz="2500" b="1" dirty="0" smtClean="0"/>
              <a:t>/</a:t>
            </a:r>
            <a:r>
              <a:rPr kumimoji="1" lang="zh-CN" altLang="en-US" sz="2500" b="1" dirty="0" smtClean="0"/>
              <a:t>皈依处</a:t>
            </a:r>
            <a:endParaRPr kumimoji="1" lang="en-US" altLang="zh-CN" sz="2500" b="1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皈依佛</a:t>
            </a:r>
            <a:endParaRPr kumimoji="1" lang="en-US" altLang="zh-CN" sz="2130" dirty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皈依法</a:t>
            </a:r>
            <a:endParaRPr kumimoji="1" lang="en-US" altLang="zh-CN" sz="2130" dirty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皈依僧</a:t>
            </a:r>
            <a:endParaRPr kumimoji="1" lang="zh-CN" altLang="en-US" sz="2130" dirty="0"/>
          </a:p>
          <a:p>
            <a:pPr marL="0" indent="0">
              <a:buNone/>
            </a:pPr>
            <a:r>
              <a:rPr lang="en-US" altLang="zh-CN" sz="2500" b="1" dirty="0" smtClean="0"/>
              <a:t>4.   </a:t>
            </a:r>
            <a:r>
              <a:rPr lang="zh-CN" altLang="en-US" sz="2500" b="1" dirty="0" smtClean="0"/>
              <a:t>皈</a:t>
            </a:r>
            <a:r>
              <a:rPr lang="zh-CN" altLang="en-US" sz="2500" b="1" dirty="0"/>
              <a:t>依决心的三个标准</a:t>
            </a:r>
            <a:endParaRPr lang="en-CA" sz="2500" b="1" dirty="0"/>
          </a:p>
          <a:p>
            <a:pPr marL="0" lvl="0" indent="0">
              <a:buFont typeface="+mj-ea"/>
              <a:buNone/>
            </a:pPr>
            <a:r>
              <a:rPr kumimoji="1" lang="en-US" altLang="zh-CN" sz="2500" b="1" dirty="0" smtClean="0"/>
              <a:t>5.   </a:t>
            </a:r>
            <a:r>
              <a:rPr kumimoji="1" lang="zh-CN" altLang="en-US" sz="2500" b="1" dirty="0" smtClean="0"/>
              <a:t>皈依的具体修法：念诵内容，发音，修法时间</a:t>
            </a:r>
            <a:endParaRPr kumimoji="1" lang="zh-CN" altLang="en-US" sz="25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b="1" dirty="0" smtClean="0"/>
              <a:t>一、皈</a:t>
            </a:r>
            <a:r>
              <a:rPr kumimoji="1" lang="zh-CN" altLang="en-US" b="1" dirty="0"/>
              <a:t>依修法的三个组成部分</a:t>
            </a:r>
            <a:br>
              <a:rPr kumimoji="1" lang="en-US" altLang="zh-CN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83521"/>
            <a:ext cx="10058400" cy="473437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200" b="1" dirty="0" smtClean="0"/>
              <a:t>1. </a:t>
            </a:r>
            <a:r>
              <a:rPr lang="zh-CN" altLang="en-US" sz="2200" b="1" dirty="0" smtClean="0"/>
              <a:t>念诵皈依偈颂</a:t>
            </a:r>
            <a:endParaRPr lang="en-US" altLang="zh-CN" sz="2200" b="1" dirty="0" smtClean="0"/>
          </a:p>
          <a:p>
            <a:r>
              <a:rPr lang="zh-CN" altLang="en-US" dirty="0"/>
              <a:t>十万</a:t>
            </a:r>
            <a:r>
              <a:rPr lang="zh-CN" altLang="en-US" dirty="0" smtClean="0"/>
              <a:t>遍皈依偈颂，加</a:t>
            </a:r>
            <a:r>
              <a:rPr lang="zh-CN" altLang="en-US" dirty="0"/>
              <a:t>再加一万遍作为补</a:t>
            </a:r>
            <a:r>
              <a:rPr lang="zh-CN" altLang="en-US" dirty="0" smtClean="0"/>
              <a:t>充</a:t>
            </a:r>
            <a:endParaRPr lang="en-US" altLang="zh-CN" dirty="0" smtClean="0"/>
          </a:p>
          <a:p>
            <a:r>
              <a:rPr lang="zh-CN" altLang="en-US" dirty="0"/>
              <a:t>念完十万遍皈依偈</a:t>
            </a:r>
            <a:r>
              <a:rPr lang="zh-CN" altLang="en-US" dirty="0" smtClean="0"/>
              <a:t>，并不代表皈依修法修成</a:t>
            </a:r>
            <a:r>
              <a:rPr lang="zh-CN" altLang="en-US" dirty="0"/>
              <a:t>功</a:t>
            </a:r>
            <a:r>
              <a:rPr lang="zh-CN" altLang="en-US" dirty="0" smtClean="0"/>
              <a:t>了</a:t>
            </a:r>
            <a:endParaRPr lang="en-US" altLang="zh-CN" dirty="0" smtClean="0"/>
          </a:p>
          <a:p>
            <a:r>
              <a:rPr lang="zh-CN" altLang="en-US" dirty="0" smtClean="0"/>
              <a:t>十</a:t>
            </a:r>
            <a:r>
              <a:rPr lang="zh-CN" altLang="en-US" dirty="0"/>
              <a:t>一万遍是起码的要求，但只是次要的内</a:t>
            </a:r>
            <a:r>
              <a:rPr lang="zh-CN" altLang="en-US" dirty="0" smtClean="0"/>
              <a:t>容</a:t>
            </a:r>
            <a:endParaRPr lang="en-CA" dirty="0"/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200" b="1" dirty="0" smtClean="0"/>
              <a:t>2. </a:t>
            </a:r>
            <a:r>
              <a:rPr lang="zh-CN" altLang="en-US" sz="2200" b="1" dirty="0" smtClean="0"/>
              <a:t>观想皈依境，越</a:t>
            </a:r>
            <a:r>
              <a:rPr lang="zh-CN" altLang="en-US" sz="2200" b="1" dirty="0"/>
              <a:t>清楚越</a:t>
            </a:r>
            <a:r>
              <a:rPr lang="zh-CN" altLang="en-US" sz="2200" b="1" dirty="0" smtClean="0"/>
              <a:t>好</a:t>
            </a:r>
            <a:endParaRPr lang="en-US" altLang="zh-CN" sz="2200" b="1" dirty="0" smtClean="0"/>
          </a:p>
          <a:p>
            <a:r>
              <a:rPr lang="zh-CN" altLang="en-US" dirty="0" smtClean="0"/>
              <a:t>观</a:t>
            </a:r>
            <a:r>
              <a:rPr lang="zh-CN" altLang="en-US" dirty="0"/>
              <a:t>想属于密宗生起次第的修法，修加行的时候需要观想，但不是最核心的内</a:t>
            </a:r>
            <a:r>
              <a:rPr lang="zh-CN" altLang="en-US" dirty="0" smtClean="0"/>
              <a:t>容</a:t>
            </a:r>
            <a:endParaRPr lang="en-US" altLang="zh-CN" dirty="0" smtClean="0"/>
          </a:p>
          <a:p>
            <a:r>
              <a:rPr lang="zh-CN" altLang="en-US" dirty="0" smtClean="0"/>
              <a:t>五</a:t>
            </a:r>
            <a:r>
              <a:rPr lang="zh-CN" altLang="en-US" dirty="0"/>
              <a:t>加行修完后，可以修一些生起次第的本尊修法，那个时候观想才是核</a:t>
            </a:r>
            <a:r>
              <a:rPr lang="zh-CN" altLang="en-US" dirty="0" smtClean="0"/>
              <a:t>心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200" b="1" dirty="0" smtClean="0"/>
              <a:t>3. </a:t>
            </a:r>
            <a:r>
              <a:rPr lang="zh-CN" altLang="en-US" sz="2200" b="1" dirty="0" smtClean="0"/>
              <a:t>皈依的目的和决心</a:t>
            </a:r>
            <a:endParaRPr lang="en-US" altLang="zh-CN" sz="2200" b="1" dirty="0" smtClean="0"/>
          </a:p>
          <a:p>
            <a:r>
              <a:rPr lang="zh-CN" altLang="en-US" dirty="0"/>
              <a:t>皈依两个字的内容是非常重要的，即</a:t>
            </a:r>
            <a:r>
              <a:rPr lang="zh-CN" altLang="en-US" b="1" dirty="0">
                <a:solidFill>
                  <a:srgbClr val="FF0000"/>
                </a:solidFill>
              </a:rPr>
              <a:t>归投、投靠、投</a:t>
            </a:r>
            <a:r>
              <a:rPr lang="zh-CN" altLang="en-US" b="1" dirty="0" smtClean="0">
                <a:solidFill>
                  <a:srgbClr val="FF0000"/>
                </a:solidFill>
              </a:rPr>
              <a:t>奔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世</a:t>
            </a:r>
            <a:r>
              <a:rPr lang="zh-CN" altLang="en-US" dirty="0"/>
              <a:t>俗办一件事，若发现自己没有能力，同时发现另一个亲朋好友有这个能力时，就会去投靠，现实生活中经常有此</a:t>
            </a:r>
            <a:r>
              <a:rPr lang="zh-CN" altLang="en-US" dirty="0" smtClean="0"/>
              <a:t>事</a:t>
            </a:r>
            <a:endParaRPr lang="en-US" altLang="zh-CN" dirty="0" smtClean="0"/>
          </a:p>
          <a:p>
            <a:r>
              <a:rPr lang="zh-CN" altLang="en-US" dirty="0" smtClean="0"/>
              <a:t>皈</a:t>
            </a:r>
            <a:r>
              <a:rPr lang="zh-CN" altLang="en-US" dirty="0"/>
              <a:t>依也是去投靠有能力让自己实现目标的对</a:t>
            </a:r>
            <a:r>
              <a:rPr lang="zh-CN" altLang="en-US" dirty="0" smtClean="0"/>
              <a:t>境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二、三种皈依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22804"/>
            <a:ext cx="10058400" cy="440962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1. </a:t>
            </a:r>
            <a:r>
              <a:rPr lang="zh-CN" altLang="en-US" sz="2400" b="1" dirty="0" smtClean="0"/>
              <a:t>下等皈依</a:t>
            </a:r>
            <a:endParaRPr lang="en-US" altLang="zh-CN" sz="2400" b="1" dirty="0" smtClean="0"/>
          </a:p>
          <a:p>
            <a:r>
              <a:rPr lang="zh-CN" altLang="en-US" dirty="0"/>
              <a:t>最简单的皈依，是为了现实生活中的健康、长寿、工作顺利</a:t>
            </a:r>
            <a:r>
              <a:rPr lang="zh-CN" altLang="en-US" dirty="0" smtClean="0"/>
              <a:t>等</a:t>
            </a:r>
            <a:endParaRPr lang="en-US" altLang="zh-CN" dirty="0" smtClean="0"/>
          </a:p>
          <a:p>
            <a:r>
              <a:rPr lang="zh-CN" altLang="en-US" dirty="0"/>
              <a:t>其前提条件，是坚定不移的信任、相信，如果产生了质疑，就不会投</a:t>
            </a:r>
            <a:r>
              <a:rPr lang="zh-CN" altLang="en-US" dirty="0" smtClean="0"/>
              <a:t>靠</a:t>
            </a:r>
            <a:endParaRPr lang="en-US" altLang="zh-CN" dirty="0" smtClean="0"/>
          </a:p>
          <a:p>
            <a:r>
              <a:rPr lang="zh-CN" altLang="en-US" b="1" u="sng" dirty="0"/>
              <a:t>人天佛教</a:t>
            </a:r>
            <a:r>
              <a:rPr lang="zh-CN" altLang="en-US" dirty="0"/>
              <a:t>的目标，就是今世来世的幸福快乐，不需要解脱成佛利益众生</a:t>
            </a:r>
            <a:r>
              <a:rPr lang="zh-CN" altLang="en-US" dirty="0" smtClean="0"/>
              <a:t>，通</a:t>
            </a:r>
            <a:r>
              <a:rPr lang="zh-CN" altLang="en-US" dirty="0"/>
              <a:t>过皈依，就可以达到这个目标。在没有更好的追求之前，这样皈依也可以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2. </a:t>
            </a:r>
            <a:r>
              <a:rPr lang="zh-CN" altLang="en-US" sz="2400" b="1" dirty="0" smtClean="0"/>
              <a:t>中</a:t>
            </a:r>
            <a:r>
              <a:rPr lang="zh-CN" altLang="en-US" sz="2400" b="1" dirty="0"/>
              <a:t>等的皈</a:t>
            </a:r>
            <a:r>
              <a:rPr lang="zh-CN" altLang="en-US" sz="2400" b="1" dirty="0" smtClean="0"/>
              <a:t>依</a:t>
            </a:r>
            <a:endParaRPr lang="en-US" altLang="zh-CN" sz="2400" b="1" dirty="0" smtClean="0"/>
          </a:p>
          <a:p>
            <a:r>
              <a:rPr lang="zh-CN" altLang="en-US" b="1" u="sng" dirty="0" smtClean="0"/>
              <a:t>小</a:t>
            </a:r>
            <a:r>
              <a:rPr lang="zh-CN" altLang="en-US" b="1" u="sng" dirty="0"/>
              <a:t>乘佛教</a:t>
            </a:r>
            <a:r>
              <a:rPr lang="zh-CN" altLang="en-US" dirty="0"/>
              <a:t>的皈依，基础是出离</a:t>
            </a:r>
            <a:r>
              <a:rPr lang="zh-CN" altLang="en-US" dirty="0" smtClean="0"/>
              <a:t>心，目的是</a:t>
            </a:r>
            <a:r>
              <a:rPr lang="zh-CN" altLang="en-US" dirty="0"/>
              <a:t>为了从六道轮回中获得解脱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其前</a:t>
            </a:r>
            <a:r>
              <a:rPr lang="zh-CN" altLang="en-US" dirty="0"/>
              <a:t>提，也是坚定不移地相信佛陀、佛法、僧众有能力让自己解脱，于是投靠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dirty="0"/>
              <a:t>任何的投奔，都建立在信心的基础之上</a:t>
            </a:r>
            <a:r>
              <a:rPr lang="zh-CN" altLang="en-US" dirty="0" smtClean="0"/>
              <a:t>，比如生病时投奔医生和药物，学习时投奔老师等等</a:t>
            </a:r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二、三种皈</a:t>
            </a:r>
            <a:r>
              <a:rPr lang="zh-CN" altLang="en-US" sz="4300" b="1" dirty="0" smtClean="0"/>
              <a:t>依（续）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3. </a:t>
            </a:r>
            <a:r>
              <a:rPr lang="zh-CN" altLang="en-US" sz="2400" b="1" dirty="0" smtClean="0"/>
              <a:t>上等的皈依</a:t>
            </a:r>
            <a:endParaRPr lang="en-US" altLang="zh-CN" sz="2400" b="1" dirty="0" smtClean="0"/>
          </a:p>
          <a:p>
            <a:r>
              <a:rPr lang="zh-CN" altLang="en-US" b="1" u="sng" dirty="0" smtClean="0"/>
              <a:t>大</a:t>
            </a:r>
            <a:r>
              <a:rPr lang="zh-CN" altLang="en-US" b="1" u="sng" dirty="0"/>
              <a:t>乘佛教</a:t>
            </a:r>
            <a:r>
              <a:rPr lang="zh-CN" altLang="en-US" dirty="0"/>
              <a:t>的皈依</a:t>
            </a:r>
            <a:r>
              <a:rPr lang="zh-CN" altLang="en-US" dirty="0" smtClean="0"/>
              <a:t>，建立在</a:t>
            </a:r>
            <a:r>
              <a:rPr lang="zh-CN" altLang="en-US" dirty="0"/>
              <a:t>菩提心的基础上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有些人有</a:t>
            </a:r>
            <a:r>
              <a:rPr lang="zh-CN" altLang="en-US" dirty="0"/>
              <a:t>强大的慈悲心，也许是先天前世带来的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dirty="0" smtClean="0"/>
              <a:t>也可能是</a:t>
            </a:r>
            <a:r>
              <a:rPr lang="zh-CN" altLang="en-US" dirty="0"/>
              <a:t>后天修来</a:t>
            </a:r>
            <a:r>
              <a:rPr lang="zh-CN" altLang="en-US" dirty="0" smtClean="0"/>
              <a:t>的：遇</a:t>
            </a:r>
            <a:r>
              <a:rPr lang="zh-CN" altLang="en-US" dirty="0"/>
              <a:t>到了大乘佛教的善知识，后天听闻了大乘佛法</a:t>
            </a:r>
            <a:r>
              <a:rPr lang="zh-CN" altLang="en-US" dirty="0" smtClean="0"/>
              <a:t>，产</a:t>
            </a:r>
            <a:r>
              <a:rPr lang="zh-CN" altLang="en-US" dirty="0"/>
              <a:t>生了大悲菩提心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 三</a:t>
            </a:r>
            <a:r>
              <a:rPr lang="zh-CN" altLang="en-US" dirty="0"/>
              <a:t>种皈依的共同点，都是相信三宝有能力，真心实意去投靠。其不同点，是发心与目标。</a:t>
            </a:r>
            <a:endParaRPr lang="en-CA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 所</a:t>
            </a:r>
            <a:r>
              <a:rPr lang="zh-CN" altLang="en-US" dirty="0"/>
              <a:t>有的皈依，所有的投靠，都不是自己什么都不做，一切都交给佛安</a:t>
            </a:r>
            <a:r>
              <a:rPr lang="zh-CN" altLang="en-US" dirty="0" smtClean="0"/>
              <a:t>排</a:t>
            </a:r>
            <a:r>
              <a:rPr lang="zh-CN" altLang="en-US" dirty="0"/>
              <a:t>，</a:t>
            </a:r>
            <a:r>
              <a:rPr lang="zh-CN" altLang="en-US" dirty="0" smtClean="0"/>
              <a:t>自</a:t>
            </a:r>
            <a:r>
              <a:rPr lang="zh-CN" altLang="en-US" dirty="0"/>
              <a:t>己同时也要努力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 皈依的修</a:t>
            </a:r>
            <a:r>
              <a:rPr lang="zh-CN" altLang="en-US" dirty="0"/>
              <a:t>持标准，不是以念诵多少偈颂为准，也不是观想多清楚为标准，而是投奔的心、信任的心有多强。</a:t>
            </a:r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三、皈依的三个对象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8621"/>
            <a:ext cx="10058400" cy="4341263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首先是观想皈依境，观想好以后，最关键的，是在皈依境前面发自内心坚定不移地下决心投靠、投奔。</a:t>
            </a:r>
            <a:endParaRPr lang="en-CA" dirty="0"/>
          </a:p>
          <a:p>
            <a:r>
              <a:rPr lang="zh-CN" altLang="en-US" b="1" dirty="0" smtClean="0"/>
              <a:t>皈</a:t>
            </a:r>
            <a:r>
              <a:rPr lang="zh-CN" altLang="en-US" b="1" dirty="0"/>
              <a:t>依境中包含了佛、法、僧、上师、本尊、空</a:t>
            </a:r>
            <a:r>
              <a:rPr lang="zh-CN" altLang="en-US" b="1" dirty="0" smtClean="0"/>
              <a:t>行</a:t>
            </a:r>
            <a:r>
              <a:rPr lang="zh-CN" altLang="en-US" b="1" dirty="0"/>
              <a:t>。</a:t>
            </a:r>
            <a:r>
              <a:rPr lang="zh-CN" altLang="en-US" dirty="0" smtClean="0"/>
              <a:t>其</a:t>
            </a:r>
            <a:r>
              <a:rPr lang="zh-CN" altLang="en-US" dirty="0"/>
              <a:t>中的</a:t>
            </a:r>
            <a:r>
              <a:rPr lang="zh-CN" altLang="en-US" b="1" dirty="0"/>
              <a:t>护法，都是一地以上的菩萨，属于僧宝</a:t>
            </a:r>
            <a:r>
              <a:rPr lang="zh-CN" altLang="en-US" dirty="0"/>
              <a:t>。没有证悟一地以上的僧众，不是皈依境的对</a:t>
            </a:r>
            <a:r>
              <a:rPr lang="zh-CN" altLang="en-US" dirty="0" smtClean="0"/>
              <a:t>象。</a:t>
            </a:r>
            <a:endParaRPr lang="en-US" altLang="zh-CN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b="1" dirty="0" smtClean="0"/>
              <a:t>1. </a:t>
            </a:r>
            <a:r>
              <a:rPr lang="zh-CN" altLang="en-US" sz="2400" b="1" dirty="0" smtClean="0"/>
              <a:t>皈依佛</a:t>
            </a:r>
            <a:endParaRPr lang="en-US" altLang="zh-CN" sz="2400" b="1" dirty="0" smtClean="0"/>
          </a:p>
          <a:p>
            <a:r>
              <a:rPr lang="zh-CN" altLang="en-US" dirty="0"/>
              <a:t>下定决心生生世世，释迦牟尼佛等显密的佛是自己唯一的导师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为什</a:t>
            </a:r>
            <a:r>
              <a:rPr lang="zh-CN" altLang="en-US" dirty="0" smtClean="0"/>
              <a:t>么佛是唯一的导师的理由：</a:t>
            </a:r>
            <a:endParaRPr lang="en-US" altLang="zh-CN" dirty="0" smtClean="0"/>
          </a:p>
          <a:p>
            <a:pPr marL="342900" indent="-342900">
              <a:buFont typeface="+mj-lt"/>
              <a:buAutoNum type="arabicParenR"/>
            </a:pPr>
            <a:r>
              <a:rPr lang="zh-CN" altLang="en-US" dirty="0"/>
              <a:t>佛</a:t>
            </a:r>
            <a:r>
              <a:rPr lang="zh-CN" altLang="en-US" dirty="0" smtClean="0"/>
              <a:t>教与科学的关系。佛教理论不可能都被科学证明，</a:t>
            </a:r>
            <a:r>
              <a:rPr lang="zh-CN" altLang="en-US" dirty="0"/>
              <a:t>佛教</a:t>
            </a:r>
            <a:r>
              <a:rPr lang="zh-CN" altLang="en-US" dirty="0" smtClean="0"/>
              <a:t>徒不</a:t>
            </a:r>
            <a:r>
              <a:rPr lang="zh-CN" altLang="en-US" dirty="0"/>
              <a:t>能认为，佛教可以代替一</a:t>
            </a:r>
            <a:r>
              <a:rPr lang="zh-CN" altLang="en-US" dirty="0" smtClean="0"/>
              <a:t>切。</a:t>
            </a:r>
            <a:r>
              <a:rPr lang="zh-CN" altLang="en-US" dirty="0"/>
              <a:t>任何学科都有自己的作用，物理数学佛法属于各自不同领域。</a:t>
            </a:r>
            <a:endParaRPr lang="en-CA" dirty="0"/>
          </a:p>
          <a:p>
            <a:pPr marL="342900" indent="-342900">
              <a:buFont typeface="+mj-lt"/>
              <a:buAutoNum type="arabicParenR"/>
            </a:pPr>
            <a:r>
              <a:rPr lang="zh-CN" altLang="en-US" dirty="0" smtClean="0"/>
              <a:t>如果要追</a:t>
            </a:r>
            <a:r>
              <a:rPr lang="zh-CN" altLang="en-US" dirty="0"/>
              <a:t>求心灵深层次的知识，以及超越一切的超凡智慧，就需要学佛。因为只有佛才能给我们指这条路，所以佛陀是唯一的导师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342900" indent="-342900">
              <a:buFont typeface="+mj-lt"/>
              <a:buAutoNum type="arabicParenR"/>
            </a:pPr>
            <a:r>
              <a:rPr lang="zh-CN" altLang="en-US" dirty="0"/>
              <a:t>世俗有些鬼神可以作为护法</a:t>
            </a:r>
            <a:r>
              <a:rPr lang="zh-CN" altLang="en-US" dirty="0" smtClean="0"/>
              <a:t>，用</a:t>
            </a:r>
            <a:r>
              <a:rPr lang="zh-CN" altLang="en-US" dirty="0"/>
              <a:t>来保护佛法保护修行人，给修行人创造条件，却不能作为导</a:t>
            </a:r>
            <a:r>
              <a:rPr lang="zh-CN" altLang="en-US" dirty="0" smtClean="0"/>
              <a:t>师。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三、皈依的三个对</a:t>
            </a:r>
            <a:r>
              <a:rPr lang="zh-CN" altLang="en-US" sz="4300" b="1" dirty="0" smtClean="0"/>
              <a:t>象（续）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31350"/>
            <a:ext cx="10058400" cy="428998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600" b="1" dirty="0" smtClean="0"/>
              <a:t>2. </a:t>
            </a:r>
            <a:r>
              <a:rPr lang="zh-CN" altLang="en-US" sz="2600" b="1" dirty="0" smtClean="0"/>
              <a:t>皈依法</a:t>
            </a:r>
            <a:endParaRPr lang="en-US" altLang="zh-CN" sz="2600" b="1" dirty="0" smtClean="0"/>
          </a:p>
          <a:p>
            <a:r>
              <a:rPr lang="zh-CN" altLang="en-US" sz="2100" dirty="0" smtClean="0"/>
              <a:t>在</a:t>
            </a:r>
            <a:r>
              <a:rPr lang="zh-CN" altLang="en-US" sz="2100" dirty="0"/>
              <a:t>皈依境的前面，很严肃地下决心、发誓，从今以后生生世世，只修佛法，唯有佛法才是自己修行的内容</a:t>
            </a:r>
            <a:r>
              <a:rPr lang="zh-CN" altLang="en-US" sz="2100" dirty="0" smtClean="0"/>
              <a:t>。</a:t>
            </a:r>
            <a:endParaRPr lang="en-US" altLang="zh-CN" sz="2100" dirty="0" smtClean="0"/>
          </a:p>
          <a:p>
            <a:r>
              <a:rPr lang="zh-CN" altLang="en-US" sz="2100" dirty="0" smtClean="0"/>
              <a:t>皈</a:t>
            </a:r>
            <a:r>
              <a:rPr lang="zh-CN" altLang="en-US" sz="2100" dirty="0"/>
              <a:t>依不是做给别人看，假如不是发自内心，就是自欺欺人。</a:t>
            </a:r>
            <a:endParaRPr lang="en-CA" sz="2100" dirty="0"/>
          </a:p>
          <a:p>
            <a:r>
              <a:rPr lang="zh-CN" altLang="en-US" sz="2100" dirty="0"/>
              <a:t>全世</a:t>
            </a:r>
            <a:r>
              <a:rPr lang="zh-CN" altLang="en-US" sz="2100" dirty="0" smtClean="0"/>
              <a:t>界各</a:t>
            </a:r>
            <a:r>
              <a:rPr lang="zh-CN" altLang="en-US" sz="2100" dirty="0"/>
              <a:t>种各样的宗</a:t>
            </a:r>
            <a:r>
              <a:rPr lang="zh-CN" altLang="en-US" sz="2100" dirty="0" smtClean="0"/>
              <a:t>教和信仰，我</a:t>
            </a:r>
            <a:r>
              <a:rPr lang="zh-CN" altLang="en-US" sz="2100" dirty="0"/>
              <a:t>们都要尊重，不诽</a:t>
            </a:r>
            <a:r>
              <a:rPr lang="zh-CN" altLang="en-US" sz="2100" dirty="0" smtClean="0"/>
              <a:t>谤</a:t>
            </a:r>
            <a:r>
              <a:rPr lang="zh-CN" altLang="en-US" sz="2100" dirty="0"/>
              <a:t>。</a:t>
            </a:r>
            <a:endParaRPr lang="en-US" altLang="zh-CN" sz="2100" dirty="0" smtClean="0"/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600" b="1" dirty="0" smtClean="0"/>
              <a:t>3. </a:t>
            </a:r>
            <a:r>
              <a:rPr lang="zh-CN" altLang="en-US" sz="2600" b="1" dirty="0" smtClean="0"/>
              <a:t>皈依僧</a:t>
            </a:r>
            <a:endParaRPr lang="en-US" altLang="zh-CN" sz="2600" b="1" dirty="0" smtClean="0"/>
          </a:p>
          <a:p>
            <a:r>
              <a:rPr lang="zh-CN" altLang="en-US" sz="2200" dirty="0"/>
              <a:t>在僧众皈依境前面，发自内心下决心，从今以后生生世世，凡是学佛的人，无论大乘小乘，都是自己的道</a:t>
            </a:r>
            <a:r>
              <a:rPr lang="zh-CN" altLang="en-US" sz="2200" dirty="0" smtClean="0"/>
              <a:t>友</a:t>
            </a:r>
            <a:endParaRPr lang="en-US" altLang="zh-CN" sz="2200" dirty="0" smtClean="0"/>
          </a:p>
          <a:p>
            <a:r>
              <a:rPr lang="zh-CN" altLang="en-US" sz="2200" dirty="0" smtClean="0"/>
              <a:t>除</a:t>
            </a:r>
            <a:r>
              <a:rPr lang="zh-CN" altLang="en-US" sz="2200" dirty="0"/>
              <a:t>了学佛的人以外，其他没有信仰的或有其他信仰的人，是自己的朋友、学友、战友、父母，是修菩提心的对象，一个都不能放</a:t>
            </a:r>
            <a:r>
              <a:rPr lang="zh-CN" altLang="en-US" sz="2200" dirty="0" smtClean="0"/>
              <a:t>弃</a:t>
            </a:r>
            <a:endParaRPr lang="en-US" altLang="zh-CN" sz="2200" dirty="0" smtClean="0"/>
          </a:p>
          <a:p>
            <a:r>
              <a:rPr lang="zh-CN" altLang="en-US" sz="2200" dirty="0" smtClean="0"/>
              <a:t>只</a:t>
            </a:r>
            <a:r>
              <a:rPr lang="zh-CN" altLang="en-US" sz="2200" dirty="0"/>
              <a:t>有信仰一致，才是道友</a:t>
            </a:r>
            <a:r>
              <a:rPr lang="zh-CN" altLang="en-US" sz="2200" dirty="0" smtClean="0"/>
              <a:t>。</a:t>
            </a:r>
            <a:endParaRPr lang="en-US" altLang="zh-CN" sz="2200" dirty="0" smtClean="0"/>
          </a:p>
          <a:p>
            <a:r>
              <a:rPr lang="zh-CN" altLang="en-US" sz="2200" dirty="0"/>
              <a:t>修行的时候，要观想其他众生都是自己的父母</a:t>
            </a:r>
            <a:r>
              <a:rPr lang="zh-CN" altLang="en-US" sz="2200" dirty="0" smtClean="0"/>
              <a:t>，所</a:t>
            </a:r>
            <a:r>
              <a:rPr lang="zh-CN" altLang="en-US" sz="2200" dirty="0"/>
              <a:t>有修行都要往这个方面努力</a:t>
            </a:r>
            <a:r>
              <a:rPr lang="zh-CN" altLang="en-US" sz="2200" dirty="0" smtClean="0"/>
              <a:t>。</a:t>
            </a:r>
            <a:endParaRPr lang="en-US" altLang="zh-CN" sz="2200" dirty="0" smtClean="0"/>
          </a:p>
          <a:p>
            <a:r>
              <a:rPr lang="zh-CN" altLang="en-US" sz="2200" dirty="0"/>
              <a:t>哪怕放弃一个昆虫的生命，一只苍蝇、蚊子不去帮助，就是违反菩萨戒与密乘戒。</a:t>
            </a:r>
            <a:endParaRPr lang="en-CA" sz="2200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四、</a:t>
            </a:r>
            <a:r>
              <a:rPr lang="zh-CN" altLang="en-US" sz="4300" b="1" dirty="0"/>
              <a:t>皈依决心的三个标</a:t>
            </a:r>
            <a:r>
              <a:rPr lang="zh-CN" altLang="en-US" sz="4300" b="1" dirty="0" smtClean="0"/>
              <a:t>准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皈依的决心，有高中低三个标准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CA" dirty="0"/>
          </a:p>
          <a:p>
            <a:r>
              <a:rPr lang="zh-CN" altLang="en-US" dirty="0" smtClean="0"/>
              <a:t>高</a:t>
            </a:r>
            <a:r>
              <a:rPr lang="zh-CN" altLang="en-US" dirty="0"/>
              <a:t>标</a:t>
            </a:r>
            <a:r>
              <a:rPr lang="zh-CN" altLang="en-US" dirty="0" smtClean="0"/>
              <a:t>准：</a:t>
            </a:r>
            <a:r>
              <a:rPr lang="zh-CN" altLang="en-US" b="1" dirty="0" smtClean="0">
                <a:solidFill>
                  <a:srgbClr val="FF0000"/>
                </a:solidFill>
              </a:rPr>
              <a:t>宁可放</a:t>
            </a:r>
            <a:r>
              <a:rPr lang="zh-CN" altLang="en-US" b="1" dirty="0">
                <a:solidFill>
                  <a:srgbClr val="FF0000"/>
                </a:solidFill>
              </a:rPr>
              <a:t>弃生命也不放弃三宝</a:t>
            </a:r>
            <a:r>
              <a:rPr lang="zh-CN" altLang="en-US" b="1" dirty="0" smtClean="0">
                <a:solidFill>
                  <a:srgbClr val="FF0000"/>
                </a:solidFill>
              </a:rPr>
              <a:t>。</a:t>
            </a:r>
            <a:r>
              <a:rPr lang="zh-CN" altLang="en-US" dirty="0" smtClean="0"/>
              <a:t>（如</a:t>
            </a:r>
            <a:r>
              <a:rPr lang="zh-CN" altLang="en-US" dirty="0"/>
              <a:t>果有人强行让自己从内心不学佛，不把观音菩萨等等当成自己的道友时</a:t>
            </a:r>
            <a:r>
              <a:rPr lang="zh-CN" altLang="en-US" dirty="0" smtClean="0"/>
              <a:t>，能如是做出抉择。）</a:t>
            </a:r>
            <a:endParaRPr lang="en-US" altLang="zh-CN" dirty="0" smtClean="0"/>
          </a:p>
          <a:p>
            <a:r>
              <a:rPr lang="zh-CN" altLang="en-US" dirty="0"/>
              <a:t>低标</a:t>
            </a:r>
            <a:r>
              <a:rPr lang="zh-CN" altLang="en-US" dirty="0" smtClean="0"/>
              <a:t>准：要</a:t>
            </a:r>
            <a:r>
              <a:rPr lang="zh-CN" altLang="en-US" dirty="0"/>
              <a:t>看情</a:t>
            </a:r>
            <a:r>
              <a:rPr lang="zh-CN" altLang="en-US" dirty="0" smtClean="0"/>
              <a:t>况而定，</a:t>
            </a:r>
            <a:r>
              <a:rPr lang="zh-CN" altLang="en-US" dirty="0"/>
              <a:t>平时坚定不</a:t>
            </a:r>
            <a:r>
              <a:rPr lang="zh-CN" altLang="en-US" dirty="0" smtClean="0"/>
              <a:t>移地相</a:t>
            </a:r>
            <a:r>
              <a:rPr lang="zh-CN" altLang="en-US" dirty="0"/>
              <a:t>信，发自内心投奔了，遇到重大问题时会有松动，这是下等的皈依，但也是一种皈依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自</a:t>
            </a:r>
            <a:r>
              <a:rPr lang="zh-CN" altLang="en-US" dirty="0"/>
              <a:t>己属于上中下哪个标准自己衡量，但尽</a:t>
            </a:r>
            <a:r>
              <a:rPr lang="zh-CN" altLang="en-US" dirty="0" smtClean="0"/>
              <a:t>量做到高</a:t>
            </a:r>
            <a:r>
              <a:rPr lang="zh-CN" altLang="en-US" dirty="0"/>
              <a:t>标准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要</a:t>
            </a:r>
            <a:r>
              <a:rPr lang="zh-CN" altLang="en-US" dirty="0"/>
              <a:t>做到高标准皈依没有太大问题。以后遇到什么不好说，至少当下是确定的，这样皈依就修成</a:t>
            </a:r>
            <a:r>
              <a:rPr lang="zh-CN" altLang="en-US" dirty="0" smtClean="0"/>
              <a:t>了。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皈依（</a:t>
            </a:r>
            <a:r>
              <a:rPr lang="zh-CN" altLang="en-US" sz="6000" b="1" dirty="0">
                <a:latin typeface="Heiti SC Light"/>
                <a:ea typeface="Heiti SC Light"/>
                <a:cs typeface="Heiti SC Light"/>
              </a:rPr>
              <a:t>二</a:t>
            </a:r>
            <a:r>
              <a:rPr lang="zh-CN" altLang="en-US" sz="6000" b="1" dirty="0" smtClean="0">
                <a:latin typeface="Heiti SC Light"/>
                <a:ea typeface="Heiti SC Light"/>
                <a:cs typeface="Heiti SC Light"/>
              </a:rPr>
              <a:t>）</a:t>
            </a: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慧灯禅修课视频</a:t>
            </a:r>
            <a:r>
              <a:rPr altLang="zh-CN" sz="2800" b="1" dirty="0" smtClean="0">
                <a:latin typeface="Heiti SC Light"/>
                <a:ea typeface="Heiti SC Light"/>
                <a:cs typeface="Heiti SC Light"/>
              </a:rPr>
              <a:t>2</a:t>
            </a:r>
            <a:r>
              <a:rPr lang="en-US" altLang="zh-CN" sz="2800" b="1" dirty="0" smtClean="0">
                <a:latin typeface="Heiti SC Light"/>
                <a:ea typeface="Heiti SC Light"/>
                <a:cs typeface="Heiti SC Light"/>
              </a:rPr>
              <a:t>2</a:t>
            </a:r>
            <a:endParaRPr altLang="zh-CN" sz="28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</a:t>
            </a:r>
            <a:r>
              <a:rPr lang="en-US" altLang="zh-CN" sz="2200" dirty="0" smtClean="0"/>
              <a:t>12</a:t>
            </a:r>
            <a:r>
              <a:rPr lang="en-US" altLang="en-US" sz="2200" dirty="0" smtClean="0"/>
              <a:t>-</a:t>
            </a:r>
            <a:r>
              <a:rPr lang="en-US" altLang="zh-CN" sz="2200" dirty="0" smtClean="0"/>
              <a:t>14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 smtClean="0"/>
              <a:t>五、</a:t>
            </a:r>
            <a:r>
              <a:rPr lang="zh-CN" altLang="en-US" sz="4300" b="1" dirty="0"/>
              <a:t>皈依的具体修</a:t>
            </a:r>
            <a:r>
              <a:rPr lang="zh-CN" altLang="en-US" sz="4300" b="1" dirty="0" smtClean="0"/>
              <a:t>法</a:t>
            </a:r>
            <a:endParaRPr lang="en-CA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皈依的时候，观想看唐卡即可，念诵的时候，建议念麦彭仁波切的</a:t>
            </a:r>
            <a:r>
              <a:rPr lang="en-US" altLang="zh-CN" dirty="0"/>
              <a:t>《</a:t>
            </a:r>
            <a:r>
              <a:rPr lang="zh-CN" altLang="en-US" dirty="0"/>
              <a:t>开显解脱道</a:t>
            </a:r>
            <a:r>
              <a:rPr lang="en-US" altLang="zh-CN" dirty="0"/>
              <a:t>》</a:t>
            </a:r>
            <a:r>
              <a:rPr lang="zh-CN" altLang="en-US" dirty="0"/>
              <a:t>中的仪轨。</a:t>
            </a:r>
            <a:endParaRPr lang="en-CA" dirty="0"/>
          </a:p>
          <a:p>
            <a:r>
              <a:rPr lang="zh-CN" altLang="en-US" dirty="0"/>
              <a:t>念诵内</a:t>
            </a:r>
            <a:r>
              <a:rPr lang="zh-CN" altLang="en-US" dirty="0" smtClean="0"/>
              <a:t>容：</a:t>
            </a:r>
            <a:endParaRPr lang="en-CA" dirty="0"/>
          </a:p>
          <a:p>
            <a:endParaRPr lang="en-CA" dirty="0"/>
          </a:p>
        </p:txBody>
      </p:sp>
      <p:pic>
        <p:nvPicPr>
          <p:cNvPr id="4" name="Picture 3" descr="https://mmbiz.qpic.cn/mmbiz_png/C8OkmFEUQvsAN1VxcSobSVe0TK3dol2utueE1Gz61ZicsEMUfthiaFdwY4NxmKPicJzLP6lP5oiazeB0RD1Dtxe87Q/640?wx_fmt=png&amp;wxfrom=5&amp;wx_lazy=1&amp;wx_co=1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845" y="2965212"/>
            <a:ext cx="5820861" cy="30698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五、皈依的具体修</a:t>
            </a:r>
            <a:r>
              <a:rPr lang="zh-CN" altLang="en-US" sz="4300" b="1" dirty="0" smtClean="0"/>
              <a:t>法（续）</a:t>
            </a:r>
            <a:endParaRPr lang="en-CA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000" dirty="0" smtClean="0"/>
              <a:t>皈依偈的内容解释：</a:t>
            </a:r>
            <a:endParaRPr lang="en-US" altLang="zh-CN" sz="2000" dirty="0" smtClean="0"/>
          </a:p>
          <a:p>
            <a:endParaRPr lang="en-US" altLang="zh-CN" dirty="0" smtClean="0"/>
          </a:p>
          <a:p>
            <a:r>
              <a:rPr lang="zh-CN" altLang="en-US" dirty="0"/>
              <a:t>虚空当中充满了佛法僧，有些佛菩萨是坐着的，有些是站着的，遍满整个天空。</a:t>
            </a:r>
            <a:endParaRPr lang="en-CA" dirty="0"/>
          </a:p>
          <a:p>
            <a:r>
              <a:rPr lang="zh-CN" altLang="en-US" dirty="0"/>
              <a:t>上师本尊空行聚在一起，就是诸会众。密法很强调上师本尊空行，但并不是说不强调佛法僧，密法讲上师本尊空行，与佛法僧是一个意思，这是密宗的皈依</a:t>
            </a:r>
            <a:r>
              <a:rPr lang="zh-CN" altLang="en-US" dirty="0" smtClean="0"/>
              <a:t>处。</a:t>
            </a:r>
            <a:endParaRPr lang="en-CA" dirty="0"/>
          </a:p>
          <a:p>
            <a:r>
              <a:rPr lang="en-CA" dirty="0"/>
              <a:t> </a:t>
            </a:r>
            <a:r>
              <a:rPr lang="zh-CN" altLang="en-US" dirty="0" smtClean="0"/>
              <a:t>第</a:t>
            </a:r>
            <a:r>
              <a:rPr lang="zh-CN" altLang="en-US" dirty="0"/>
              <a:t>三句讲的是显宗的三宝。诸佛正法以及一地以上的菩萨，或小乘见道以上的僧众，都是僧人。凡夫僧众与圣者僧众中，主要皈依圣者僧众，密法与显宗共同的皈依处。</a:t>
            </a:r>
            <a:endParaRPr lang="en-CA" dirty="0"/>
          </a:p>
          <a:p>
            <a:r>
              <a:rPr lang="zh-CN" altLang="en-US" dirty="0"/>
              <a:t>非常虔诚、发自内心地相信信任的恭敬心，带领一切众生，将六道轮回所有众生观想在自己周边，一起来皈依。</a:t>
            </a:r>
            <a:endParaRPr lang="en-CA" dirty="0"/>
          </a:p>
          <a:p>
            <a:r>
              <a:rPr lang="zh-CN" altLang="en-US" dirty="0"/>
              <a:t>大圆满将自己的本心如来藏作为皈依处。最终极的佛法僧，是最究竟的皈依处，这个观点虽然</a:t>
            </a:r>
            <a:r>
              <a:rPr lang="en-US" altLang="zh-CN" dirty="0"/>
              <a:t>《</a:t>
            </a:r>
            <a:r>
              <a:rPr lang="zh-CN" altLang="en-US" dirty="0"/>
              <a:t>宝性论</a:t>
            </a:r>
            <a:r>
              <a:rPr lang="en-US" altLang="zh-CN" dirty="0"/>
              <a:t>》</a:t>
            </a:r>
            <a:r>
              <a:rPr lang="zh-CN" altLang="en-US" dirty="0"/>
              <a:t>等显宗论典也会讲，密法更为强调。佛法僧三宝，是本心当中投射出来的外在形象。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300" b="1" dirty="0"/>
              <a:t>五、皈依的具体修</a:t>
            </a:r>
            <a:r>
              <a:rPr lang="zh-CN" altLang="en-US" sz="4300" b="1" dirty="0" smtClean="0"/>
              <a:t>法（续）</a:t>
            </a:r>
            <a:endParaRPr lang="en-CA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97165"/>
            <a:ext cx="10058400" cy="422162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000" b="1" dirty="0" smtClean="0"/>
              <a:t> </a:t>
            </a:r>
            <a:r>
              <a:rPr lang="zh-CN" altLang="en-US" sz="2000" b="1" dirty="0" smtClean="0"/>
              <a:t>关于发音：</a:t>
            </a:r>
            <a:endParaRPr lang="en-US" altLang="zh-CN" sz="2000" b="1" dirty="0" smtClean="0"/>
          </a:p>
          <a:p>
            <a:r>
              <a:rPr lang="en-US" altLang="zh-CN" dirty="0" smtClean="0"/>
              <a:t>《</a:t>
            </a:r>
            <a:r>
              <a:rPr lang="zh-CN" altLang="en-US" dirty="0"/>
              <a:t>喇荣课诵集</a:t>
            </a:r>
            <a:r>
              <a:rPr lang="en-US" altLang="zh-CN" dirty="0"/>
              <a:t>》</a:t>
            </a:r>
            <a:r>
              <a:rPr lang="zh-CN" altLang="en-US" dirty="0"/>
              <a:t>中的注</a:t>
            </a:r>
            <a:r>
              <a:rPr lang="zh-CN" altLang="en-US" dirty="0" smtClean="0"/>
              <a:t>音比</a:t>
            </a:r>
            <a:r>
              <a:rPr lang="zh-CN" altLang="en-US" dirty="0"/>
              <a:t>较标准</a:t>
            </a:r>
            <a:r>
              <a:rPr lang="zh-CN" altLang="en-US" dirty="0" smtClean="0"/>
              <a:t>，知</a:t>
            </a:r>
            <a:r>
              <a:rPr lang="zh-CN" altLang="en-US" dirty="0"/>
              <a:t>道自己在念什么就可以了，发音是否标准也不重要。藏文与梵文发音也不同，语言文字的差别，无法一模一样，但有了信心就没问题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有</a:t>
            </a:r>
            <a:r>
              <a:rPr lang="zh-CN" altLang="en-US" dirty="0"/>
              <a:t>些仪轨有重要的部分，有些懂意思就可以。有些除了内容以外，还有加持的力量，翻译后虽然不能说没有加持，但也有一些折扣。</a:t>
            </a:r>
            <a:endParaRPr lang="en-CA" dirty="0"/>
          </a:p>
          <a:p>
            <a:r>
              <a:rPr lang="zh-CN" altLang="en-US" dirty="0"/>
              <a:t>在藏传佛教中，很多印度高僧大德的原文，特别是咒语都不翻译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/>
              <a:t>切勿拖延，走心为上</a:t>
            </a:r>
            <a:endParaRPr lang="en-CA" sz="2000" b="1" dirty="0"/>
          </a:p>
          <a:p>
            <a:r>
              <a:rPr lang="zh-CN" altLang="en-US" dirty="0"/>
              <a:t>希望大家四个月念完</a:t>
            </a:r>
            <a:endParaRPr lang="en-US" altLang="zh-CN" dirty="0" smtClean="0"/>
          </a:p>
          <a:p>
            <a:r>
              <a:rPr lang="zh-CN" altLang="en-US" dirty="0" smtClean="0"/>
              <a:t>不建议皈依的时候磕头。磕头是</a:t>
            </a:r>
            <a:r>
              <a:rPr lang="zh-CN" altLang="en-US" dirty="0"/>
              <a:t>个体力活，不是最重</a:t>
            </a:r>
            <a:r>
              <a:rPr lang="zh-CN" altLang="en-US" dirty="0" smtClean="0"/>
              <a:t>要；修</a:t>
            </a:r>
            <a:r>
              <a:rPr lang="zh-CN" altLang="en-US" dirty="0"/>
              <a:t>法的核心，是思考，如果磕头与念诵一起完成，观想可能会打折扣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如果数量完成了，决心也圆满，就是完成了皈依修法。</a:t>
            </a:r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互动讨论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2400" dirty="0" smtClean="0"/>
              <a:t>皈依修法包含哪三个组成部分？最重要的是哪一部分？</a:t>
            </a:r>
            <a:endParaRPr lang="en-US" altLang="zh-CN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400" dirty="0"/>
              <a:t>请简</a:t>
            </a:r>
            <a:r>
              <a:rPr lang="zh-CN" altLang="en-US" sz="2400" dirty="0" smtClean="0"/>
              <a:t>要表述一下皈依的三个层次。三个层次的共同点是什么，不同之处在哪里？</a:t>
            </a:r>
            <a:endParaRPr lang="en-US" altLang="zh-CN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400" dirty="0" smtClean="0"/>
              <a:t>我们所用的皈依境，是显宗的还是密宗的？其中的护法，是世间或者出世间的鬼神吗？</a:t>
            </a:r>
            <a:endParaRPr lang="en-US" altLang="zh-CN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400" dirty="0" smtClean="0"/>
              <a:t>请表述一下皈依佛，皈依法，皈依僧的观想内容。把释迦牟尼佛等显密的佛作为唯一的导师的理由是什么？</a:t>
            </a:r>
            <a:endParaRPr lang="en-US" altLang="zh-CN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400" dirty="0"/>
              <a:t>皈依决</a:t>
            </a:r>
            <a:r>
              <a:rPr lang="zh-CN" altLang="en-US" sz="2400" dirty="0" smtClean="0"/>
              <a:t>心的三个标准，高标准是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宁可放</a:t>
            </a:r>
            <a:r>
              <a:rPr lang="zh-CN" altLang="en-US" sz="2400" b="1" dirty="0">
                <a:solidFill>
                  <a:srgbClr val="FF0000"/>
                </a:solidFill>
              </a:rPr>
              <a:t>弃生命也不放弃三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宝，</a:t>
            </a:r>
            <a:r>
              <a:rPr lang="zh-CN" altLang="en-US" sz="2400" dirty="0" smtClean="0"/>
              <a:t>场景想象一下，你觉得做到高标准难吗？</a:t>
            </a:r>
            <a:endParaRPr lang="en-US" altLang="zh-CN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400" dirty="0"/>
              <a:t>提高</a:t>
            </a:r>
            <a:r>
              <a:rPr lang="zh-CN" altLang="en-US" sz="2400" dirty="0" smtClean="0"/>
              <a:t>题：大圆满的最究竟的皈依处是什么？</a:t>
            </a:r>
            <a:endParaRPr lang="en-US" altLang="zh-CN" sz="2400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依（一）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000" dirty="0" smtClean="0">
                <a:latin typeface="+mn-ea"/>
                <a:cs typeface="Heiti SC Light"/>
              </a:rPr>
              <a:t>慧灯禅修课视频</a:t>
            </a:r>
            <a:r>
              <a:rPr lang="en-US" altLang="zh-CN" sz="2000" dirty="0" smtClean="0">
                <a:latin typeface="+mn-ea"/>
                <a:cs typeface="Heiti SC Light"/>
              </a:rPr>
              <a:t>21</a:t>
            </a:r>
            <a:br>
              <a:rPr lang="en-US" altLang="zh-CN" sz="2000" dirty="0" smtClean="0">
                <a:latin typeface="+mn-ea"/>
                <a:cs typeface="Heiti SC Light"/>
              </a:rPr>
            </a:br>
            <a:br>
              <a:rPr lang="en-US" altLang="zh-CN" sz="2000" dirty="0" smtClean="0">
                <a:latin typeface="+mn-ea"/>
                <a:cs typeface="Heiti SC Light"/>
              </a:rPr>
            </a:br>
            <a:endParaRPr lang="en-US" sz="2000" dirty="0">
              <a:latin typeface="+mn-ea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r>
              <a:rPr lang="zh-CN" altLang="zh-CN" dirty="0">
                <a:latin typeface="+mn-ea"/>
                <a:cs typeface="Heiti SC Light"/>
              </a:rPr>
              <a:t>（</a:t>
            </a:r>
            <a:r>
              <a:rPr lang="zh-CN" altLang="en-US" dirty="0">
                <a:latin typeface="+mn-ea"/>
                <a:cs typeface="Heiti SC Light"/>
              </a:rPr>
              <a:t>根据视频、网络笔记整理，如有疏漏错谬</a:t>
            </a:r>
            <a:r>
              <a:rPr lang="en-US" altLang="zh-CN" dirty="0">
                <a:latin typeface="+mn-ea"/>
                <a:cs typeface="Heiti SC Light"/>
              </a:rPr>
              <a:t> </a:t>
            </a:r>
            <a:r>
              <a:rPr lang="zh-CN" altLang="en-US" dirty="0">
                <a:latin typeface="+mn-ea"/>
                <a:cs typeface="Heiti SC Light"/>
              </a:rPr>
              <a:t>诚心忏悔）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一、前  言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 fontScale="97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 smtClean="0"/>
              <a:t>五加行的修法是大圆满的前行法，具体修法在《大圆满前行引导文中》等书中有详解</a:t>
            </a:r>
            <a:endParaRPr kumimoji="1" lang="zh-CN" altLang="en-US" sz="240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457200" indent="-457200">
              <a:buFont typeface="+mj-lt"/>
              <a:buAutoNum type="arabicPeriod" startAt="2"/>
            </a:pPr>
            <a:r>
              <a:rPr kumimoji="1" lang="zh-CN" altLang="en-US" sz="2400" dirty="0" smtClean="0"/>
              <a:t>大圆满法的前行包括三个前行，一个个完成以后，才有证悟的希望：</a:t>
            </a:r>
            <a:endParaRPr kumimoji="1" lang="zh-CN" altLang="en-US" sz="240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共同外前行（四加行）、</a:t>
            </a:r>
            <a:endParaRPr kumimoji="1" lang="zh-CN" altLang="en-US" sz="213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不共内加行（五加行）、</a:t>
            </a:r>
            <a:endParaRPr kumimoji="1" lang="zh-CN" altLang="en-US" sz="213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130" dirty="0" smtClean="0"/>
              <a:t>特殊前行</a:t>
            </a:r>
            <a:endParaRPr kumimoji="1" lang="zh-CN" altLang="en-US" sz="2130" dirty="0" smtClean="0"/>
          </a:p>
          <a:p>
            <a:pPr lvl="1" indent="0">
              <a:buFont typeface="+mj-ea"/>
              <a:buNone/>
            </a:pPr>
            <a:endParaRPr kumimoji="1" lang="zh-CN" altLang="en-US" sz="2130" dirty="0" smtClean="0"/>
          </a:p>
          <a:p>
            <a:pPr lvl="0" indent="-457200">
              <a:buFont typeface="+mj-ea"/>
              <a:buAutoNum type="arabicPeriod" startAt="2"/>
            </a:pPr>
            <a:r>
              <a:rPr kumimoji="1" lang="zh-CN" altLang="en-US" sz="2395" dirty="0" smtClean="0"/>
              <a:t>四外前行的标准：有没有出离心是唯一的标准</a:t>
            </a:r>
            <a:endParaRPr kumimoji="1" lang="zh-CN" altLang="en-US" sz="2395" dirty="0" smtClean="0"/>
          </a:p>
          <a:p>
            <a:pPr marL="0" lvl="0" indent="0">
              <a:buFont typeface="+mj-ea"/>
              <a:buNone/>
            </a:pPr>
            <a:endParaRPr kumimoji="1" lang="zh-CN" altLang="en-US" dirty="0" smtClean="0"/>
          </a:p>
          <a:p>
            <a:pPr marL="0" lvl="0" indent="0">
              <a:buFont typeface="+mj-ea"/>
              <a:buNone/>
            </a:pPr>
            <a:r>
              <a:rPr kumimoji="1" lang="zh-CN" altLang="en-US" sz="2400" b="1" dirty="0" smtClean="0"/>
              <a:t>上师教言</a:t>
            </a:r>
            <a:r>
              <a:rPr kumimoji="1" lang="zh-CN" altLang="en-US" sz="2400" dirty="0" smtClean="0"/>
              <a:t>：虽然已经进入五加行的阶段，但如果没有出离心，任何行善都不是走解脱道。所以出离心、菩提心特别重要。如果次第修好这几个法，就有机会证悟。人生无常，即使来不及修正行，来世都有一个很好的基础，可以衔接今世的修法，继续修行。</a:t>
            </a: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二</a:t>
            </a:r>
            <a:r>
              <a:rPr kumimoji="1" sz="3200" b="1" dirty="0">
                <a:latin typeface="Heiti SC Light"/>
                <a:ea typeface="Heiti SC Light"/>
                <a:cs typeface="Heiti SC Light"/>
              </a:rPr>
              <a:t>、皈依修法的必要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和次第修行的重要性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083925" cy="488632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400" dirty="0" smtClean="0"/>
              <a:t>皈依修法的必要</a:t>
            </a:r>
            <a:endParaRPr kumimoji="1" lang="zh-CN" altLang="en-US" sz="240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400" dirty="0" smtClean="0"/>
              <a:t>最初的皈依虽是大乘佛教的皈依，却不是大圆满的皈依；</a:t>
            </a:r>
            <a:endParaRPr kumimoji="1" lang="zh-CN" altLang="en-US" sz="2400" dirty="0" smtClean="0"/>
          </a:p>
          <a:p>
            <a:pPr marL="914400" lvl="1" indent="-457200">
              <a:buFont typeface="+mj-ea"/>
              <a:buAutoNum type="circleNumDbPlain"/>
            </a:pPr>
            <a:r>
              <a:rPr kumimoji="1" lang="zh-CN" altLang="en-US" sz="2400" dirty="0" smtClean="0"/>
              <a:t>虽然平时有皈依的心但不够稳固，只有修了以后，才能巩固、完善之前的皈依。</a:t>
            </a:r>
            <a:endParaRPr kumimoji="1" lang="zh-CN" altLang="en-US" sz="240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2400" dirty="0" smtClean="0"/>
          </a:p>
          <a:p>
            <a:pPr lvl="0" indent="-457200">
              <a:buFont typeface="+mj-ea"/>
              <a:buAutoNum type="arabicPeriod"/>
            </a:pPr>
            <a:r>
              <a:rPr kumimoji="1" lang="zh-CN" altLang="en-US" sz="2400" dirty="0" smtClean="0"/>
              <a:t>修好加行，才能证悟</a:t>
            </a:r>
            <a:endParaRPr kumimoji="1" lang="zh-CN" altLang="en-US" sz="2400" dirty="0" smtClean="0"/>
          </a:p>
          <a:p>
            <a:pPr lvl="2" indent="-457200">
              <a:buFont typeface="+mj-ea"/>
              <a:buAutoNum type="circleNumDbPlain"/>
            </a:pPr>
            <a:r>
              <a:rPr kumimoji="1" lang="zh-CN" altLang="en-US" sz="2400" dirty="0" smtClean="0"/>
              <a:t>五个加行次第修好以后，证悟的条件基本上具备了，在此基础上修，就有可能证悟</a:t>
            </a:r>
            <a:endParaRPr kumimoji="1" lang="zh-CN" altLang="en-US" sz="2400" dirty="0" smtClean="0"/>
          </a:p>
          <a:p>
            <a:pPr lvl="2" indent="-457200">
              <a:buFont typeface="+mj-ea"/>
              <a:buAutoNum type="circleNumDbPlain"/>
            </a:pPr>
            <a:r>
              <a:rPr kumimoji="1" lang="zh-CN" altLang="en-US" sz="2400" dirty="0" smtClean="0"/>
              <a:t>对任何人来说，不打好基础，一开始就去听最高的大圆满法，没有任何用处，最后还是必须回到原点</a:t>
            </a:r>
            <a:endParaRPr kumimoji="1" lang="zh-CN" altLang="en-US" sz="209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268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344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三</a:t>
            </a:r>
            <a:r>
              <a:rPr kumimoji="1" sz="3200" b="1" dirty="0">
                <a:latin typeface="Heiti SC Light"/>
                <a:ea typeface="Heiti SC Light"/>
                <a:cs typeface="Heiti SC Light"/>
              </a:rPr>
              <a:t>、皈依</a:t>
            </a:r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的基础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3720" y="1473835"/>
            <a:ext cx="11169015" cy="509079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000" dirty="0" smtClean="0"/>
              <a:t>皈依最关键、最重要的，是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对三宝绝对的信心</a:t>
            </a:r>
            <a:r>
              <a:rPr kumimoji="1" lang="zh-CN" altLang="en-US" sz="2000" dirty="0" smtClean="0"/>
              <a:t>，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对佛法僧坚定不移的信心</a:t>
            </a:r>
            <a:r>
              <a:rPr kumimoji="1" lang="zh-CN" altLang="en-US" sz="2000" dirty="0" smtClean="0"/>
              <a:t>：</a:t>
            </a:r>
            <a:endParaRPr kumimoji="1" lang="zh-CN" altLang="en-US" sz="2000" dirty="0" smtClean="0"/>
          </a:p>
          <a:p>
            <a:pPr lvl="1" indent="0">
              <a:buFont typeface="+mj-ea"/>
              <a:buNone/>
            </a:pPr>
            <a:r>
              <a:rPr kumimoji="1" lang="zh-CN" altLang="en-US" sz="2000" dirty="0" smtClean="0"/>
              <a:t>所谓皈依，就是</a:t>
            </a:r>
            <a:r>
              <a:rPr kumimoji="1" lang="zh-CN" altLang="en-US" sz="2000" dirty="0" smtClean="0">
                <a:solidFill>
                  <a:srgbClr val="FF0000"/>
                </a:solidFill>
              </a:rPr>
              <a:t>归投、投奔、投靠</a:t>
            </a:r>
            <a:r>
              <a:rPr kumimoji="1" lang="zh-CN" altLang="en-US" sz="2000" dirty="0" smtClean="0"/>
              <a:t>的意思。投靠的前提，一定是相信</a:t>
            </a: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r>
              <a:rPr kumimoji="1" lang="zh-CN" altLang="en-US" sz="2000" dirty="0" smtClean="0"/>
              <a:t>信心来源于闻思修 ：</a:t>
            </a:r>
            <a:endParaRPr kumimoji="1" lang="zh-CN" altLang="en-US" sz="2000" dirty="0" smtClean="0"/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2000" dirty="0" smtClean="0"/>
              <a:t>最好、最上等的信心，来自于实际修行，通过打坐亲身体悟到佛陀教导的内容，就能获得一种坚定不移、不可动摇的信心</a:t>
            </a:r>
            <a:endParaRPr kumimoji="1" lang="zh-CN" altLang="en-US" sz="2000" dirty="0" smtClean="0"/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2000" dirty="0" smtClean="0"/>
              <a:t>我们是初学者，若让我们拿出非常标准的出离心、菩提心有一定难度，但</a:t>
            </a:r>
            <a:r>
              <a:rPr kumimoji="1" lang="zh-CN" altLang="en-US" sz="2000" b="1" dirty="0" smtClean="0"/>
              <a:t>只要朝着正确的方向继续前进，一定会得到坚定不移的信心</a:t>
            </a:r>
            <a:r>
              <a:rPr kumimoji="1" lang="zh-CN" altLang="en-US" sz="2000" dirty="0" smtClean="0"/>
              <a:t>。</a:t>
            </a:r>
            <a:endParaRPr kumimoji="1" lang="zh-CN" altLang="en-US" sz="2000" dirty="0" smtClean="0"/>
          </a:p>
          <a:p>
            <a:pPr lvl="1" indent="0">
              <a:buFont typeface="+mj-ea"/>
              <a:buNone/>
            </a:pPr>
            <a:endParaRPr kumimoji="1" lang="zh-CN" altLang="en-US" sz="2000" dirty="0" smtClean="0"/>
          </a:p>
          <a:p>
            <a:pPr marL="514350" lvl="0" indent="-514350">
              <a:buFont typeface="+mj-ea"/>
              <a:buAutoNum type="arabicPeriod"/>
            </a:pPr>
            <a:r>
              <a:rPr kumimoji="1" lang="zh-CN" altLang="en-US" sz="2000" dirty="0" smtClean="0"/>
              <a:t>信心的分类：一种是道听途说的迷信，一种是闻思修所得的智信</a:t>
            </a:r>
            <a:endParaRPr kumimoji="1" lang="zh-CN" altLang="en-US" sz="2000" dirty="0" smtClean="0"/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1800" dirty="0" smtClean="0"/>
              <a:t>迷信是否正确，要看说的人是否可靠，</a:t>
            </a:r>
            <a:r>
              <a:rPr kumimoji="1" lang="zh-CN" altLang="en-US" sz="1800" dirty="0" smtClean="0">
                <a:sym typeface="+mn-ea"/>
              </a:rPr>
              <a:t>如果没有智慧观察而直接相信会有风险，但假如对境是无欺的三宝，也能得到三宝的加持。密法中也很提倡这样的信心</a:t>
            </a:r>
            <a:endParaRPr kumimoji="1" lang="zh-CN" altLang="en-US" sz="1800" dirty="0" smtClean="0"/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1800" dirty="0" smtClean="0"/>
              <a:t>佛提倡我们应该智信，不主张迷信：</a:t>
            </a:r>
            <a:r>
              <a:rPr kumimoji="1" lang="zh-CN" altLang="en-US" sz="1800" dirty="0" smtClean="0">
                <a:sym typeface="+mn-ea"/>
              </a:rPr>
              <a:t>智信是通过闻思的观察，最后认为对方值得信赖才相信</a:t>
            </a:r>
            <a:endParaRPr kumimoji="1" lang="zh-CN" altLang="en-US" sz="1800" dirty="0" smtClean="0">
              <a:sym typeface="+mn-ea"/>
            </a:endParaRPr>
          </a:p>
          <a:p>
            <a:pPr marL="971550" lvl="1" indent="-514350">
              <a:buFont typeface="+mj-ea"/>
              <a:buAutoNum type="circleNumDbPlain"/>
            </a:pPr>
            <a:r>
              <a:rPr kumimoji="1" lang="zh-CN" altLang="en-US" sz="1800" dirty="0" smtClean="0"/>
              <a:t>修行人一生中必须做的，是要建立对三宝的信心</a:t>
            </a:r>
            <a:endParaRPr kumimoji="1" lang="zh-CN" altLang="en-US" sz="2375" dirty="0" smtClean="0"/>
          </a:p>
          <a:p>
            <a:pPr marL="971550" lvl="1" indent="-514350">
              <a:buFont typeface="+mj-ea"/>
              <a:buAutoNum type="circleNumDbPlain"/>
            </a:pPr>
            <a:endParaRPr kumimoji="1" lang="zh-CN" altLang="en-US" sz="2375" dirty="0" smtClean="0"/>
          </a:p>
          <a:p>
            <a:pPr marL="971550" lvl="1" indent="-514350">
              <a:buFont typeface="+mj-ea"/>
              <a:buAutoNum type="circleNumDbPlain"/>
            </a:pPr>
            <a:endParaRPr kumimoji="1" lang="zh-CN" altLang="en-US" sz="2375" dirty="0" smtClean="0"/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68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344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四、四种信心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5125" y="1285240"/>
            <a:ext cx="11169015" cy="509079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zh-CN" altLang="en-US" sz="2000" dirty="0" smtClean="0"/>
              <a:t>第一种信心，是</a:t>
            </a:r>
            <a:r>
              <a:rPr kumimoji="1" lang="zh-CN" altLang="en-US" sz="2000" b="1" dirty="0" smtClean="0"/>
              <a:t>清净信</a:t>
            </a:r>
            <a:r>
              <a:rPr kumimoji="1" lang="zh-CN" altLang="en-US" sz="2000" dirty="0" smtClean="0"/>
              <a:t>：</a:t>
            </a:r>
            <a:endParaRPr kumimoji="1" lang="zh-CN" altLang="en-US" sz="2000" dirty="0" smtClean="0"/>
          </a:p>
          <a:p>
            <a:pPr lvl="1" indent="0">
              <a:buNone/>
            </a:pPr>
            <a:r>
              <a:rPr kumimoji="1" lang="zh-CN" altLang="en-US" sz="2000" dirty="0" smtClean="0"/>
              <a:t>所谓清净，是指所有世俗不清净的念头都消失了，心里无比欢喜；对三宝就像小孩儿看到母亲一样，除了信任，还有情感，见到听到时特别高兴、温暖、亲切，这种信心就是清净信。</a:t>
            </a: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r>
              <a:rPr kumimoji="1" lang="zh-CN" altLang="en-US" sz="2000" dirty="0" smtClean="0">
                <a:sym typeface="+mn-ea"/>
              </a:rPr>
              <a:t>第二种信心，是</a:t>
            </a:r>
            <a:r>
              <a:rPr kumimoji="1" lang="zh-CN" altLang="en-US" sz="2000" b="1" dirty="0" smtClean="0">
                <a:sym typeface="+mn-ea"/>
              </a:rPr>
              <a:t>欲乐信</a:t>
            </a:r>
            <a:r>
              <a:rPr kumimoji="1" lang="zh-CN" altLang="en-US" sz="2000" dirty="0" smtClean="0">
                <a:sym typeface="+mn-ea"/>
              </a:rPr>
              <a:t> ：</a:t>
            </a:r>
            <a:endParaRPr kumimoji="1" lang="zh-CN" altLang="en-US" sz="2000" dirty="0" smtClean="0"/>
          </a:p>
          <a:p>
            <a:pPr lvl="1" indent="0">
              <a:buNone/>
            </a:pPr>
            <a:r>
              <a:rPr kumimoji="1" lang="zh-CN" altLang="en-US" sz="2000" dirty="0" smtClean="0">
                <a:sym typeface="+mn-ea"/>
              </a:rPr>
              <a:t>听到佛法中的很多境界，觉得很殊胜，发愿一定要做到，对过去上师的修行和弘法利生事业等等，发愿想做，效仿的追逐心，就是欲乐信。因为相信这是对的、好的，所以无比渴望，想与前辈上师一样的信心</a:t>
            </a:r>
            <a:endParaRPr kumimoji="1" lang="zh-CN" altLang="en-US" sz="2000" dirty="0" smtClean="0">
              <a:sym typeface="+mn-ea"/>
            </a:endParaRPr>
          </a:p>
          <a:p>
            <a:pPr marL="514350" lvl="0" indent="-514350">
              <a:buFont typeface="+mj-lt"/>
              <a:buAutoNum type="arabicPeriod"/>
            </a:pPr>
            <a:r>
              <a:rPr kumimoji="1" lang="zh-CN" altLang="en-US" sz="2000" dirty="0" smtClean="0"/>
              <a:t>第三种信心，是</a:t>
            </a:r>
            <a:r>
              <a:rPr kumimoji="1" lang="zh-CN" altLang="en-US" sz="2000" b="1" dirty="0" smtClean="0"/>
              <a:t>胜解信：</a:t>
            </a:r>
            <a:endParaRPr kumimoji="1" lang="zh-CN" altLang="en-US" sz="2000" b="1" dirty="0" smtClean="0"/>
          </a:p>
          <a:p>
            <a:pPr lvl="1" indent="0">
              <a:buNone/>
            </a:pPr>
            <a:r>
              <a:rPr kumimoji="1" lang="zh-CN" altLang="en-US" sz="2000" dirty="0" smtClean="0"/>
              <a:t>坚定不移地信任、相信。三个信心中，这个信心特别重要，比如相信四圣谛——无常、痛苦、无我等等</a:t>
            </a:r>
            <a:endParaRPr kumimoji="1" lang="en-US" altLang="zh-CN" sz="2000" dirty="0" smtClean="0"/>
          </a:p>
          <a:p>
            <a:pPr marL="914400" lvl="1" indent="-457200">
              <a:buFont typeface="+mj-lt"/>
              <a:buAutoNum type="arabicPeriod" startAt="4"/>
            </a:pPr>
            <a:r>
              <a:rPr kumimoji="1" lang="zh-CN" altLang="en-US" sz="2000" dirty="0" smtClean="0"/>
              <a:t>第四种信心，是</a:t>
            </a:r>
            <a:r>
              <a:rPr kumimoji="1" lang="zh-CN" altLang="en-US" sz="2000" b="1" dirty="0" smtClean="0"/>
              <a:t>不退转信</a:t>
            </a:r>
            <a:endParaRPr kumimoji="1" lang="zh-CN" altLang="en-US" sz="2000" dirty="0" smtClean="0"/>
          </a:p>
          <a:p>
            <a:pPr lvl="1" indent="0">
              <a:buNone/>
            </a:pPr>
            <a:r>
              <a:rPr kumimoji="1" lang="zh-CN" altLang="en-US" sz="2000" dirty="0" smtClean="0"/>
              <a:t>绝对的不退转，是一地菩萨以上的境界</a:t>
            </a:r>
            <a:endParaRPr kumimoji="1" lang="zh-CN" altLang="en-US" sz="2000" dirty="0" smtClean="0"/>
          </a:p>
          <a:p>
            <a:pPr lvl="1" indent="0">
              <a:buNone/>
            </a:pPr>
            <a:r>
              <a:rPr kumimoji="1" lang="zh-CN" altLang="en-US" sz="2000" dirty="0" smtClean="0"/>
              <a:t>没有到一地菩萨时，通过闻思修获得的菩提心、出离心与信心不易退转</a:t>
            </a:r>
            <a:endParaRPr kumimoji="1" lang="zh-CN" altLang="en-US" sz="2000" dirty="0" smtClean="0"/>
          </a:p>
          <a:p>
            <a:pPr marL="514350" lvl="0" indent="-514350">
              <a:buFont typeface="+mj-lt"/>
              <a:buAutoNum type="arabicPeriod"/>
            </a:pPr>
            <a:endParaRPr kumimoji="1" lang="zh-CN" altLang="en-US" sz="2680" dirty="0" smtClean="0"/>
          </a:p>
          <a:p>
            <a:pPr lvl="0" indent="-457200">
              <a:buFont typeface="+mj-ea"/>
              <a:buAutoNum type="arabicPeriod"/>
            </a:pPr>
            <a:endParaRPr kumimoji="1" lang="zh-CN" altLang="en-US" sz="3440" dirty="0" smtClean="0"/>
          </a:p>
          <a:p>
            <a:pPr marL="0" indent="0">
              <a:buFont typeface="+mj-lt"/>
              <a:buNone/>
            </a:pPr>
            <a:endParaRPr kumimoji="1" lang="zh-CN" altLang="en-US" sz="240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四、四种信心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5125" y="1285240"/>
            <a:ext cx="11169015" cy="5090795"/>
          </a:xfrm>
        </p:spPr>
        <p:txBody>
          <a:bodyPr>
            <a:normAutofit/>
          </a:bodyPr>
          <a:lstStyle/>
          <a:p>
            <a:pPr marL="240030" lvl="0" indent="-514350">
              <a:buFont typeface="+mj-lt"/>
              <a:buAutoNum type="arabicPeriod" startAt="5"/>
            </a:pPr>
            <a:r>
              <a:rPr kumimoji="1" lang="zh-CN" altLang="en-US" sz="2800" dirty="0" smtClean="0"/>
              <a:t>大圆满法，尤其强调对上师的信心，有了这些信心，才能比较轻松地得到开悟的成就：</a:t>
            </a:r>
            <a:endParaRPr kumimoji="1" lang="zh-CN" altLang="en-US" sz="2400" dirty="0" smtClean="0"/>
          </a:p>
          <a:p>
            <a:pPr marL="697230" lvl="1" indent="-514350">
              <a:buFont typeface="+mj-ea"/>
              <a:buAutoNum type="circleNumDbPlain"/>
            </a:pPr>
            <a:r>
              <a:rPr kumimoji="1" lang="zh-CN" altLang="en-US" sz="2400" dirty="0" smtClean="0"/>
              <a:t>修行没有捷径可走，我们的根基也不允许我们走快捷的路</a:t>
            </a:r>
            <a:endParaRPr kumimoji="1" lang="zh-CN" altLang="en-US" sz="2400" dirty="0" smtClean="0"/>
          </a:p>
          <a:p>
            <a:pPr marL="697230" lvl="1" indent="-514350">
              <a:buFont typeface="+mj-ea"/>
              <a:buAutoNum type="circleNumDbPlain"/>
            </a:pPr>
            <a:endParaRPr kumimoji="1" lang="zh-CN" altLang="en-US" sz="2400" dirty="0" smtClean="0"/>
          </a:p>
          <a:p>
            <a:pPr marL="697230" lvl="1" indent="-514350">
              <a:buFont typeface="+mj-ea"/>
              <a:buAutoNum type="circleNumDbPlain"/>
            </a:pPr>
            <a:r>
              <a:rPr kumimoji="1" lang="zh-CN" altLang="en-US" sz="2400" dirty="0" smtClean="0"/>
              <a:t>对上师三宝建立起了信心，才能得到加持，如果没有加持，通过闻思学习，只能有一些文字上的深刻理解，让知识更加丰富，但证悟的时候，再闻思也没有用。</a:t>
            </a:r>
            <a:r>
              <a:rPr kumimoji="1" lang="zh-CN" altLang="en-US" sz="2400" dirty="0" smtClean="0">
                <a:solidFill>
                  <a:srgbClr val="FF0000"/>
                </a:solidFill>
              </a:rPr>
              <a:t>深奥的境界无法言表，通过加持、忏悔、积累福报，才能把我们推到一个新的阶段</a:t>
            </a:r>
            <a:endParaRPr kumimoji="1" lang="zh-CN" altLang="en-US" sz="2400" dirty="0" smtClean="0">
              <a:solidFill>
                <a:srgbClr val="FF0000"/>
              </a:solidFill>
            </a:endParaRPr>
          </a:p>
          <a:p>
            <a:pPr marL="697230" lvl="1" indent="-514350">
              <a:buFont typeface="+mj-ea"/>
              <a:buAutoNum type="circleNumDbPlain"/>
            </a:pPr>
            <a:endParaRPr kumimoji="1" lang="zh-CN" altLang="en-US" sz="2400" dirty="0" smtClean="0">
              <a:solidFill>
                <a:srgbClr val="FF0000"/>
              </a:solidFill>
            </a:endParaRPr>
          </a:p>
          <a:p>
            <a:pPr marL="697230" lvl="1" indent="-514350">
              <a:buFont typeface="+mj-ea"/>
              <a:buAutoNum type="circleNumDbPlain"/>
            </a:pPr>
            <a:r>
              <a:rPr kumimoji="1" lang="zh-CN" altLang="en-US" sz="2400" dirty="0" smtClean="0"/>
              <a:t>四个信心特别重要，没有信心是走不下去的，要</a:t>
            </a:r>
            <a:r>
              <a:rPr kumimoji="1" lang="zh-CN" altLang="en-US" sz="2400" dirty="0" smtClean="0">
                <a:solidFill>
                  <a:srgbClr val="FF0000"/>
                </a:solidFill>
              </a:rPr>
              <a:t>多闻思</a:t>
            </a:r>
            <a:r>
              <a:rPr kumimoji="1" lang="zh-CN" altLang="en-US" sz="2400" dirty="0" smtClean="0"/>
              <a:t>。</a:t>
            </a:r>
            <a:endParaRPr kumimoji="1" lang="zh-CN" altLang="en-US" sz="2130" dirty="0" smtClean="0"/>
          </a:p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386054"/>
            <a:ext cx="10058400" cy="10876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3200" b="1" dirty="0">
                <a:latin typeface="Heiti SC Light"/>
                <a:ea typeface="Heiti SC Light"/>
                <a:cs typeface="Heiti SC Light"/>
              </a:rPr>
              <a:t>五、皈依的核心就是投奔三宝</a:t>
            </a:r>
            <a:r>
              <a:rPr kumimoji="1" altLang="zh-CN" sz="3200" b="1">
                <a:latin typeface="Heiti SC Light"/>
                <a:ea typeface="Heiti SC Light"/>
                <a:cs typeface="Heiti SC Light"/>
                <a:sym typeface="+mn-ea"/>
              </a:rPr>
              <a:t>--</a:t>
            </a:r>
            <a:r>
              <a:rPr kumimoji="1" lang="zh-CN" altLang="en-US" sz="3200" b="1">
                <a:latin typeface="Heiti SC Light"/>
                <a:ea typeface="Heiti SC Light"/>
                <a:cs typeface="Heiti SC Light"/>
                <a:sym typeface="+mn-ea"/>
              </a:rPr>
              <a:t>投奔智慧与慈悲</a:t>
            </a:r>
            <a:endParaRPr kumimoji="1" lang="zh-CN" altLang="en-US" sz="3200" b="1" dirty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2270" y="1473200"/>
            <a:ext cx="11151870" cy="4902835"/>
          </a:xfrm>
        </p:spPr>
        <p:txBody>
          <a:bodyPr>
            <a:normAutofit fontScale="92500"/>
          </a:bodyPr>
          <a:lstStyle/>
          <a:p>
            <a:pPr marL="0" lvl="0" indent="0">
              <a:buFont typeface="+mj-lt"/>
              <a:buNone/>
            </a:pPr>
            <a:endParaRPr kumimoji="1" lang="zh-CN" altLang="en-US" sz="213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观想皈依境：</a:t>
            </a:r>
            <a:endParaRPr lang="zh-CN" altLang="en-US" sz="240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130" dirty="0"/>
              <a:t>皈依要观想皈依境发光，但观想不是重点和核心，只是修法的一部分而已；</a:t>
            </a:r>
            <a:endParaRPr lang="zh-CN" altLang="en-US" sz="2130" dirty="0"/>
          </a:p>
          <a:p>
            <a:pPr marL="914400" lvl="1" indent="-457200">
              <a:buFont typeface="+mj-ea"/>
              <a:buAutoNum type="circleNumDbPlain"/>
            </a:pPr>
            <a:r>
              <a:rPr lang="zh-CN" altLang="en-US" sz="2130" dirty="0"/>
              <a:t>观想的时候，最好能观想清楚 （如果实在观想不清楚，心里想着前面有佛菩萨，皈依的核心修行也不会受到影响。）</a:t>
            </a:r>
            <a:endParaRPr lang="zh-CN" altLang="en-US" sz="2130" dirty="0"/>
          </a:p>
          <a:p>
            <a:pPr lvl="0" indent="-457200">
              <a:buFont typeface="+mj-ea"/>
              <a:buAutoNum type="arabicPeriod"/>
            </a:pPr>
            <a:endParaRPr lang="zh-CN" altLang="en-US" sz="2395" dirty="0"/>
          </a:p>
          <a:p>
            <a:pPr lvl="0" indent="-457200">
              <a:buFont typeface="+mj-ea"/>
              <a:buAutoNum type="arabicPeriod"/>
            </a:pPr>
            <a:r>
              <a:rPr lang="zh-CN" altLang="en-US" sz="2395" dirty="0"/>
              <a:t>排除其他皈依对象</a:t>
            </a:r>
            <a:endParaRPr lang="zh-CN" altLang="en-US" sz="2395" dirty="0"/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世俗中有很多神通广大的鬼神，在轮回中自身难保，不可能给我们指出解脱之道；</a:t>
            </a:r>
            <a:endParaRPr lang="zh-CN" altLang="en-US" sz="1855" dirty="0"/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山脉、日、月、树木、湖泊、河流等等也无法给与庇护</a:t>
            </a:r>
            <a:endParaRPr lang="zh-CN" altLang="en-US" sz="1855" dirty="0"/>
          </a:p>
          <a:p>
            <a:pPr lvl="1" indent="-457200">
              <a:buFont typeface="+mj-ea"/>
              <a:buAutoNum type="arabicPeriod"/>
            </a:pPr>
            <a:endParaRPr lang="zh-CN" altLang="en-US" sz="2120" dirty="0"/>
          </a:p>
          <a:p>
            <a:pPr lvl="1" indent="-457200">
              <a:buFont typeface="+mj-lt"/>
              <a:buAutoNum type="arabicPeriod" startAt="3"/>
            </a:pPr>
            <a:r>
              <a:rPr lang="zh-CN" altLang="en-US" sz="2400" dirty="0"/>
              <a:t>唯一的皈依对象就是三宝</a:t>
            </a:r>
            <a:endParaRPr lang="zh-CN" altLang="en-US" sz="2120" dirty="0"/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 佛，就是智慧和慈悲，是把有限的智慧和慈悲提升到无限的境界</a:t>
            </a:r>
            <a:endParaRPr lang="zh-CN" altLang="en-US" sz="1855" dirty="0"/>
          </a:p>
          <a:p>
            <a:pPr lvl="2" indent="-457200">
              <a:buFont typeface="+mj-ea"/>
              <a:buAutoNum type="circleNumDbPlain"/>
            </a:pPr>
            <a:r>
              <a:rPr lang="zh-CN" altLang="en-US" sz="1855" dirty="0"/>
              <a:t>不管形象如何庄严，内在的境界才是佛，我们要投靠智慧与无缘大悲心。唯有智慧和慈悲，才能让我们解脱</a:t>
            </a:r>
            <a:endParaRPr lang="zh-CN" altLang="en-US" sz="185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5241</Words>
  <Application>WPS 演示</Application>
  <PresentationFormat>Custom</PresentationFormat>
  <Paragraphs>295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5" baseType="lpstr">
      <vt:lpstr>Arial</vt:lpstr>
      <vt:lpstr>宋体</vt:lpstr>
      <vt:lpstr>Wingdings</vt:lpstr>
      <vt:lpstr>Garamond</vt:lpstr>
      <vt:lpstr>华文隶书</vt:lpstr>
      <vt:lpstr>Heiti SC Light</vt:lpstr>
      <vt:lpstr>微软雅黑</vt:lpstr>
      <vt:lpstr>Arial Unicode MS</vt:lpstr>
      <vt:lpstr>Calibri</vt:lpstr>
      <vt:lpstr>Savon</vt:lpstr>
      <vt:lpstr>发心偈</vt:lpstr>
      <vt:lpstr>皈依（二）  慧灯禅修课视频22</vt:lpstr>
      <vt:lpstr> 皈依（一）  慧灯禅修课视频21  </vt:lpstr>
      <vt:lpstr>一、前  言</vt:lpstr>
      <vt:lpstr>二、皈依修法的必要和次第修行的重要性</vt:lpstr>
      <vt:lpstr>三、皈依的基础</vt:lpstr>
      <vt:lpstr>四、四种信心</vt:lpstr>
      <vt:lpstr>四、四种信心</vt:lpstr>
      <vt:lpstr>五、皈依的核心就是投奔三宝--投奔智慧与慈悲</vt:lpstr>
      <vt:lpstr>五、皈依的核心就是投奔三宝--投奔智慧与慈悲</vt:lpstr>
      <vt:lpstr>五、皈依的核心就是投奔三宝--投奔智慧与慈悲</vt:lpstr>
      <vt:lpstr> 皈依（二）  慧灯禅修课视频22  </vt:lpstr>
      <vt:lpstr>视频提纲</vt:lpstr>
      <vt:lpstr>一、皈依修法的三个组成部分 </vt:lpstr>
      <vt:lpstr>二、三种皈依</vt:lpstr>
      <vt:lpstr>二、三种皈依（续）</vt:lpstr>
      <vt:lpstr>三、皈依的三个对象</vt:lpstr>
      <vt:lpstr>三、皈依的三个对象（续）</vt:lpstr>
      <vt:lpstr>四、皈依决心的三个标准</vt:lpstr>
      <vt:lpstr>五、皈依的具体修法</vt:lpstr>
      <vt:lpstr>五、皈依的具体修法（续）</vt:lpstr>
      <vt:lpstr>五、皈依的具体修法（续）</vt:lpstr>
      <vt:lpstr>互动讨论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124</cp:revision>
  <dcterms:created xsi:type="dcterms:W3CDTF">2018-10-04T19:59:00Z</dcterms:created>
  <dcterms:modified xsi:type="dcterms:W3CDTF">2018-12-16T14:25:36Z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2052-10.1.0.7668</vt:lpwstr>
  </property>
</Properties>
</file>