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77" r:id="rId4"/>
    <p:sldId id="518" r:id="rId5"/>
    <p:sldId id="508" r:id="rId6"/>
    <p:sldId id="509" r:id="rId7"/>
    <p:sldId id="510" r:id="rId8"/>
    <p:sldId id="511" r:id="rId9"/>
    <p:sldId id="512" r:id="rId10"/>
    <p:sldId id="513" r:id="rId11"/>
    <p:sldId id="514" r:id="rId12"/>
    <p:sldId id="515" r:id="rId13"/>
    <p:sldId id="519" r:id="rId14"/>
    <p:sldId id="520" r:id="rId15"/>
    <p:sldId id="521" r:id="rId16"/>
    <p:sldId id="522" r:id="rId17"/>
    <p:sldId id="523" r:id="rId18"/>
    <p:sldId id="524" r:id="rId19"/>
    <p:sldId id="525" r:id="rId20"/>
    <p:sldId id="526" r:id="rId21"/>
    <p:sldId id="527" r:id="rId22"/>
    <p:sldId id="529" r:id="rId23"/>
    <p:sldId id="528" r:id="rId24"/>
    <p:sldId id="530" r:id="rId25"/>
    <p:sldId id="462" r:id="rId26"/>
    <p:sldId id="27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/>
    <p:restoredTop sz="94690"/>
  </p:normalViewPr>
  <p:slideViewPr>
    <p:cSldViewPr snapToGrid="0" snapToObjects="1">
      <p:cViewPr varScale="1">
        <p:scale>
          <a:sx n="149" d="100"/>
          <a:sy n="149" d="100"/>
        </p:scale>
        <p:origin x="-135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五、</a:t>
            </a:r>
            <a:r>
              <a:rPr lang="zh-CN" altLang="en-US" sz="4300" b="1" dirty="0"/>
              <a:t>皈依的具体修</a:t>
            </a:r>
            <a:r>
              <a:rPr lang="zh-CN" altLang="en-US" sz="4300" b="1" dirty="0" smtClean="0"/>
              <a:t>法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皈依的时候，观想看唐卡即可，念诵的时候，建议念麦彭仁波切的</a:t>
            </a:r>
            <a:r>
              <a:rPr lang="en-US" altLang="zh-CN" dirty="0"/>
              <a:t>《</a:t>
            </a:r>
            <a:r>
              <a:rPr lang="zh-CN" altLang="en-US" dirty="0"/>
              <a:t>开显解脱道</a:t>
            </a:r>
            <a:r>
              <a:rPr lang="en-US" altLang="zh-CN" dirty="0"/>
              <a:t>》</a:t>
            </a:r>
            <a:r>
              <a:rPr lang="zh-CN" altLang="en-US" dirty="0"/>
              <a:t>中的仪轨。</a:t>
            </a:r>
            <a:endParaRPr lang="en-CA" dirty="0"/>
          </a:p>
          <a:p>
            <a:r>
              <a:rPr lang="zh-CN" altLang="en-US" dirty="0"/>
              <a:t>念诵内</a:t>
            </a:r>
            <a:r>
              <a:rPr lang="zh-CN" altLang="en-US" dirty="0" smtClean="0"/>
              <a:t>容：</a:t>
            </a:r>
            <a:endParaRPr lang="en-CA" dirty="0"/>
          </a:p>
          <a:p>
            <a:endParaRPr lang="en-CA" dirty="0"/>
          </a:p>
        </p:txBody>
      </p:sp>
      <p:pic>
        <p:nvPicPr>
          <p:cNvPr id="4" name="Picture 3" descr="https://mmbiz.qpic.cn/mmbiz_png/C8OkmFEUQvsAN1VxcSobSVe0TK3dol2utueE1Gz61ZicsEMUfthiaFdwY4NxmKPicJzLP6lP5oiazeB0RD1Dtxe87Q/640?wx_fmt=png&amp;wxfrom=5&amp;wx_lazy=1&amp;wx_co=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845" y="2965212"/>
            <a:ext cx="5820861" cy="30698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/>
              <a:t>五、皈依的具体修</a:t>
            </a:r>
            <a:r>
              <a:rPr lang="zh-CN" altLang="en-US" sz="4300" b="1" dirty="0" smtClean="0"/>
              <a:t>法（续）</a:t>
            </a:r>
            <a:endParaRPr lang="en-CA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000" dirty="0" smtClean="0"/>
              <a:t>皈依偈的内容解释：</a:t>
            </a:r>
            <a:endParaRPr lang="en-US" altLang="zh-CN" sz="2000" dirty="0" smtClean="0"/>
          </a:p>
          <a:p>
            <a:endParaRPr lang="en-US" altLang="zh-CN" dirty="0" smtClean="0"/>
          </a:p>
          <a:p>
            <a:r>
              <a:rPr lang="zh-CN" altLang="en-US" dirty="0"/>
              <a:t>虚空当中充满了佛法僧，有些佛菩萨是坐着的，有些是站着的，遍满整个天空。</a:t>
            </a:r>
            <a:endParaRPr lang="en-CA" dirty="0"/>
          </a:p>
          <a:p>
            <a:r>
              <a:rPr lang="zh-CN" altLang="en-US" dirty="0"/>
              <a:t>上师本尊空行聚在一起，就是诸会众。密法很强调上师本尊空行，但并不是说不强调佛法僧，密法讲上师本尊空行，与佛法僧是一个意思，这是密宗的皈依</a:t>
            </a:r>
            <a:r>
              <a:rPr lang="zh-CN" altLang="en-US" dirty="0" smtClean="0"/>
              <a:t>处。</a:t>
            </a:r>
            <a:endParaRPr lang="en-CA" dirty="0"/>
          </a:p>
          <a:p>
            <a:r>
              <a:rPr lang="en-CA" dirty="0"/>
              <a:t> </a:t>
            </a:r>
            <a:r>
              <a:rPr lang="zh-CN" altLang="en-US" dirty="0" smtClean="0"/>
              <a:t>第</a:t>
            </a:r>
            <a:r>
              <a:rPr lang="zh-CN" altLang="en-US" dirty="0"/>
              <a:t>三句讲的是显宗的三宝。诸佛正法以及一地以上的菩萨，或小乘见道以上的僧众，都是僧人。凡夫僧众与圣者僧众中，主要皈依圣者僧众，密法与显宗共同的皈依处。</a:t>
            </a:r>
            <a:endParaRPr lang="en-CA" dirty="0"/>
          </a:p>
          <a:p>
            <a:r>
              <a:rPr lang="zh-CN" altLang="en-US" dirty="0"/>
              <a:t>非常虔诚、发自内心地相信信任的恭敬心，带领一切众生，将六道轮回所有众生观想在自己周边，一起来皈依。</a:t>
            </a:r>
            <a:endParaRPr lang="en-CA" dirty="0"/>
          </a:p>
          <a:p>
            <a:r>
              <a:rPr lang="zh-CN" altLang="en-US" dirty="0"/>
              <a:t>大圆满将自己的本心如来藏作为皈依处。最终极的佛法僧，是最究竟的皈依处，这个观点虽然</a:t>
            </a:r>
            <a:r>
              <a:rPr lang="en-US" altLang="zh-CN" dirty="0"/>
              <a:t>《</a:t>
            </a:r>
            <a:r>
              <a:rPr lang="zh-CN" altLang="en-US" dirty="0"/>
              <a:t>宝性论</a:t>
            </a:r>
            <a:r>
              <a:rPr lang="en-US" altLang="zh-CN" dirty="0"/>
              <a:t>》</a:t>
            </a:r>
            <a:r>
              <a:rPr lang="zh-CN" altLang="en-US" dirty="0"/>
              <a:t>等显宗论典也会讲，密法更为强调。佛法僧三宝，是本心当中投射出来的外在形象。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>皈</a:t>
            </a: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依（三）</a:t>
            </a: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23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0449" y="4682062"/>
            <a:ext cx="9070848" cy="457200"/>
          </a:xfrm>
        </p:spPr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根据视频、网络笔记整理，如有疏漏错谬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皈依修法的两个意义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/>
          </a:bodyPr>
          <a:lstStyle/>
          <a:p>
            <a:endParaRPr lang="en-US" altLang="zh-CN" sz="2000" dirty="0" smtClean="0"/>
          </a:p>
          <a:p>
            <a:r>
              <a:rPr lang="zh-CN" altLang="en-US" sz="2000" dirty="0" smtClean="0"/>
              <a:t>一、功德</a:t>
            </a:r>
            <a:endParaRPr lang="en-US" altLang="zh-CN" sz="2000" dirty="0" smtClean="0"/>
          </a:p>
          <a:p>
            <a:r>
              <a:rPr lang="zh-CN" altLang="en-US" sz="2000" dirty="0" smtClean="0"/>
              <a:t>我们修皈依时</a:t>
            </a:r>
            <a:r>
              <a:rPr lang="zh-CN" altLang="en-US" sz="2000" dirty="0"/>
              <a:t>，打坐、观想、念诵皈依偈本身就有很大功德</a:t>
            </a:r>
            <a:r>
              <a:rPr lang="zh-CN" altLang="en-US" sz="2000" dirty="0" smtClean="0"/>
              <a:t>。依靠功德让根基逐渐</a:t>
            </a:r>
            <a:r>
              <a:rPr lang="zh-CN" altLang="en-US" sz="2000" dirty="0"/>
              <a:t>成熟，消除罪业，之后对证悟有帮助。</a:t>
            </a:r>
            <a:endParaRPr lang="zh-CN" altLang="en-US" sz="2000" dirty="0"/>
          </a:p>
          <a:p>
            <a:pPr marL="0" indent="0">
              <a:buNone/>
            </a:pPr>
            <a:br>
              <a:rPr lang="zh-CN" altLang="en-US" sz="2000" dirty="0"/>
            </a:br>
            <a:endParaRPr lang="zh-CN" altLang="en-US" sz="2000" dirty="0"/>
          </a:p>
          <a:p>
            <a:r>
              <a:rPr lang="zh-CN" altLang="en-US" sz="2000" dirty="0"/>
              <a:t>二</a:t>
            </a:r>
            <a:r>
              <a:rPr lang="zh-CN" altLang="en-US" sz="2000" dirty="0" smtClean="0"/>
              <a:t>、坚定信心</a:t>
            </a:r>
            <a:endParaRPr lang="en-US" altLang="zh-CN" sz="2000" dirty="0" smtClean="0"/>
          </a:p>
          <a:p>
            <a:r>
              <a:rPr lang="zh-CN" altLang="en-US" sz="2000" dirty="0" smtClean="0"/>
              <a:t>我们对</a:t>
            </a:r>
            <a:r>
              <a:rPr lang="zh-CN" altLang="en-US" sz="2000" dirty="0"/>
              <a:t>三宝的信心，以及投靠三宝的想法不一定坚定，需要反复训练。道理已经很清楚明白，通过修行，才能巩固，所以需要反复串习。如果还没有决心，通过修法而从</a:t>
            </a:r>
            <a:r>
              <a:rPr lang="zh-CN" altLang="en-US" sz="2000" dirty="0" smtClean="0"/>
              <a:t>内心下定这样的决心。</a:t>
            </a:r>
            <a:endParaRPr lang="zh-CN" altLang="en-US" sz="2000" dirty="0"/>
          </a:p>
          <a:p>
            <a:pPr marL="0" indent="0">
              <a:buNone/>
            </a:pPr>
            <a:br>
              <a:rPr lang="zh-CN" altLang="en-US" sz="2000" dirty="0"/>
            </a:br>
            <a:endParaRPr lang="zh-CN" altLang="en-US" sz="2000" dirty="0"/>
          </a:p>
          <a:p>
            <a:pPr marL="0" indent="0">
              <a:buNone/>
            </a:pPr>
            <a:endParaRPr kumimoji="1" lang="zh-CN" alt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/>
          </a:bodyPr>
          <a:lstStyle/>
          <a:p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 smtClean="0"/>
              <a:t>        </a:t>
            </a:r>
            <a:r>
              <a:rPr lang="zh-CN" altLang="en-US" sz="2000" dirty="0" smtClean="0"/>
              <a:t>皈依分为几个</a:t>
            </a:r>
            <a:r>
              <a:rPr lang="zh-CN" altLang="en-US" sz="2000" dirty="0"/>
              <a:t>部分</a:t>
            </a:r>
            <a:r>
              <a:rPr lang="zh-CN" altLang="en-US" sz="2000" dirty="0" smtClean="0"/>
              <a:t>，第一堂课讲了皈依</a:t>
            </a:r>
            <a:r>
              <a:rPr lang="zh-CN" altLang="en-US" sz="2000" dirty="0"/>
              <a:t>的基础</a:t>
            </a:r>
            <a:r>
              <a:rPr lang="en-US" altLang="zh-CN" sz="2000" dirty="0"/>
              <a:t>——</a:t>
            </a:r>
            <a:r>
              <a:rPr lang="zh-CN" altLang="en-US" sz="2000" dirty="0"/>
              <a:t>信心；</a:t>
            </a:r>
            <a:r>
              <a:rPr lang="zh-CN" altLang="en-US" sz="2000" dirty="0" smtClean="0"/>
              <a:t>第二堂课讲了皈依</a:t>
            </a:r>
            <a:r>
              <a:rPr lang="zh-CN" altLang="en-US" sz="2000" dirty="0"/>
              <a:t>的念诵内容，以及更</a:t>
            </a:r>
            <a:r>
              <a:rPr lang="zh-CN" altLang="en-US" sz="2000" dirty="0" smtClean="0"/>
              <a:t>重要的本质</a:t>
            </a:r>
            <a:r>
              <a:rPr lang="en-US" altLang="zh-CN" sz="2000" dirty="0"/>
              <a:t>——</a:t>
            </a:r>
            <a:r>
              <a:rPr lang="zh-CN" altLang="en-US" sz="2000" dirty="0"/>
              <a:t>下决心</a:t>
            </a:r>
            <a:r>
              <a:rPr lang="zh-CN" altLang="en-US" sz="2000" dirty="0" smtClean="0"/>
              <a:t>；这堂课是讲观想</a:t>
            </a:r>
            <a:r>
              <a:rPr lang="zh-CN" altLang="en-US" sz="2000" dirty="0"/>
              <a:t>方法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0" indent="0">
              <a:buNone/>
            </a:pPr>
            <a:endParaRPr kumimoji="1" lang="en-US" altLang="zh-CN" sz="2000" b="1" dirty="0"/>
          </a:p>
          <a:p>
            <a:pPr marL="0" indent="0">
              <a:buNone/>
            </a:pPr>
            <a:r>
              <a:rPr lang="zh-CN" altLang="en-US" sz="2000" dirty="0" smtClean="0"/>
              <a:t>修皈依包含了两</a:t>
            </a:r>
            <a:r>
              <a:rPr lang="zh-CN" altLang="en-US" sz="2000" dirty="0"/>
              <a:t>方面的内容，既是密宗生起次第，也是显宗的寂止修法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r>
              <a:rPr lang="zh-CN" altLang="en-US" sz="2000" dirty="0"/>
              <a:t>皈依的重点不是观想，所以在观想方面不需要下太多功夫，能清楚更好，但</a:t>
            </a:r>
            <a:r>
              <a:rPr lang="zh-CN" altLang="en-US" sz="2000" b="1" dirty="0"/>
              <a:t>最重要的是下定决心生生世世投靠佛法僧，这个决心必须坚定不移，这才是修皈依的重点。</a:t>
            </a:r>
            <a:endParaRPr lang="zh-CN" altLang="en-US" sz="2000" dirty="0"/>
          </a:p>
          <a:p>
            <a:r>
              <a:rPr lang="zh-CN" altLang="en-US" sz="2000" dirty="0"/>
              <a:t>如果能观想清楚的话，下一次修菩提心和上师瑜伽时都用得上，但实在观想不清楚就随缘，主要重点放在下决心投靠三宝上面，观想能修多少就修多少。</a:t>
            </a:r>
            <a:endParaRPr lang="zh-CN" altLang="en-US" sz="2000" dirty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endParaRPr kumimoji="1" lang="en-US" altLang="zh-C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/>
          </a:bodyPr>
          <a:lstStyle/>
          <a:p>
            <a:pPr marL="0" indent="0" algn="ctr">
              <a:buNone/>
            </a:pPr>
            <a:r>
              <a:rPr kumimoji="1" lang="zh-CN" altLang="en-US" sz="20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具体观想</a:t>
            </a:r>
            <a:endParaRPr kumimoji="1" lang="en-US" altLang="zh-CN" sz="20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en-US" altLang="zh-CN" sz="2000" b="1" dirty="0" smtClean="0"/>
          </a:p>
          <a:p>
            <a:r>
              <a:rPr lang="zh-CN" altLang="en-US" sz="2000" b="1" dirty="0" smtClean="0"/>
              <a:t>首先</a:t>
            </a:r>
            <a:r>
              <a:rPr lang="zh-CN" altLang="en-US" sz="2000" b="1" dirty="0"/>
              <a:t>看整体，然后看莲花</a:t>
            </a:r>
            <a:r>
              <a:rPr lang="zh-CN" altLang="en-US" sz="2000" b="1" dirty="0" smtClean="0"/>
              <a:t>生大师。</a:t>
            </a:r>
            <a:endParaRPr lang="en-US" altLang="zh-CN" sz="2000" b="1" dirty="0" smtClean="0"/>
          </a:p>
          <a:p>
            <a:r>
              <a:rPr lang="zh-CN" altLang="en-US" sz="2000" dirty="0" smtClean="0"/>
              <a:t>先看莲</a:t>
            </a:r>
            <a:r>
              <a:rPr lang="zh-CN" altLang="en-US" sz="2000" dirty="0"/>
              <a:t>花生大师的面部，然后左手、右手、右脚、左脚一步步详细去看</a:t>
            </a:r>
            <a:r>
              <a:rPr lang="zh-CN" altLang="en-US" sz="2000" dirty="0" smtClean="0"/>
              <a:t>。</a:t>
            </a:r>
            <a:r>
              <a:rPr lang="zh-CN" altLang="en-US" sz="2000" dirty="0"/>
              <a:t>看的时候，不起杂念，在平静的状态下看，一直看到即使闭上眼睛，眼前都会像照相机拍下来一样出现在我们无分别念的意识中，达到这个层次非常好</a:t>
            </a:r>
            <a:r>
              <a:rPr lang="zh-CN" altLang="en-US" sz="2000" dirty="0" smtClean="0"/>
              <a:t>。但实在观想</a:t>
            </a:r>
            <a:r>
              <a:rPr lang="zh-CN" altLang="en-US" sz="2000" dirty="0"/>
              <a:t>不清楚，就心里想也可以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zh-CN" altLang="en-US" sz="2000" dirty="0"/>
              <a:t>接下来</a:t>
            </a:r>
            <a:r>
              <a:rPr lang="zh-CN" altLang="en-US" sz="2000" dirty="0" smtClean="0"/>
              <a:t>，</a:t>
            </a:r>
            <a:endParaRPr lang="en-US" altLang="zh-CN" sz="2000" dirty="0" smtClean="0"/>
          </a:p>
          <a:p>
            <a:r>
              <a:rPr lang="zh-CN" altLang="en-US" sz="2000" dirty="0" smtClean="0"/>
              <a:t>第一、先观想在离自己比较远</a:t>
            </a:r>
            <a:r>
              <a:rPr lang="zh-CN" altLang="en-US" sz="2000" dirty="0"/>
              <a:t>的地方，有一个各种珠宝组成的很大的如意树，有前后左右中五个树枝，分别有一些小枝丫，中间树枝上，是莲花生大师</a:t>
            </a:r>
            <a:r>
              <a:rPr lang="zh-CN" altLang="en-US" sz="2000" dirty="0" smtClean="0"/>
              <a:t>。（我们必须明白，我们不是皈依</a:t>
            </a:r>
            <a:r>
              <a:rPr lang="zh-CN" altLang="en-US" sz="2000" dirty="0"/>
              <a:t>某一位上师某一尊佛，而是过去现在未来</a:t>
            </a:r>
            <a:r>
              <a:rPr lang="zh-CN" altLang="en-US" sz="2000" dirty="0" smtClean="0"/>
              <a:t>所有佛）</a:t>
            </a:r>
            <a:endParaRPr lang="en-US" altLang="zh-CN" sz="2000" dirty="0" smtClean="0"/>
          </a:p>
          <a:p>
            <a:r>
              <a:rPr lang="zh-CN" altLang="en-US" sz="2000" dirty="0" smtClean="0"/>
              <a:t>第二</a:t>
            </a:r>
            <a:r>
              <a:rPr lang="zh-CN" altLang="en-US" sz="2000" dirty="0"/>
              <a:t>、观想佛。前面的树枝上，代表佛，三尊佛的中间，是释迦牟尼佛，左右分别是过去佛与未来佛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/>
              <a:t> </a:t>
            </a:r>
            <a:endParaRPr lang="zh-CN" altLang="en-US" sz="2000" dirty="0"/>
          </a:p>
          <a:p>
            <a:pPr marL="0" indent="0">
              <a:buNone/>
            </a:pPr>
            <a:endParaRPr kumimoji="1" lang="zh-CN" altLang="en-US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endParaRPr kumimoji="1"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zh-CN" altLang="en-US" sz="2000" dirty="0"/>
              <a:t>第三、后面树枝上，是大圆满的佛经，观想的时候，把大圆满的佛经和其他佛经观想成，每一函佛经，自然发出字母咒、音母咒声音</a:t>
            </a:r>
            <a:r>
              <a:rPr lang="zh-CN" altLang="en-US" sz="2000" dirty="0" smtClean="0"/>
              <a:t>。（佛经</a:t>
            </a:r>
            <a:r>
              <a:rPr lang="zh-CN" altLang="en-US" sz="2000" dirty="0"/>
              <a:t>代表的就是佛、法、僧</a:t>
            </a:r>
            <a:r>
              <a:rPr lang="zh-CN" altLang="en-US" sz="2000" dirty="0" smtClean="0"/>
              <a:t>当中的法）。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 smtClean="0"/>
              <a:t>第四、左右两边</a:t>
            </a:r>
            <a:r>
              <a:rPr lang="zh-CN" altLang="en-US" sz="2000" dirty="0"/>
              <a:t>的树枝上</a:t>
            </a:r>
            <a:r>
              <a:rPr lang="zh-CN" altLang="en-US" sz="2000" dirty="0" smtClean="0"/>
              <a:t>，右边分别观想大乘佛</a:t>
            </a:r>
            <a:r>
              <a:rPr lang="zh-CN" altLang="en-US" sz="2000" dirty="0"/>
              <a:t>教中观世音菩萨、</a:t>
            </a:r>
            <a:r>
              <a:rPr lang="zh-CN" altLang="en-US" sz="2000" dirty="0" smtClean="0"/>
              <a:t>文殊菩萨等八位代表的</a:t>
            </a:r>
            <a:r>
              <a:rPr lang="zh-CN" altLang="en-US" sz="2000" dirty="0"/>
              <a:t>所有大乘菩萨为主的僧众</a:t>
            </a:r>
            <a:r>
              <a:rPr lang="zh-CN" altLang="en-US" sz="2000" dirty="0" smtClean="0"/>
              <a:t>。（佛经说</a:t>
            </a:r>
            <a:r>
              <a:rPr lang="zh-CN" altLang="en-US" sz="2000" dirty="0"/>
              <a:t>的右边，是莲师</a:t>
            </a:r>
            <a:r>
              <a:rPr lang="zh-CN" altLang="en-US" sz="2000" dirty="0" smtClean="0"/>
              <a:t>的右边</a:t>
            </a:r>
            <a:r>
              <a:rPr lang="zh-CN" altLang="zh-CN" sz="2000" dirty="0" smtClean="0"/>
              <a:t>）</a:t>
            </a:r>
            <a:r>
              <a:rPr lang="zh-CN" altLang="en-US" sz="2000" dirty="0" smtClean="0"/>
              <a:t>左边树</a:t>
            </a:r>
            <a:r>
              <a:rPr lang="zh-CN" altLang="en-US" sz="2000" dirty="0"/>
              <a:t>枝，是小乘佛教的僧众，八大圣人，像目犍连，舍利子，</a:t>
            </a:r>
            <a:r>
              <a:rPr lang="zh-CN" altLang="en-US" sz="2000" dirty="0" smtClean="0"/>
              <a:t>阿难等八个声闻。再把</a:t>
            </a:r>
            <a:r>
              <a:rPr lang="zh-CN" altLang="en-US" sz="2000" dirty="0"/>
              <a:t>所有小乘佛教僧众观想在这个周围。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 smtClean="0"/>
              <a:t>（左右边加起来就</a:t>
            </a:r>
            <a:r>
              <a:rPr lang="zh-CN" altLang="en-US" sz="2000" dirty="0"/>
              <a:t>是僧。皈依境有佛、法、僧。中间是上师，前面是佛，后面是法，左右是</a:t>
            </a:r>
            <a:r>
              <a:rPr lang="zh-CN" altLang="en-US" sz="2000" dirty="0" smtClean="0"/>
              <a:t>僧）。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 smtClean="0"/>
              <a:t>第五、</a:t>
            </a:r>
            <a:r>
              <a:rPr lang="zh-CN" altLang="en-US" sz="2000" dirty="0"/>
              <a:t>在上师上方观想传承上师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/>
              <a:t>第一尊，法身普贤王如来（大圆满法的源头</a:t>
            </a:r>
            <a:r>
              <a:rPr lang="zh-CN" altLang="zh-CN" sz="2000" dirty="0"/>
              <a:t>）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/>
              <a:t>第二尊，报身金刚萨埵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/>
              <a:t>第三尊</a:t>
            </a:r>
            <a:r>
              <a:rPr lang="zh-CN" altLang="en-US" sz="2000" dirty="0" smtClean="0"/>
              <a:t>，极喜金刚。（在人间</a:t>
            </a:r>
            <a:r>
              <a:rPr lang="zh-CN" altLang="en-US" sz="2000" dirty="0"/>
              <a:t>第一次，真正以人的形象传</a:t>
            </a:r>
            <a:r>
              <a:rPr lang="zh-CN" altLang="en-US" sz="2000" dirty="0" smtClean="0"/>
              <a:t>法的上师）。</a:t>
            </a:r>
            <a:endParaRPr lang="zh-CN" altLang="en-US" sz="2000" dirty="0"/>
          </a:p>
          <a:p>
            <a:pPr marL="0" indent="0">
              <a:buNone/>
            </a:pPr>
            <a:endParaRPr kumimoji="1" lang="zh-CN" altLang="en-US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 lnSpcReduction="10000"/>
          </a:bodyPr>
          <a:lstStyle/>
          <a:p>
            <a:pPr marL="0" indent="0">
              <a:buNone/>
            </a:pPr>
            <a:endParaRPr kumimoji="1"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zh-CN" altLang="en-US" sz="2000" dirty="0" smtClean="0"/>
              <a:t>第四尊</a:t>
            </a:r>
            <a:r>
              <a:rPr lang="zh-CN" altLang="en-US" sz="2000" dirty="0"/>
              <a:t>，</a:t>
            </a:r>
            <a:r>
              <a:rPr lang="zh-CN" altLang="en-US" sz="2000" dirty="0" smtClean="0"/>
              <a:t>是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莲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花生大师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第五尊，左边</a:t>
            </a:r>
            <a:r>
              <a:rPr lang="zh-CN" altLang="en-US" sz="2000" dirty="0"/>
              <a:t>的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西日桑哈</a:t>
            </a:r>
            <a:r>
              <a:rPr lang="zh-CN" altLang="en-US" sz="2000" dirty="0"/>
              <a:t>是莲花生大师</a:t>
            </a:r>
            <a:r>
              <a:rPr lang="zh-CN" altLang="en-US" sz="2000" dirty="0" smtClean="0"/>
              <a:t>的上师。</a:t>
            </a:r>
            <a:endParaRPr lang="en-US" altLang="zh-CN" sz="2000" dirty="0" smtClean="0"/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第六尊，莲花生大师</a:t>
            </a:r>
            <a:r>
              <a:rPr lang="zh-CN" altLang="en-US" sz="2000" dirty="0" smtClean="0"/>
              <a:t>下面是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益西措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嘉空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行母。</a:t>
            </a:r>
            <a:endParaRPr lang="en-US" altLang="zh-CN" sz="20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第七尊，西日桑哈下面是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布玛莫扎</a:t>
            </a:r>
            <a:r>
              <a:rPr lang="zh-CN" altLang="en-US" sz="2000" dirty="0" smtClean="0"/>
              <a:t>。（第一个在藏地公开传授大圆满法）</a:t>
            </a:r>
            <a:endParaRPr lang="en-US" altLang="zh-CN" sz="2000" dirty="0" smtClean="0"/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第八尊，</a:t>
            </a:r>
            <a:r>
              <a:rPr lang="zh-CN" altLang="en-US" sz="2000" dirty="0"/>
              <a:t>布玛莫扎</a:t>
            </a:r>
            <a:r>
              <a:rPr lang="zh-CN" altLang="en-US" sz="2000" dirty="0" smtClean="0"/>
              <a:t>的下面是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贝若扎那</a:t>
            </a:r>
            <a:r>
              <a:rPr lang="zh-CN" altLang="en-US" sz="2000" dirty="0" smtClean="0">
                <a:latin typeface="+mn-ea"/>
                <a:cs typeface="黑体" panose="02010609060101010101" charset="-122"/>
              </a:rPr>
              <a:t>，（翻译家、大圆满成就者）</a:t>
            </a:r>
            <a:endParaRPr lang="en-US" altLang="zh-CN" sz="2000" dirty="0" smtClean="0">
              <a:latin typeface="+mn-ea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第九尊，</a:t>
            </a:r>
            <a:r>
              <a:rPr kumimoji="1" lang="zh-CN" altLang="en-US" sz="2000" dirty="0">
                <a:latin typeface="+mn-ea"/>
                <a:cs typeface="黑体" panose="02010609060101010101" charset="-122"/>
              </a:rPr>
              <a:t>莲花</a:t>
            </a: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生大师</a:t>
            </a:r>
            <a:r>
              <a:rPr lang="zh-CN" altLang="en-US" sz="2000" dirty="0" smtClean="0"/>
              <a:t>右边是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蒋华西宁（文殊友）</a:t>
            </a:r>
            <a:r>
              <a:rPr lang="zh-CN" altLang="en-US" sz="2000" dirty="0" smtClean="0"/>
              <a:t>，（印度的大圆满传承上师）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第十尊，蒋华西宁下面是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嘉那思扎</a:t>
            </a:r>
            <a:r>
              <a:rPr lang="zh-CN" altLang="en-US" sz="2000" dirty="0" smtClean="0"/>
              <a:t>，（</a:t>
            </a:r>
            <a:r>
              <a:rPr lang="zh-CN" altLang="en-US" sz="2000" dirty="0"/>
              <a:t>印度的大圆满传承上师</a:t>
            </a:r>
            <a:r>
              <a:rPr lang="zh-CN" altLang="en-US" sz="2000" dirty="0" smtClean="0"/>
              <a:t>）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第十一尊，益西措嘉下面是无</a:t>
            </a:r>
            <a:r>
              <a:rPr lang="zh-CN" altLang="en-US" sz="2000" dirty="0"/>
              <a:t>垢光尊者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龙钦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巴，</a:t>
            </a:r>
            <a:r>
              <a:rPr lang="zh-CN" altLang="en-US" sz="2000" dirty="0" smtClean="0">
                <a:latin typeface="+mn-ea"/>
                <a:cs typeface="黑体" panose="02010609060101010101" charset="-122"/>
              </a:rPr>
              <a:t>（</a:t>
            </a:r>
            <a:r>
              <a:rPr lang="zh-CN" altLang="en-US" sz="2000" dirty="0"/>
              <a:t>他和莲花师大师、益西措嘉</a:t>
            </a:r>
            <a:r>
              <a:rPr lang="zh-CN" altLang="en-US" sz="2000" dirty="0" smtClean="0"/>
              <a:t>空行母之间虽隔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 smtClean="0"/>
              <a:t>                 </a:t>
            </a:r>
            <a:r>
              <a:rPr lang="zh-CN" altLang="en-US" sz="2000" dirty="0" smtClean="0"/>
              <a:t>很</a:t>
            </a:r>
            <a:r>
              <a:rPr lang="zh-CN" altLang="en-US" sz="2000" dirty="0"/>
              <a:t>多年，并不是面对面地听受教法，但是他和他们很多时候可以面对面地沟通</a:t>
            </a:r>
            <a:r>
              <a:rPr lang="zh-CN" altLang="en-US" sz="2000" dirty="0" smtClean="0"/>
              <a:t>。）</a:t>
            </a:r>
            <a:endParaRPr lang="en-US" altLang="zh-CN" sz="2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第十二尊，无</a:t>
            </a:r>
            <a:r>
              <a:rPr lang="zh-CN" altLang="en-US" sz="2000" dirty="0"/>
              <a:t>垢光</a:t>
            </a:r>
            <a:r>
              <a:rPr lang="zh-CN" altLang="en-US" sz="2000" dirty="0" smtClean="0"/>
              <a:t>尊者下面是瑜伽士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吉美林巴</a:t>
            </a:r>
            <a:r>
              <a:rPr lang="zh-CN" altLang="en-US" sz="2000" dirty="0" smtClean="0"/>
              <a:t>，（他们之间也间没有见过面</a:t>
            </a:r>
            <a:r>
              <a:rPr lang="zh-CN" altLang="en-US" sz="2000" dirty="0"/>
              <a:t>，但是很多时候</a:t>
            </a:r>
            <a:r>
              <a:rPr lang="zh-CN" altLang="en-US" sz="2000" dirty="0" smtClean="0"/>
              <a:t>吉美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            </a:t>
            </a:r>
            <a:r>
              <a:rPr lang="zh-CN" altLang="en-US" sz="2000" dirty="0" smtClean="0"/>
              <a:t>林</a:t>
            </a:r>
            <a:r>
              <a:rPr lang="zh-CN" altLang="en-US" sz="2000" dirty="0"/>
              <a:t>巴在禅定中可以见到龙钦巴，进行提问和传授，这是很近的传承，</a:t>
            </a:r>
            <a:r>
              <a:rPr lang="zh-CN" altLang="en-US" sz="2000" dirty="0" smtClean="0"/>
              <a:t>属于近传）。</a:t>
            </a:r>
            <a:endParaRPr kumimoji="1" lang="zh-CN" altLang="en-US" sz="2000" dirty="0" smtClean="0">
              <a:latin typeface="+mn-ea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endParaRPr kumimoji="1"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zh-CN" altLang="en-US" sz="2000" dirty="0" smtClean="0"/>
              <a:t>第十三尊，</a:t>
            </a:r>
            <a:r>
              <a:rPr lang="zh-CN" altLang="en-US" sz="2000" dirty="0" smtClean="0">
                <a:latin typeface="+mn-ea"/>
                <a:cs typeface="黑体" panose="02010609060101010101" charset="-122"/>
              </a:rPr>
              <a:t>嘉那思扎下面是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赤松德赞</a:t>
            </a:r>
            <a:r>
              <a:rPr lang="zh-CN" altLang="en-US" sz="2000" dirty="0" smtClean="0">
                <a:latin typeface="+mn-ea"/>
                <a:cs typeface="黑体" panose="02010609060101010101" charset="-122"/>
              </a:rPr>
              <a:t>，（</a:t>
            </a:r>
            <a:r>
              <a:rPr lang="zh-CN" altLang="en-US" sz="2000" dirty="0"/>
              <a:t>莲师的</a:t>
            </a:r>
            <a:r>
              <a:rPr lang="en-US" altLang="zh-CN" sz="2000" dirty="0"/>
              <a:t>25</a:t>
            </a:r>
            <a:r>
              <a:rPr lang="zh-CN" altLang="en-US" sz="2000" dirty="0"/>
              <a:t>大弟子之一，</a:t>
            </a:r>
            <a:r>
              <a:rPr lang="zh-CN" altLang="en-US" sz="2000" dirty="0" smtClean="0"/>
              <a:t>以及法王如意宝等很多传承上师）</a:t>
            </a:r>
            <a:endParaRPr lang="en-US" altLang="zh-CN" sz="2000" dirty="0" smtClean="0"/>
          </a:p>
          <a:p>
            <a:pPr marL="0" indent="0">
              <a:buNone/>
            </a:pPr>
            <a:endParaRPr kumimoji="1" lang="en-US" altLang="zh-CN" sz="2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第六，</a:t>
            </a:r>
            <a:r>
              <a:rPr lang="zh-CN" altLang="en-US" sz="2000" dirty="0" smtClean="0"/>
              <a:t>传承上师观想完之</a:t>
            </a:r>
            <a:r>
              <a:rPr lang="zh-CN" altLang="en-US" sz="2000" dirty="0"/>
              <a:t>后，前面还有本尊，站立的四臂观音</a:t>
            </a:r>
            <a:r>
              <a:rPr lang="zh-CN" altLang="en-US" sz="2000" dirty="0" smtClean="0"/>
              <a:t>和金刚瑜珈母。</a:t>
            </a:r>
            <a:endParaRPr lang="en-US" altLang="zh-CN" sz="2000" dirty="0" smtClean="0"/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第七，</a:t>
            </a:r>
            <a:r>
              <a:rPr lang="zh-CN" altLang="en-US" sz="2000" dirty="0"/>
              <a:t>下面还有一些本尊</a:t>
            </a:r>
            <a:r>
              <a:rPr lang="zh-CN" altLang="en-US" sz="2000" dirty="0" smtClean="0"/>
              <a:t>，比较</a:t>
            </a:r>
            <a:r>
              <a:rPr lang="zh-CN" altLang="en-US" sz="2000" dirty="0"/>
              <a:t>出名的有马头明王、普</a:t>
            </a:r>
            <a:r>
              <a:rPr lang="zh-CN" altLang="en-US" sz="2000" dirty="0" smtClean="0"/>
              <a:t>巴金刚、狮面佛母等，都是宁玛派的大圆</a:t>
            </a:r>
            <a:r>
              <a:rPr lang="en-US" altLang="zh-CN" sz="2000" dirty="0" smtClean="0"/>
              <a:t>  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       </a:t>
            </a:r>
            <a:r>
              <a:rPr lang="zh-CN" altLang="en-US" sz="2000" dirty="0" smtClean="0"/>
              <a:t>满和玛哈瑜伽里面的一些本尊。</a:t>
            </a:r>
            <a:endParaRPr lang="en-US" altLang="zh-CN" sz="2000" dirty="0" smtClean="0"/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第八，</a:t>
            </a:r>
            <a:r>
              <a:rPr lang="zh-CN" altLang="en-US" sz="2000" dirty="0"/>
              <a:t>下面一排是宁玛派的大圆满的一些护法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第九，最后在我们</a:t>
            </a:r>
            <a:r>
              <a:rPr lang="zh-CN" altLang="en-US" sz="2000" dirty="0"/>
              <a:t>身体的右边观想现世的父亲，左边观想现世的母亲，将平时不太喜欢的人观在前面，</a:t>
            </a:r>
            <a:r>
              <a:rPr lang="zh-CN" altLang="en-US" sz="2000" dirty="0" smtClean="0"/>
              <a:t>周围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     </a:t>
            </a:r>
            <a:r>
              <a:rPr lang="zh-CN" altLang="en-US" sz="2000" dirty="0" smtClean="0"/>
              <a:t>观想</a:t>
            </a:r>
            <a:r>
              <a:rPr lang="zh-CN" altLang="en-US" sz="2000" dirty="0"/>
              <a:t>所有六道轮回的众生，就像成千上万的人聚会在一起，佛菩萨就在我们的面前，然后就开始修皈依。</a:t>
            </a:r>
            <a:endParaRPr lang="en-US" altLang="zh-CN" sz="2000" dirty="0" smtClean="0"/>
          </a:p>
          <a:p>
            <a:pPr marL="0" indent="0">
              <a:buNone/>
            </a:pPr>
            <a:endParaRPr kumimoji="1" lang="en-US" altLang="zh-CN" sz="2000" dirty="0">
              <a:latin typeface="+mn-ea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以上</a:t>
            </a:r>
            <a:r>
              <a:rPr lang="zh-CN" altLang="en-US" sz="2000" dirty="0"/>
              <a:t>密法里面的上师、本尊、空行，还有佛法僧都包含在其</a:t>
            </a:r>
            <a:r>
              <a:rPr lang="zh-CN" altLang="en-US" sz="2000" dirty="0" smtClean="0"/>
              <a:t>中了。看唐卡观想清楚以后就要想</a:t>
            </a:r>
            <a:r>
              <a:rPr lang="zh-CN" altLang="en-US" sz="2000" dirty="0"/>
              <a:t>，皈依境中的莲师等佛菩萨都在前方的虚空中面朝我们，不要只是当作图像，而是要看成真实的佛菩萨就在我们前面。每一尊佛菩萨都具足了智悲力，智，佛的智慧；悲，大悲心；力，度化众生的能力。</a:t>
            </a:r>
            <a:endParaRPr kumimoji="1" lang="zh-CN" altLang="en-US" sz="2000" dirty="0" smtClean="0">
              <a:latin typeface="+mn-ea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0000"/>
          </a:bodyPr>
          <a:lstStyle/>
          <a:p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dirty="0" smtClean="0"/>
              <a:t>总结皈依观想的三个步骤：</a:t>
            </a:r>
            <a:endParaRPr lang="en-US" altLang="zh-CN" dirty="0" smtClean="0"/>
          </a:p>
          <a:p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第一，先观想，时间不定，开始的时候要专门花时间去看皈依境，</a:t>
            </a:r>
            <a:r>
              <a:rPr lang="zh-CN" altLang="en-US" dirty="0" smtClean="0"/>
              <a:t>后来慢慢心里就能观得比较清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       </a:t>
            </a:r>
            <a:r>
              <a:rPr lang="zh-CN" altLang="en-US" dirty="0" smtClean="0"/>
              <a:t>楚</a:t>
            </a:r>
            <a:r>
              <a:rPr lang="zh-CN" altLang="en-US" dirty="0"/>
              <a:t>，不一定要求很清楚。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第二，下决心，从现在起，生生世世依靠三宝，这是</a:t>
            </a:r>
            <a:r>
              <a:rPr lang="zh-CN" altLang="en-US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皈依的核心</a:t>
            </a:r>
            <a:r>
              <a:rPr lang="zh-CN" altLang="en-US" dirty="0"/>
              <a:t>，特别重要。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第三，一边下决心一边念皈依偈颂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altLang="zh-CN" sz="2000" b="1" dirty="0"/>
          </a:p>
          <a:p>
            <a:r>
              <a:rPr lang="zh-CN" altLang="en-US" dirty="0"/>
              <a:t>生起了信心，下定决心之后，就开始念咒。念咒疲惫的时候，可以把念诵和思维都停下来，开始修寂止。当我们处于非常嘈杂的环境，心一下子要静下来是很困难的。此时由于疲惫，我们可以比较容易进入一种平静的禅定状态中，阿赖耶识的层面。我们还可以进一步去留意，到底是谁进入了阿赖耶识的状态中？所进入的状态和进入状态者都是我们的分别念，其实一切都像虚空一样宁静，甚至此时我们就会达到初步的证悟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/>
              <a:t>这些文字的内容，我们要去感受并展开思考，不能想几分钟就结束了。</a:t>
            </a:r>
            <a:endParaRPr lang="zh-CN" altLang="en-US" dirty="0"/>
          </a:p>
          <a:p>
            <a:endParaRPr lang="en-US" altLang="zh-CN" dirty="0" smtClean="0"/>
          </a:p>
          <a:p>
            <a:endParaRPr lang="zh-CN" altLang="en-US" sz="1600" dirty="0" smtClean="0"/>
          </a:p>
          <a:p>
            <a:pPr marL="0" indent="0">
              <a:buNone/>
            </a:pPr>
            <a:endParaRPr kumimoji="1"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6000" b="1" dirty="0" smtClean="0">
                <a:latin typeface="Heiti SC Light"/>
                <a:ea typeface="Heiti SC Light"/>
                <a:cs typeface="Heiti SC Light"/>
              </a:rPr>
              <a:t>皈依（三）</a:t>
            </a: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dirty="0" smtClean="0">
                <a:latin typeface="Heiti SC Light"/>
                <a:ea typeface="Heiti SC Light"/>
                <a:cs typeface="Heiti SC Light"/>
              </a:rPr>
              <a:t>慧灯禅修课视频</a:t>
            </a:r>
            <a:r>
              <a:rPr altLang="zh-CN" sz="2800" b="1" dirty="0" smtClean="0">
                <a:latin typeface="Heiti SC Light"/>
                <a:ea typeface="Heiti SC Light"/>
                <a:cs typeface="Heiti SC Light"/>
              </a:rPr>
              <a:t>2</a:t>
            </a:r>
            <a:r>
              <a:rPr lang="zh-CN" altLang="zh-CN" sz="2800" b="1" dirty="0">
                <a:latin typeface="Heiti SC Light"/>
                <a:ea typeface="Heiti SC Light"/>
                <a:cs typeface="Heiti SC Light"/>
              </a:rPr>
              <a:t>3</a:t>
            </a:r>
            <a:endParaRPr altLang="zh-CN" sz="28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</a:t>
            </a:r>
            <a:r>
              <a:rPr lang="en-US" altLang="zh-CN" sz="2200" dirty="0" smtClean="0"/>
              <a:t>12</a:t>
            </a:r>
            <a:r>
              <a:rPr lang="en-US" altLang="en-US" sz="2200" dirty="0" smtClean="0"/>
              <a:t>-</a:t>
            </a:r>
            <a:r>
              <a:rPr lang="zh-CN" altLang="zh-CN" sz="2200" dirty="0" smtClean="0"/>
              <a:t>2</a:t>
            </a:r>
            <a:r>
              <a:rPr lang="en-US" altLang="zh-CN" sz="2200" dirty="0" smtClean="0"/>
              <a:t>1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zh-CN" altLang="en-US" sz="2000" dirty="0"/>
              <a:t> 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起坐前：</a:t>
            </a:r>
            <a:endParaRPr lang="zh-CN" altLang="en-US" sz="2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000" dirty="0"/>
              <a:t>准备起坐的时候，要再次发起对三宝的强烈信心。观想佛菩萨发出红色或自身颜色的光芒，照射六道众生。所有的众生都飞入莲花生大师的心间。收座的观想一般分为两种，一种是佛化光进入我们的身体，代表我们本身就是佛；一种就是我们融入佛，代表投奔，修皈依就是这种观想。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/>
              <a:t> </a:t>
            </a:r>
            <a:endParaRPr lang="zh-CN" altLang="en-US" sz="2000" dirty="0"/>
          </a:p>
          <a:p>
            <a:r>
              <a:rPr lang="zh-CN" altLang="en-US" sz="2000" dirty="0"/>
              <a:t>然后莲师也从边缘化光逐渐成为一个亮点，消失于虚空之中。我们的心就在法界中安住几分钟，观想所有的一切都融入法界之中，都是空性、都是佛。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/>
              <a:t> </a:t>
            </a:r>
            <a:endParaRPr lang="zh-CN" altLang="en-US" sz="2000" dirty="0"/>
          </a:p>
          <a:p>
            <a:r>
              <a:rPr lang="zh-CN" altLang="en-US" sz="2000" dirty="0"/>
              <a:t>然后回向、起坐。</a:t>
            </a:r>
            <a:endParaRPr lang="zh-CN" altLang="en-US" sz="2000" dirty="0"/>
          </a:p>
          <a:p>
            <a:pPr marL="0" indent="0">
              <a:buNone/>
            </a:pPr>
            <a:endParaRPr kumimoji="1"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0000" lnSpcReduction="20000"/>
          </a:bodyPr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坐下修皈依</a:t>
            </a:r>
            <a:r>
              <a:rPr lang="zh-CN" altLang="en-US" sz="2000" dirty="0" smtClean="0"/>
              <a:t>：</a:t>
            </a:r>
            <a:endParaRPr lang="en-US" altLang="zh-CN" sz="2000" dirty="0" smtClean="0"/>
          </a:p>
          <a:p>
            <a:r>
              <a:rPr lang="zh-CN" altLang="en-US" sz="1600" dirty="0"/>
              <a:t>平时我们走路的时候，把皈依境观想在我们右肩；安坐的时候观想在头顶上；睡觉的时候，观想在心脏的</a:t>
            </a:r>
            <a:r>
              <a:rPr lang="zh-CN" altLang="en-US" sz="1600" dirty="0" smtClean="0"/>
              <a:t>位置。</a:t>
            </a:r>
            <a:r>
              <a:rPr lang="zh-CN" altLang="en-US" sz="1600" dirty="0"/>
              <a:t>或者把皈依境观想在床头；吃饭的时候，观想在喉间，用美食供养；工作的时候，坐在电脑前，也可以观想皈依境在前面，并不会妨碍工作。总之，行坐住卧都不离开三宝。</a:t>
            </a:r>
            <a:endParaRPr lang="zh-CN" altLang="en-US" sz="1600" dirty="0"/>
          </a:p>
          <a:p>
            <a:pPr marL="0" indent="0">
              <a:buNone/>
            </a:pPr>
            <a:r>
              <a:rPr lang="zh-CN" altLang="en-US" sz="1600" dirty="0"/>
              <a:t> </a:t>
            </a:r>
            <a:r>
              <a:rPr lang="zh-CN" altLang="en-US" sz="1600" dirty="0" smtClean="0"/>
              <a:t>这样</a:t>
            </a:r>
            <a:r>
              <a:rPr lang="zh-CN" altLang="en-US" sz="1600" dirty="0"/>
              <a:t>，逐渐我们在梦中也会见到皈依境，达到这种层次的时候，中阴身就一定能看到皈依境。念佛也是如此，如果在梦中都能见到、祈祷阿弥陀佛，那么，中阴身的时候就一定能做到。一定要达到这个程度。随时随地的提醒非常重要。</a:t>
            </a:r>
            <a:endParaRPr lang="zh-CN" altLang="en-US" sz="1600" dirty="0"/>
          </a:p>
          <a:p>
            <a:endParaRPr lang="en-US" altLang="zh-CN" sz="1600" dirty="0" smtClean="0"/>
          </a:p>
          <a:p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三宝加持</a:t>
            </a:r>
            <a:endParaRPr lang="en-US" altLang="zh-CN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1600" dirty="0" smtClean="0"/>
              <a:t>我们在现实</a:t>
            </a:r>
            <a:r>
              <a:rPr lang="zh-CN" altLang="en-US" sz="1600" dirty="0"/>
              <a:t>生活中遇到任何事情，都要看作三宝的加持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r>
              <a:rPr lang="zh-CN" altLang="en-US" sz="1600" dirty="0" smtClean="0"/>
              <a:t>我们</a:t>
            </a:r>
            <a:r>
              <a:rPr lang="zh-CN" altLang="en-US" sz="1600" dirty="0"/>
              <a:t>的任何幸福和快乐，都不是无因无缘的，全是来自于我们前世的行善，而懂得行善也是来自于三宝中法的加持。</a:t>
            </a:r>
            <a:endParaRPr lang="zh-CN" altLang="en-US" sz="1600" dirty="0"/>
          </a:p>
          <a:p>
            <a:pPr marL="0" indent="0">
              <a:buNone/>
            </a:pPr>
            <a:r>
              <a:rPr lang="zh-CN" altLang="en-US" sz="1600" dirty="0"/>
              <a:t> </a:t>
            </a:r>
            <a:endParaRPr lang="zh-CN" altLang="en-US" sz="1600" dirty="0"/>
          </a:p>
          <a:p>
            <a:r>
              <a:rPr lang="zh-CN" altLang="en-US" sz="1600" dirty="0"/>
              <a:t>那么，痛苦怎么看作三宝的加持呢？第一，如果一生中都非常顺利，那么我们就有可能沉溺于现世的幸福快乐中，忘记了出离心和菩提心，等生命走到头的时候，便一切都来不及了。我们可以把痛苦当作三宝提醒、警告我们的方法，让我们不要误认为轮回都是幸福快乐的，其实后面还有很多的痛苦。第二，如果是学习大乘佛教菩提心、般若、如来藏法门的修行人，要认识到这是因为今生遇到了如此殊胜的法，重罪轻报，堕地狱饿鬼的果报，用生病、不顺就代替了。因为因果不虚，累世的作恶没有果报是不可能的。这在佛经上也有记载。</a:t>
            </a:r>
            <a:endParaRPr lang="zh-CN" altLang="en-US" sz="1600" dirty="0"/>
          </a:p>
          <a:p>
            <a:pPr marL="0" indent="0">
              <a:buNone/>
            </a:pPr>
            <a:r>
              <a:rPr lang="zh-CN" altLang="en-US" sz="1600" dirty="0"/>
              <a:t> </a:t>
            </a:r>
            <a:endParaRPr lang="zh-CN" altLang="en-US" sz="1600" dirty="0"/>
          </a:p>
          <a:p>
            <a:r>
              <a:rPr lang="zh-CN" altLang="en-US" sz="1600" dirty="0"/>
              <a:t>遇到痛苦就是用这样的心态去面对。因为心态不一样，痛苦就消失了，我们可以很开心地去面对生活中的痛苦和坎坷。过去的业和现世的客观因素有关，就客观因素来说，不可能只有正面的没有负面的，如果我们的心态没有改变，遇到负面的客观因素我们一定会难受，但我们的心态一旦改变，反而能够把违缘转为道用。</a:t>
            </a:r>
            <a:endParaRPr lang="zh-CN" altLang="en-US" sz="1600" dirty="0"/>
          </a:p>
          <a:p>
            <a:pPr marL="0" indent="0">
              <a:buNone/>
            </a:pPr>
            <a:endParaRPr lang="zh-CN" altLang="en-US" sz="1600" dirty="0"/>
          </a:p>
          <a:p>
            <a:pPr marL="0" indent="0">
              <a:buNone/>
            </a:pPr>
            <a:endParaRPr lang="zh-CN" altLang="en-US" sz="1600" dirty="0" smtClean="0"/>
          </a:p>
          <a:p>
            <a:pPr marL="0" indent="0">
              <a:buNone/>
            </a:pPr>
            <a:endParaRPr kumimoji="1"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皈依的具体观想</a:t>
            </a:r>
            <a:endParaRPr kumimoji="1" lang="zh-CN" altLang="en-US" sz="32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zh-CN" altLang="en-US" sz="2000" dirty="0"/>
              <a:t>作为一名佛教徒，皈依是一辈子的</a:t>
            </a:r>
            <a:r>
              <a:rPr lang="zh-CN" altLang="en-US" sz="2000" dirty="0" smtClean="0"/>
              <a:t>修行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/>
              <a:t>皈依不只是前行的修法，一辈子都要修，甚至只是修皈依一个法都可以成就。总之，一定要自己去感受，有了感受才会相信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0" indent="0">
              <a:buNone/>
            </a:pPr>
            <a:endParaRPr kumimoji="1" lang="en-US" altLang="zh-CN" sz="20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kumimoji="1"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en-US" sz="2000" dirty="0" smtClean="0">
                <a:latin typeface="+mn-ea"/>
                <a:cs typeface="黑体" panose="02010609060101010101" charset="-122"/>
              </a:rPr>
              <a:t>参考书：</a:t>
            </a:r>
            <a:endParaRPr kumimoji="1" lang="en-US" altLang="zh-CN" sz="2000" dirty="0" smtClean="0">
              <a:latin typeface="+mn-ea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en-US" altLang="zh-CN" sz="2000" dirty="0"/>
              <a:t>《</a:t>
            </a:r>
            <a:r>
              <a:rPr lang="zh-CN" altLang="en-US" sz="2000" dirty="0"/>
              <a:t>普贤上师言教</a:t>
            </a:r>
            <a:r>
              <a:rPr lang="en-US" altLang="zh-CN" sz="2000" dirty="0"/>
              <a:t>》</a:t>
            </a:r>
            <a:r>
              <a:rPr lang="zh-CN" altLang="en-US" sz="2000" dirty="0" smtClean="0"/>
              <a:t>，</a:t>
            </a:r>
            <a:r>
              <a:rPr lang="en-US" altLang="zh-CN" sz="2000" dirty="0" smtClean="0"/>
              <a:t>《</a:t>
            </a:r>
            <a:r>
              <a:rPr lang="zh-CN" altLang="en-US" sz="2000" dirty="0"/>
              <a:t>前行备忘录</a:t>
            </a:r>
            <a:r>
              <a:rPr lang="en-US" altLang="zh-CN" sz="2000" dirty="0"/>
              <a:t>》</a:t>
            </a:r>
            <a:r>
              <a:rPr lang="zh-CN" altLang="en-US" sz="2000" dirty="0" smtClean="0"/>
              <a:t>，</a:t>
            </a:r>
            <a:r>
              <a:rPr lang="en-US" altLang="zh-CN" sz="2000" dirty="0" smtClean="0"/>
              <a:t>《</a:t>
            </a:r>
            <a:r>
              <a:rPr lang="zh-CN" altLang="en-US" sz="2000" dirty="0"/>
              <a:t>大圆满心性休息</a:t>
            </a:r>
            <a:r>
              <a:rPr lang="en-US" altLang="zh-CN" sz="2000" dirty="0"/>
              <a:t>》</a:t>
            </a:r>
            <a:r>
              <a:rPr lang="zh-CN" altLang="en-US" sz="2000" dirty="0"/>
              <a:t>、宗喀巴大师的</a:t>
            </a:r>
            <a:r>
              <a:rPr lang="en-US" altLang="zh-CN" sz="2000" dirty="0"/>
              <a:t>《</a:t>
            </a:r>
            <a:r>
              <a:rPr lang="zh-CN" altLang="en-US" sz="2000" dirty="0"/>
              <a:t>菩提道次第广论</a:t>
            </a:r>
            <a:r>
              <a:rPr lang="en-US" altLang="zh-CN" sz="2000" dirty="0"/>
              <a:t>》</a:t>
            </a:r>
            <a:r>
              <a:rPr lang="zh-CN" altLang="en-US" sz="2000" dirty="0"/>
              <a:t>，有时间的时候多看这些书。</a:t>
            </a:r>
            <a:endParaRPr kumimoji="1" lang="en-US" altLang="zh-CN" sz="2000" dirty="0" smtClean="0">
              <a:latin typeface="+mn-ea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问题讨论</a:t>
            </a:r>
            <a:endParaRPr kumimoji="1" lang="zh-CN" altLang="en-US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kumimoji="1" lang="zh-CN" altLang="en-US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、为什么要修皈依？</a:t>
            </a:r>
            <a:endParaRPr kumimoji="1" lang="en-US" altLang="zh-CN" sz="28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zh-CN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kumimoji="1" lang="zh-CN" altLang="en-US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、对显、密佛法来讲，修皈依包含了哪两方面的内容？</a:t>
            </a:r>
            <a:endParaRPr kumimoji="1" lang="en-US" altLang="zh-CN" sz="28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zh-CN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kumimoji="1" lang="zh-CN" altLang="en-US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、能否复述坐上修皈依的步骤？</a:t>
            </a:r>
            <a:endParaRPr kumimoji="1" lang="en-US" altLang="zh-CN" sz="28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kumimoji="1" lang="zh-CN" altLang="zh-CN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kumimoji="1" lang="zh-CN" altLang="en-US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、平时生活中如何结合修皈依？</a:t>
            </a:r>
            <a:endParaRPr kumimoji="1" lang="zh-CN" altLang="en-US" sz="28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>皈</a:t>
            </a: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依（二）</a:t>
            </a: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22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0449" y="4682062"/>
            <a:ext cx="9070848" cy="457200"/>
          </a:xfrm>
        </p:spPr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根据视频、网络笔记整理，如有疏漏错谬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b="1" dirty="0" smtClean="0"/>
              <a:t>一、皈</a:t>
            </a:r>
            <a:r>
              <a:rPr kumimoji="1" lang="zh-CN" altLang="en-US" b="1" dirty="0"/>
              <a:t>依修法的三个组成部分</a:t>
            </a:r>
            <a:br>
              <a:rPr kumimoji="1" lang="en-US" altLang="zh-CN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83521"/>
            <a:ext cx="10058400" cy="473437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200" b="1" dirty="0" smtClean="0"/>
              <a:t>1. </a:t>
            </a:r>
            <a:r>
              <a:rPr lang="zh-CN" altLang="en-US" sz="2200" b="1" dirty="0" smtClean="0"/>
              <a:t>念诵皈依偈颂</a:t>
            </a:r>
            <a:endParaRPr lang="en-US" altLang="zh-CN" sz="2200" b="1" dirty="0" smtClean="0"/>
          </a:p>
          <a:p>
            <a:r>
              <a:rPr lang="zh-CN" altLang="en-US" dirty="0"/>
              <a:t>十万</a:t>
            </a:r>
            <a:r>
              <a:rPr lang="zh-CN" altLang="en-US" dirty="0" smtClean="0"/>
              <a:t>遍皈依偈颂，加</a:t>
            </a:r>
            <a:r>
              <a:rPr lang="zh-CN" altLang="en-US" dirty="0"/>
              <a:t>再加一万遍作为补</a:t>
            </a:r>
            <a:r>
              <a:rPr lang="zh-CN" altLang="en-US" dirty="0" smtClean="0"/>
              <a:t>充</a:t>
            </a:r>
            <a:endParaRPr lang="en-US" altLang="zh-CN" dirty="0" smtClean="0"/>
          </a:p>
          <a:p>
            <a:r>
              <a:rPr lang="zh-CN" altLang="en-US" dirty="0"/>
              <a:t>念完十万遍皈依偈</a:t>
            </a:r>
            <a:r>
              <a:rPr lang="zh-CN" altLang="en-US" dirty="0" smtClean="0"/>
              <a:t>，并不代表皈依修法修成</a:t>
            </a:r>
            <a:r>
              <a:rPr lang="zh-CN" altLang="en-US" dirty="0"/>
              <a:t>功</a:t>
            </a:r>
            <a:r>
              <a:rPr lang="zh-CN" altLang="en-US" dirty="0" smtClean="0"/>
              <a:t>了</a:t>
            </a:r>
            <a:endParaRPr lang="en-US" altLang="zh-CN" dirty="0" smtClean="0"/>
          </a:p>
          <a:p>
            <a:r>
              <a:rPr lang="zh-CN" altLang="en-US" dirty="0" smtClean="0"/>
              <a:t>十</a:t>
            </a:r>
            <a:r>
              <a:rPr lang="zh-CN" altLang="en-US" dirty="0"/>
              <a:t>一万遍是起码的要求，但只是次要的内</a:t>
            </a:r>
            <a:r>
              <a:rPr lang="zh-CN" altLang="en-US" dirty="0" smtClean="0"/>
              <a:t>容</a:t>
            </a:r>
            <a:endParaRPr lang="en-CA" dirty="0"/>
          </a:p>
          <a:p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200" b="1" dirty="0" smtClean="0"/>
              <a:t>2. </a:t>
            </a:r>
            <a:r>
              <a:rPr lang="zh-CN" altLang="en-US" sz="2200" b="1" dirty="0" smtClean="0"/>
              <a:t>观想皈依境，越</a:t>
            </a:r>
            <a:r>
              <a:rPr lang="zh-CN" altLang="en-US" sz="2200" b="1" dirty="0"/>
              <a:t>清楚越</a:t>
            </a:r>
            <a:r>
              <a:rPr lang="zh-CN" altLang="en-US" sz="2200" b="1" dirty="0" smtClean="0"/>
              <a:t>好</a:t>
            </a:r>
            <a:endParaRPr lang="en-US" altLang="zh-CN" sz="2200" b="1" dirty="0" smtClean="0"/>
          </a:p>
          <a:p>
            <a:r>
              <a:rPr lang="zh-CN" altLang="en-US" dirty="0" smtClean="0"/>
              <a:t>观</a:t>
            </a:r>
            <a:r>
              <a:rPr lang="zh-CN" altLang="en-US" dirty="0"/>
              <a:t>想属于密宗生起次第的修法，修加行的时候需要观想，但不是最核心的内</a:t>
            </a:r>
            <a:r>
              <a:rPr lang="zh-CN" altLang="en-US" dirty="0" smtClean="0"/>
              <a:t>容</a:t>
            </a:r>
            <a:endParaRPr lang="en-US" altLang="zh-CN" dirty="0" smtClean="0"/>
          </a:p>
          <a:p>
            <a:r>
              <a:rPr lang="zh-CN" altLang="en-US" dirty="0" smtClean="0"/>
              <a:t>五</a:t>
            </a:r>
            <a:r>
              <a:rPr lang="zh-CN" altLang="en-US" dirty="0"/>
              <a:t>加行修完后，可以修一些生起次第的本尊修法，那个时候观想才是核</a:t>
            </a:r>
            <a:r>
              <a:rPr lang="zh-CN" altLang="en-US" dirty="0" smtClean="0"/>
              <a:t>心</a:t>
            </a:r>
            <a:endParaRPr lang="en-US" altLang="zh-CN" dirty="0" smtClean="0"/>
          </a:p>
          <a:p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200" b="1" dirty="0" smtClean="0"/>
              <a:t>3. </a:t>
            </a:r>
            <a:r>
              <a:rPr lang="zh-CN" altLang="en-US" sz="2200" b="1" dirty="0" smtClean="0"/>
              <a:t>皈依的目的和决心</a:t>
            </a:r>
            <a:endParaRPr lang="en-US" altLang="zh-CN" sz="2200" b="1" dirty="0" smtClean="0"/>
          </a:p>
          <a:p>
            <a:r>
              <a:rPr lang="zh-CN" altLang="en-US" dirty="0"/>
              <a:t>皈依两个字的内容是非常重要的，即</a:t>
            </a:r>
            <a:r>
              <a:rPr lang="zh-CN" altLang="en-US" b="1" dirty="0">
                <a:solidFill>
                  <a:srgbClr val="FF0000"/>
                </a:solidFill>
              </a:rPr>
              <a:t>归投、投靠、投</a:t>
            </a:r>
            <a:r>
              <a:rPr lang="zh-CN" altLang="en-US" b="1" dirty="0" smtClean="0">
                <a:solidFill>
                  <a:srgbClr val="FF0000"/>
                </a:solidFill>
              </a:rPr>
              <a:t>奔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世</a:t>
            </a:r>
            <a:r>
              <a:rPr lang="zh-CN" altLang="en-US" dirty="0"/>
              <a:t>俗办一件事，若发现自己没有能力，同时发现另一个亲朋好友有这个能力时，就会去投靠，现实生活中经常有此</a:t>
            </a:r>
            <a:r>
              <a:rPr lang="zh-CN" altLang="en-US" dirty="0" smtClean="0"/>
              <a:t>事</a:t>
            </a:r>
            <a:endParaRPr lang="en-US" altLang="zh-CN" dirty="0" smtClean="0"/>
          </a:p>
          <a:p>
            <a:r>
              <a:rPr lang="zh-CN" altLang="en-US" dirty="0" smtClean="0"/>
              <a:t>皈</a:t>
            </a:r>
            <a:r>
              <a:rPr lang="zh-CN" altLang="en-US" dirty="0"/>
              <a:t>依也是去投靠有能力让自己实现目标的对</a:t>
            </a:r>
            <a:r>
              <a:rPr lang="zh-CN" altLang="en-US" dirty="0" smtClean="0"/>
              <a:t>境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二、三种皈依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22804"/>
            <a:ext cx="10058400" cy="440962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1. </a:t>
            </a:r>
            <a:r>
              <a:rPr lang="zh-CN" altLang="en-US" sz="2400" b="1" dirty="0" smtClean="0"/>
              <a:t>下等皈依</a:t>
            </a:r>
            <a:endParaRPr lang="en-US" altLang="zh-CN" sz="2400" b="1" dirty="0" smtClean="0"/>
          </a:p>
          <a:p>
            <a:r>
              <a:rPr lang="zh-CN" altLang="en-US" dirty="0"/>
              <a:t>最简单的皈依，是为了现实生活中的健康、长寿、工作顺利</a:t>
            </a:r>
            <a:r>
              <a:rPr lang="zh-CN" altLang="en-US" dirty="0" smtClean="0"/>
              <a:t>等</a:t>
            </a:r>
            <a:endParaRPr lang="en-US" altLang="zh-CN" dirty="0" smtClean="0"/>
          </a:p>
          <a:p>
            <a:r>
              <a:rPr lang="zh-CN" altLang="en-US" dirty="0"/>
              <a:t>其前提条件，</a:t>
            </a:r>
            <a:r>
              <a:rPr lang="zh-CN" altLang="en-US" dirty="0">
                <a:solidFill>
                  <a:srgbClr val="0000FF"/>
                </a:solidFill>
              </a:rPr>
              <a:t>是坚定不移的信任、相信</a:t>
            </a:r>
            <a:r>
              <a:rPr lang="zh-CN" altLang="en-US" dirty="0"/>
              <a:t>，如果产生了质疑，就不会投</a:t>
            </a:r>
            <a:r>
              <a:rPr lang="zh-CN" altLang="en-US" dirty="0" smtClean="0"/>
              <a:t>靠</a:t>
            </a:r>
            <a:endParaRPr lang="en-US" altLang="zh-CN" dirty="0" smtClean="0"/>
          </a:p>
          <a:p>
            <a:r>
              <a:rPr lang="zh-CN" altLang="en-US" b="1" u="sng" dirty="0"/>
              <a:t>人天佛教</a:t>
            </a:r>
            <a:r>
              <a:rPr lang="zh-CN" altLang="en-US" dirty="0"/>
              <a:t>的目标，就是今世来世的幸福快乐，不需要解脱成佛利益众生</a:t>
            </a:r>
            <a:r>
              <a:rPr lang="zh-CN" altLang="en-US" dirty="0" smtClean="0"/>
              <a:t>，通</a:t>
            </a:r>
            <a:r>
              <a:rPr lang="zh-CN" altLang="en-US" dirty="0"/>
              <a:t>过皈依，就可以达到这个目标。在没有更好的追求之前，这样皈依也可以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2. </a:t>
            </a:r>
            <a:r>
              <a:rPr lang="zh-CN" altLang="en-US" sz="2400" b="1" dirty="0" smtClean="0"/>
              <a:t>中</a:t>
            </a:r>
            <a:r>
              <a:rPr lang="zh-CN" altLang="en-US" sz="2400" b="1" dirty="0"/>
              <a:t>等的皈</a:t>
            </a:r>
            <a:r>
              <a:rPr lang="zh-CN" altLang="en-US" sz="2400" b="1" dirty="0" smtClean="0"/>
              <a:t>依</a:t>
            </a:r>
            <a:endParaRPr lang="en-US" altLang="zh-CN" sz="2400" b="1" dirty="0" smtClean="0"/>
          </a:p>
          <a:p>
            <a:r>
              <a:rPr lang="zh-CN" altLang="en-US" b="1" u="sng" dirty="0" smtClean="0"/>
              <a:t>小</a:t>
            </a:r>
            <a:r>
              <a:rPr lang="zh-CN" altLang="en-US" b="1" u="sng" dirty="0"/>
              <a:t>乘佛教</a:t>
            </a:r>
            <a:r>
              <a:rPr lang="zh-CN" altLang="en-US" dirty="0"/>
              <a:t>的皈依，基础是出离</a:t>
            </a:r>
            <a:r>
              <a:rPr lang="zh-CN" altLang="en-US" dirty="0" smtClean="0"/>
              <a:t>心，目的是</a:t>
            </a:r>
            <a:r>
              <a:rPr lang="zh-CN" altLang="en-US" dirty="0"/>
              <a:t>为了从六道轮回中获得解脱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其前</a:t>
            </a:r>
            <a:r>
              <a:rPr lang="zh-CN" altLang="en-US" dirty="0"/>
              <a:t>提，</a:t>
            </a:r>
            <a:r>
              <a:rPr lang="zh-CN" altLang="en-US" dirty="0">
                <a:solidFill>
                  <a:srgbClr val="0000FF"/>
                </a:solidFill>
              </a:rPr>
              <a:t>也是坚定不移地相信佛陀、佛法、僧众有能力让自己解脱</a:t>
            </a:r>
            <a:r>
              <a:rPr lang="zh-CN" altLang="en-US" dirty="0"/>
              <a:t>，于是投靠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dirty="0"/>
              <a:t>任何的投奔，都建立在信心的基础之上</a:t>
            </a:r>
            <a:r>
              <a:rPr lang="zh-CN" altLang="en-US" dirty="0" smtClean="0"/>
              <a:t>，比如生病时投奔医生和药物，学习时投奔老师等等</a:t>
            </a:r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/>
              <a:t>二、三种皈</a:t>
            </a:r>
            <a:r>
              <a:rPr lang="zh-CN" altLang="en-US" sz="4300" b="1" dirty="0" smtClean="0"/>
              <a:t>依（续）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3. </a:t>
            </a:r>
            <a:r>
              <a:rPr lang="zh-CN" altLang="en-US" sz="2400" b="1" dirty="0" smtClean="0"/>
              <a:t>上等的皈依</a:t>
            </a:r>
            <a:endParaRPr lang="en-US" altLang="zh-CN" sz="2400" b="1" dirty="0" smtClean="0"/>
          </a:p>
          <a:p>
            <a:r>
              <a:rPr lang="zh-CN" altLang="en-US" b="1" u="sng" dirty="0" smtClean="0"/>
              <a:t>大</a:t>
            </a:r>
            <a:r>
              <a:rPr lang="zh-CN" altLang="en-US" b="1" u="sng" dirty="0"/>
              <a:t>乘佛教</a:t>
            </a:r>
            <a:r>
              <a:rPr lang="zh-CN" altLang="en-US" dirty="0"/>
              <a:t>的皈依</a:t>
            </a:r>
            <a:r>
              <a:rPr lang="zh-CN" altLang="en-US" dirty="0" smtClean="0"/>
              <a:t>，建立在</a:t>
            </a:r>
            <a:r>
              <a:rPr lang="zh-CN" altLang="en-US" dirty="0">
                <a:solidFill>
                  <a:srgbClr val="0000FF"/>
                </a:solidFill>
              </a:rPr>
              <a:t>菩提心的基础上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有些人有</a:t>
            </a:r>
            <a:r>
              <a:rPr lang="zh-CN" altLang="en-US" dirty="0"/>
              <a:t>强大的慈悲心，也许是先天前世带来的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dirty="0" smtClean="0"/>
              <a:t>也可能是</a:t>
            </a:r>
            <a:r>
              <a:rPr lang="zh-CN" altLang="en-US" dirty="0"/>
              <a:t>后天修来</a:t>
            </a:r>
            <a:r>
              <a:rPr lang="zh-CN" altLang="en-US" dirty="0" smtClean="0"/>
              <a:t>的：遇</a:t>
            </a:r>
            <a:r>
              <a:rPr lang="zh-CN" altLang="en-US" dirty="0"/>
              <a:t>到了大乘佛教的善知识，后天听闻了大乘佛法</a:t>
            </a:r>
            <a:r>
              <a:rPr lang="zh-CN" altLang="en-US" dirty="0" smtClean="0"/>
              <a:t>，产</a:t>
            </a:r>
            <a:r>
              <a:rPr lang="zh-CN" altLang="en-US" dirty="0"/>
              <a:t>生了大悲菩提心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 三</a:t>
            </a:r>
            <a:r>
              <a:rPr lang="zh-CN" altLang="en-US" dirty="0"/>
              <a:t>种皈依的共同点，都是相信三宝有能力，真心实意去投靠。其不同点，是发心与目标。</a:t>
            </a:r>
            <a:endParaRPr lang="en-CA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 所</a:t>
            </a:r>
            <a:r>
              <a:rPr lang="zh-CN" altLang="en-US" dirty="0"/>
              <a:t>有的皈依，所有的投靠，都不是自己什么都不做，一切都交给佛安</a:t>
            </a:r>
            <a:r>
              <a:rPr lang="zh-CN" altLang="en-US" dirty="0" smtClean="0"/>
              <a:t>排</a:t>
            </a:r>
            <a:r>
              <a:rPr lang="zh-CN" altLang="en-US" dirty="0"/>
              <a:t>，</a:t>
            </a:r>
            <a:r>
              <a:rPr lang="zh-CN" altLang="en-US" dirty="0" smtClean="0"/>
              <a:t>自</a:t>
            </a:r>
            <a:r>
              <a:rPr lang="zh-CN" altLang="en-US" dirty="0"/>
              <a:t>己同时也要努力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 皈依的修</a:t>
            </a:r>
            <a:r>
              <a:rPr lang="zh-CN" altLang="en-US" dirty="0"/>
              <a:t>持标准，不是以念诵多少偈颂为准，也不是观想多清楚为标准，而是投奔的心、信任的心有多强。</a:t>
            </a:r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三、皈依的三个对象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8621"/>
            <a:ext cx="10058400" cy="4341263"/>
          </a:xfrm>
        </p:spPr>
        <p:txBody>
          <a:bodyPr>
            <a:normAutofit/>
          </a:bodyPr>
          <a:lstStyle/>
          <a:p>
            <a:r>
              <a:rPr lang="zh-CN" altLang="en-US" dirty="0"/>
              <a:t>首先是观想皈依境，观想好以后，最关键的，是在皈依境前面发自内心坚定不移地下决心投靠、投奔。</a:t>
            </a:r>
            <a:endParaRPr lang="en-CA" dirty="0"/>
          </a:p>
          <a:p>
            <a:r>
              <a:rPr lang="zh-CN" altLang="en-US" b="1" dirty="0" smtClean="0"/>
              <a:t>皈</a:t>
            </a:r>
            <a:r>
              <a:rPr lang="zh-CN" altLang="en-US" b="1" dirty="0"/>
              <a:t>依境中包含了佛、法、僧、上师、本尊、空</a:t>
            </a:r>
            <a:r>
              <a:rPr lang="zh-CN" altLang="en-US" b="1" dirty="0" smtClean="0"/>
              <a:t>行</a:t>
            </a:r>
            <a:r>
              <a:rPr lang="zh-CN" altLang="en-US" b="1" dirty="0"/>
              <a:t>。</a:t>
            </a:r>
            <a:r>
              <a:rPr lang="zh-CN" altLang="en-US" dirty="0" smtClean="0"/>
              <a:t>其</a:t>
            </a:r>
            <a:r>
              <a:rPr lang="zh-CN" altLang="en-US" dirty="0"/>
              <a:t>中的</a:t>
            </a:r>
            <a:r>
              <a:rPr lang="zh-CN" altLang="en-US" b="1" dirty="0"/>
              <a:t>护法，都是一地以上的菩萨，属于僧宝</a:t>
            </a:r>
            <a:r>
              <a:rPr lang="zh-CN" altLang="en-US" dirty="0"/>
              <a:t>。没有证悟一地以上的僧众，不是皈依境的对</a:t>
            </a:r>
            <a:r>
              <a:rPr lang="zh-CN" altLang="en-US" dirty="0" smtClean="0"/>
              <a:t>象。</a:t>
            </a:r>
            <a:endParaRPr lang="en-US" altLang="zh-CN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1. </a:t>
            </a:r>
            <a:r>
              <a:rPr lang="zh-CN" altLang="en-US" sz="2400" b="1" dirty="0" smtClean="0"/>
              <a:t>皈依佛</a:t>
            </a:r>
            <a:endParaRPr lang="en-US" altLang="zh-CN" sz="2400" b="1" dirty="0" smtClean="0"/>
          </a:p>
          <a:p>
            <a:r>
              <a:rPr lang="zh-CN" altLang="en-US" dirty="0"/>
              <a:t>下定决心生生世世，释迦牟尼佛等显密的佛是自己唯一的导师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/>
              <a:t>三、皈依的三个对</a:t>
            </a:r>
            <a:r>
              <a:rPr lang="zh-CN" altLang="en-US" sz="4300" b="1" dirty="0" smtClean="0"/>
              <a:t>象（续）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31350"/>
            <a:ext cx="10058400" cy="42899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600" b="1" dirty="0" smtClean="0"/>
              <a:t>2. </a:t>
            </a:r>
            <a:r>
              <a:rPr lang="zh-CN" altLang="en-US" sz="2600" b="1" dirty="0" smtClean="0"/>
              <a:t>皈依法</a:t>
            </a:r>
            <a:endParaRPr lang="en-US" altLang="zh-CN" sz="2600" b="1" dirty="0" smtClean="0"/>
          </a:p>
          <a:p>
            <a:r>
              <a:rPr lang="zh-CN" altLang="en-US" sz="2100" dirty="0" smtClean="0"/>
              <a:t>在</a:t>
            </a:r>
            <a:r>
              <a:rPr lang="zh-CN" altLang="en-US" sz="2100" dirty="0"/>
              <a:t>皈依境的前面，很严肃地下决心、发誓，从今以后生生世世，只修佛法，唯有佛法才是自己修行的内容</a:t>
            </a:r>
            <a:r>
              <a:rPr lang="zh-CN" altLang="en-US" sz="2100" dirty="0" smtClean="0"/>
              <a:t>。</a:t>
            </a:r>
            <a:endParaRPr lang="en-US" altLang="zh-CN" sz="2100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600" b="1" dirty="0" smtClean="0"/>
              <a:t>3. </a:t>
            </a:r>
            <a:r>
              <a:rPr lang="zh-CN" altLang="en-US" sz="2600" b="1" dirty="0" smtClean="0"/>
              <a:t>皈依僧</a:t>
            </a:r>
            <a:endParaRPr lang="en-US" altLang="zh-CN" sz="2600" b="1" dirty="0" smtClean="0"/>
          </a:p>
          <a:p>
            <a:r>
              <a:rPr lang="zh-CN" altLang="en-US" sz="2200" dirty="0"/>
              <a:t>在僧众皈依境前面，发自内心下决心，从今以后生生世世，凡是学佛的人，无论大乘小乘，都是自己的道</a:t>
            </a:r>
            <a:r>
              <a:rPr lang="zh-CN" altLang="en-US" sz="2200" dirty="0" smtClean="0"/>
              <a:t>友</a:t>
            </a:r>
            <a:endParaRPr lang="en-US" altLang="zh-CN" sz="2200" dirty="0" smtClean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四、</a:t>
            </a:r>
            <a:r>
              <a:rPr lang="zh-CN" altLang="en-US" sz="4300" b="1" dirty="0"/>
              <a:t>皈依决心的三个标</a:t>
            </a:r>
            <a:r>
              <a:rPr lang="zh-CN" altLang="en-US" sz="4300" b="1" dirty="0" smtClean="0"/>
              <a:t>准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  <a:p>
            <a:r>
              <a:rPr lang="zh-CN" altLang="en-US" dirty="0" smtClean="0"/>
              <a:t>高</a:t>
            </a:r>
            <a:r>
              <a:rPr lang="zh-CN" altLang="en-US" dirty="0"/>
              <a:t>标</a:t>
            </a:r>
            <a:r>
              <a:rPr lang="zh-CN" altLang="en-US" dirty="0" smtClean="0"/>
              <a:t>准：</a:t>
            </a:r>
            <a:r>
              <a:rPr lang="zh-CN" altLang="en-US" b="1" dirty="0" smtClean="0">
                <a:solidFill>
                  <a:srgbClr val="FF0000"/>
                </a:solidFill>
              </a:rPr>
              <a:t>宁可放</a:t>
            </a:r>
            <a:r>
              <a:rPr lang="zh-CN" altLang="en-US" b="1" dirty="0">
                <a:solidFill>
                  <a:srgbClr val="FF0000"/>
                </a:solidFill>
              </a:rPr>
              <a:t>弃生命也不放弃三宝</a:t>
            </a:r>
            <a:r>
              <a:rPr lang="zh-CN" altLang="en-US" b="1" dirty="0" smtClean="0">
                <a:solidFill>
                  <a:srgbClr val="FF0000"/>
                </a:solidFill>
              </a:rPr>
              <a:t>。</a:t>
            </a:r>
            <a:endParaRPr lang="en-US" altLang="zh-CN" dirty="0" smtClean="0"/>
          </a:p>
          <a:p>
            <a:r>
              <a:rPr lang="zh-CN" altLang="en-US" dirty="0"/>
              <a:t>低标</a:t>
            </a:r>
            <a:r>
              <a:rPr lang="zh-CN" altLang="en-US" dirty="0" smtClean="0"/>
              <a:t>准：要</a:t>
            </a:r>
            <a:r>
              <a:rPr lang="zh-CN" altLang="en-US" dirty="0"/>
              <a:t>看情</a:t>
            </a:r>
            <a:r>
              <a:rPr lang="zh-CN" altLang="en-US" dirty="0" smtClean="0"/>
              <a:t>况而定，</a:t>
            </a:r>
            <a:r>
              <a:rPr lang="zh-CN" altLang="en-US" dirty="0"/>
              <a:t>平时坚定不</a:t>
            </a:r>
            <a:r>
              <a:rPr lang="zh-CN" altLang="en-US" dirty="0" smtClean="0"/>
              <a:t>移地相</a:t>
            </a:r>
            <a:r>
              <a:rPr lang="zh-CN" altLang="en-US" dirty="0"/>
              <a:t>信，发自内心投奔了，遇到重大问题时会有松动，这是下等的皈依，但也是一种皈依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自</a:t>
            </a:r>
            <a:r>
              <a:rPr lang="zh-CN" altLang="en-US" dirty="0"/>
              <a:t>己属于上中下哪个标准自己衡量，但尽</a:t>
            </a:r>
            <a:r>
              <a:rPr lang="zh-CN" altLang="en-US" dirty="0" smtClean="0"/>
              <a:t>量做到高</a:t>
            </a:r>
            <a:r>
              <a:rPr lang="zh-CN" altLang="en-US" dirty="0"/>
              <a:t>标准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要</a:t>
            </a:r>
            <a:r>
              <a:rPr lang="zh-CN" altLang="en-US" dirty="0"/>
              <a:t>做到高标准皈依没有太大问题。以后遇到什么不好说，至少当下是确定的，这样皈依就修成</a:t>
            </a:r>
            <a:r>
              <a:rPr lang="zh-CN" altLang="en-US" dirty="0" smtClean="0"/>
              <a:t>了。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5111</Words>
  <Application>WPS 演示</Application>
  <PresentationFormat>自定义</PresentationFormat>
  <Paragraphs>260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6" baseType="lpstr">
      <vt:lpstr>Arial</vt:lpstr>
      <vt:lpstr>宋体</vt:lpstr>
      <vt:lpstr>Wingdings</vt:lpstr>
      <vt:lpstr>Garamond</vt:lpstr>
      <vt:lpstr>华文隶书</vt:lpstr>
      <vt:lpstr>Heiti SC Light</vt:lpstr>
      <vt:lpstr>微软雅黑</vt:lpstr>
      <vt:lpstr>Arial Unicode MS</vt:lpstr>
      <vt:lpstr>Calibri</vt:lpstr>
      <vt:lpstr>黑体</vt:lpstr>
      <vt:lpstr>Savon</vt:lpstr>
      <vt:lpstr>发心偈</vt:lpstr>
      <vt:lpstr>皈依（三）  慧灯禅修课视频23</vt:lpstr>
      <vt:lpstr> 皈依（二）  慧灯禅修课视频22  </vt:lpstr>
      <vt:lpstr>一、皈依修法的三个组成部分 </vt:lpstr>
      <vt:lpstr>二、三种皈依</vt:lpstr>
      <vt:lpstr>二、三种皈依（续）</vt:lpstr>
      <vt:lpstr>三、皈依的三个对象</vt:lpstr>
      <vt:lpstr>三、皈依的三个对象（续）</vt:lpstr>
      <vt:lpstr>四、皈依决心的三个标准</vt:lpstr>
      <vt:lpstr>五、皈依的具体修法</vt:lpstr>
      <vt:lpstr>五、皈依的具体修法（续）</vt:lpstr>
      <vt:lpstr> 皈依（三）  慧灯禅修课视频23  </vt:lpstr>
      <vt:lpstr>皈依修法的两个意义</vt:lpstr>
      <vt:lpstr>皈依的观想</vt:lpstr>
      <vt:lpstr>皈依的具体观想</vt:lpstr>
      <vt:lpstr>皈依的具体观想</vt:lpstr>
      <vt:lpstr>皈依的具体观想</vt:lpstr>
      <vt:lpstr>皈依的具体观想</vt:lpstr>
      <vt:lpstr>皈依的具体观想</vt:lpstr>
      <vt:lpstr>皈依的具体观想</vt:lpstr>
      <vt:lpstr>皈依的具体观想</vt:lpstr>
      <vt:lpstr>皈依的具体观想</vt:lpstr>
      <vt:lpstr>问题讨论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154</cp:revision>
  <dcterms:created xsi:type="dcterms:W3CDTF">2018-10-04T19:59:00Z</dcterms:created>
  <dcterms:modified xsi:type="dcterms:W3CDTF">2018-12-28T14:54:17Z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2052-11.1.0.8214</vt:lpwstr>
  </property>
</Properties>
</file>