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76" r:id="rId3"/>
    <p:sldId id="277" r:id="rId4"/>
    <p:sldId id="539" r:id="rId5"/>
    <p:sldId id="541" r:id="rId6"/>
    <p:sldId id="540" r:id="rId7"/>
    <p:sldId id="543" r:id="rId8"/>
    <p:sldId id="544" r:id="rId9"/>
    <p:sldId id="545" r:id="rId10"/>
    <p:sldId id="546" r:id="rId11"/>
    <p:sldId id="547" r:id="rId12"/>
    <p:sldId id="559" r:id="rId13"/>
    <p:sldId id="560" r:id="rId14"/>
    <p:sldId id="561" r:id="rId15"/>
    <p:sldId id="562" r:id="rId16"/>
    <p:sldId id="563" r:id="rId17"/>
    <p:sldId id="564" r:id="rId18"/>
    <p:sldId id="565" r:id="rId19"/>
    <p:sldId id="566" r:id="rId20"/>
    <p:sldId id="567" r:id="rId21"/>
    <p:sldId id="568" r:id="rId22"/>
    <p:sldId id="569" r:id="rId23"/>
    <p:sldId id="570" r:id="rId24"/>
    <p:sldId id="571" r:id="rId25"/>
    <p:sldId id="572" r:id="rId26"/>
    <p:sldId id="573" r:id="rId27"/>
    <p:sldId id="574" r:id="rId28"/>
    <p:sldId id="575" r:id="rId29"/>
    <p:sldId id="576" r:id="rId30"/>
    <p:sldId id="577" r:id="rId31"/>
    <p:sldId id="578" r:id="rId32"/>
    <p:sldId id="579" r:id="rId33"/>
    <p:sldId id="580" r:id="rId34"/>
    <p:sldId id="462" r:id="rId35"/>
    <p:sldId id="274" r:id="rId36"/>
  </p:sldIdLst>
  <p:sldSz cx="12192000" cy="6858000"/>
  <p:notesSz cx="6858000" cy="9144000"/>
  <p:defaultTextStyle>
    <a:defPPr>
      <a:defRPr lang="en-US"/>
    </a:defPPr>
    <a:lvl1pPr marL="0" lvl="0" indent="0" algn="l" defTabSz="4572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kern="1200">
        <a:solidFill>
          <a:schemeClr val="tx1"/>
        </a:solidFill>
        <a:latin typeface="Garamond" panose="02020404030301010803" pitchFamily="18" charset="0"/>
        <a:ea typeface="+mn-ea"/>
        <a:cs typeface="+mn-cs"/>
      </a:defRPr>
    </a:lvl1pPr>
    <a:lvl2pPr marL="457200" lvl="1" indent="0" algn="l" defTabSz="4572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1800" kern="1200">
        <a:solidFill>
          <a:schemeClr val="tx1"/>
        </a:solidFill>
        <a:latin typeface="Garamond" panose="02020404030301010803" pitchFamily="18" charset="0"/>
        <a:ea typeface="+mn-ea"/>
        <a:cs typeface="+mn-cs"/>
      </a:defRPr>
    </a:lvl2pPr>
    <a:lvl3pPr marL="914400" lvl="2" indent="0" algn="l" defTabSz="4572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1800" kern="1200">
        <a:solidFill>
          <a:schemeClr val="tx1"/>
        </a:solidFill>
        <a:latin typeface="Garamond" panose="02020404030301010803" pitchFamily="18" charset="0"/>
        <a:ea typeface="+mn-ea"/>
        <a:cs typeface="+mn-cs"/>
      </a:defRPr>
    </a:lvl3pPr>
    <a:lvl4pPr marL="1371600" lvl="3" indent="0" algn="l" defTabSz="4572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1800" kern="1200">
        <a:solidFill>
          <a:schemeClr val="tx1"/>
        </a:solidFill>
        <a:latin typeface="Garamond" panose="02020404030301010803" pitchFamily="18" charset="0"/>
        <a:ea typeface="+mn-ea"/>
        <a:cs typeface="+mn-cs"/>
      </a:defRPr>
    </a:lvl4pPr>
    <a:lvl5pPr marL="1828800" lvl="4" indent="0" algn="l" defTabSz="4572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1800" kern="1200">
        <a:solidFill>
          <a:schemeClr val="tx1"/>
        </a:solidFill>
        <a:latin typeface="Garamond" panose="02020404030301010803" pitchFamily="18" charset="0"/>
        <a:ea typeface="+mn-ea"/>
        <a:cs typeface="+mn-cs"/>
      </a:defRPr>
    </a:lvl5pPr>
    <a:lvl6pPr marL="2286000" lvl="5" indent="0" algn="l" defTabSz="4572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1800" kern="1200">
        <a:solidFill>
          <a:schemeClr val="tx1"/>
        </a:solidFill>
        <a:latin typeface="Garamond" panose="02020404030301010803" pitchFamily="18" charset="0"/>
        <a:ea typeface="+mn-ea"/>
        <a:cs typeface="+mn-cs"/>
      </a:defRPr>
    </a:lvl6pPr>
    <a:lvl7pPr marL="2743200" lvl="6" indent="0" algn="l" defTabSz="4572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1800" kern="1200">
        <a:solidFill>
          <a:schemeClr val="tx1"/>
        </a:solidFill>
        <a:latin typeface="Garamond" panose="02020404030301010803" pitchFamily="18" charset="0"/>
        <a:ea typeface="+mn-ea"/>
        <a:cs typeface="+mn-cs"/>
      </a:defRPr>
    </a:lvl7pPr>
    <a:lvl8pPr marL="3200400" lvl="7" indent="0" algn="l" defTabSz="4572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1800" kern="1200">
        <a:solidFill>
          <a:schemeClr val="tx1"/>
        </a:solidFill>
        <a:latin typeface="Garamond" panose="02020404030301010803" pitchFamily="18" charset="0"/>
        <a:ea typeface="+mn-ea"/>
        <a:cs typeface="+mn-cs"/>
      </a:defRPr>
    </a:lvl8pPr>
    <a:lvl9pPr marL="3657600" lvl="8" indent="0" algn="l" defTabSz="4572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1800" kern="1200">
        <a:solidFill>
          <a:schemeClr val="tx1"/>
        </a:solidFill>
        <a:latin typeface="Garamond" panose="02020404030301010803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6588"/>
    <p:restoredTop sz="94690"/>
  </p:normalViewPr>
  <p:slideViewPr>
    <p:cSldViewPr snapToGrid="0" snapToObjects="1" showGuides="1">
      <p:cViewPr varScale="1">
        <p:scale>
          <a:sx n="89" d="100"/>
          <a:sy n="89" d="100"/>
        </p:scale>
        <p:origin x="-821" y="-67"/>
      </p:cViewPr>
      <p:guideLst>
        <p:guide orient="horz" pos="2160"/>
        <p:guide pos="383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5" cy="72005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9" Type="http://schemas.openxmlformats.org/officeDocument/2006/relationships/tableStyles" Target="tableStyles.xml"/><Relationship Id="rId38" Type="http://schemas.openxmlformats.org/officeDocument/2006/relationships/viewProps" Target="viewProps.xml"/><Relationship Id="rId37" Type="http://schemas.openxmlformats.org/officeDocument/2006/relationships/presProps" Target="presProps.xml"/><Relationship Id="rId36" Type="http://schemas.openxmlformats.org/officeDocument/2006/relationships/slide" Target="slides/slide34.xml"/><Relationship Id="rId35" Type="http://schemas.openxmlformats.org/officeDocument/2006/relationships/slide" Target="slides/slide33.xml"/><Relationship Id="rId34" Type="http://schemas.openxmlformats.org/officeDocument/2006/relationships/slide" Target="slides/slide32.xml"/><Relationship Id="rId33" Type="http://schemas.openxmlformats.org/officeDocument/2006/relationships/slide" Target="slides/slide31.xml"/><Relationship Id="rId32" Type="http://schemas.openxmlformats.org/officeDocument/2006/relationships/slide" Target="slides/slide30.xml"/><Relationship Id="rId31" Type="http://schemas.openxmlformats.org/officeDocument/2006/relationships/slide" Target="slides/slide29.xml"/><Relationship Id="rId30" Type="http://schemas.openxmlformats.org/officeDocument/2006/relationships/slide" Target="slides/slide28.xml"/><Relationship Id="rId3" Type="http://schemas.openxmlformats.org/officeDocument/2006/relationships/slide" Target="slides/slide1.xml"/><Relationship Id="rId29" Type="http://schemas.openxmlformats.org/officeDocument/2006/relationships/slide" Target="slides/slide27.xml"/><Relationship Id="rId28" Type="http://schemas.openxmlformats.org/officeDocument/2006/relationships/slide" Target="slides/slide26.xml"/><Relationship Id="rId27" Type="http://schemas.openxmlformats.org/officeDocument/2006/relationships/slide" Target="slides/slide25.xml"/><Relationship Id="rId26" Type="http://schemas.openxmlformats.org/officeDocument/2006/relationships/slide" Target="slides/slide24.xml"/><Relationship Id="rId25" Type="http://schemas.openxmlformats.org/officeDocument/2006/relationships/slide" Target="slides/slide23.xml"/><Relationship Id="rId24" Type="http://schemas.openxmlformats.org/officeDocument/2006/relationships/slide" Target="slides/slide22.xml"/><Relationship Id="rId23" Type="http://schemas.openxmlformats.org/officeDocument/2006/relationships/slide" Target="slides/slide21.xml"/><Relationship Id="rId22" Type="http://schemas.openxmlformats.org/officeDocument/2006/relationships/slide" Target="slides/slide20.xml"/><Relationship Id="rId21" Type="http://schemas.openxmlformats.org/officeDocument/2006/relationships/slide" Target="slides/slide19.xml"/><Relationship Id="rId20" Type="http://schemas.openxmlformats.org/officeDocument/2006/relationships/slide" Target="slides/slide18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showMasterSp="0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1" y="0"/>
            <a:ext cx="12192000" cy="6858000"/>
          </a:xfrm>
          <a:prstGeom prst="rect">
            <a:avLst/>
          </a:prstGeom>
          <a:blipFill dpi="0" rotWithShape="1">
            <a:blip r:embed="rId2">
              <a:alphaModFix amt="40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133350" ty="330200" sx="85000" sy="85000" flip="xy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64" y="1267724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052" name="Rectangle 10"/>
          <p:cNvSpPr/>
          <p:nvPr/>
        </p:nvSpPr>
        <p:spPr>
          <a:xfrm>
            <a:off x="1447800" y="1411288"/>
            <a:ext cx="9296400" cy="4035425"/>
          </a:xfrm>
          <a:prstGeom prst="rect">
            <a:avLst/>
          </a:prstGeom>
          <a:noFill/>
          <a:ln w="6350" cap="sq" cmpd="sng">
            <a:solidFill>
              <a:srgbClr val="404040"/>
            </a:solidFill>
            <a:prstDash val="solid"/>
            <a:miter/>
            <a:headEnd type="none" w="med" len="med"/>
            <a:tailEnd type="none" w="med" len="med"/>
          </a:ln>
        </p:spPr>
        <p:txBody>
          <a:bodyPr anchor="t"/>
          <a:lstStyle/>
          <a:p>
            <a:pPr lvl="0" indent="0"/>
            <a:endParaRPr lang="en-US" altLang="zh-CN">
              <a:latin typeface="Garamond" panose="02020404030301010803" pitchFamily="18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5135563" y="1268413"/>
            <a:ext cx="1920875" cy="7302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2054" name="Group 3"/>
          <p:cNvGrpSpPr/>
          <p:nvPr/>
        </p:nvGrpSpPr>
        <p:grpSpPr>
          <a:xfrm>
            <a:off x="5249863" y="1268413"/>
            <a:ext cx="1692275" cy="64452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>
                  <a:lumMod val="85000"/>
                  <a:lumOff val="15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>
                  <a:lumMod val="85000"/>
                  <a:lumOff val="15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>
                  <a:lumMod val="85000"/>
                  <a:lumOff val="15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pPr fontAlgn="auto"/>
            <a:r>
              <a:rPr lang="en-US" strike="noStrike" noProof="1"/>
              <a:t>Click to edit Master title style</a:t>
            </a:r>
            <a:endParaRPr lang="en-US" strike="noStrike" noProof="1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2">
                    <a:lumMod val="75000"/>
                  </a:schemeClr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fontAlgn="auto"/>
            <a:r>
              <a:rPr lang="en-US" strike="noStrike" noProof="1"/>
              <a:t>Click to edit Master subtitle style</a:t>
            </a:r>
            <a:endParaRPr lang="en-US" strike="noStrike" noProof="1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125" y="1341438"/>
            <a:ext cx="1555750" cy="5270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300" spc="0" baseline="0">
                <a:solidFill>
                  <a:srgbClr val="FFFFFF"/>
                </a:solidFill>
                <a:latin typeface="+mn-lt"/>
              </a:defRPr>
            </a:lvl1pPr>
          </a:lstStyle>
          <a:p>
            <a:pPr fontAlgn="auto"/>
            <a:fld id="{DDA51639-B2D6-4652-B8C3-1B4C224A7BAF}" type="datetimeFigureOut">
              <a:rPr lang="en-US" strike="noStrike" noProof="1" smtClean="0">
                <a:latin typeface="+mn-lt"/>
                <a:ea typeface="+mn-ea"/>
                <a:cs typeface="+mn-cs"/>
              </a:rPr>
            </a:fld>
            <a:endParaRPr lang="en-US" strike="noStrike" noProof="1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4150" y="5211763"/>
            <a:ext cx="5905500" cy="2286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fontAlgn="auto"/>
            <a:endParaRPr lang="en-US" strike="noStrike" noProof="1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7425" y="5211763"/>
            <a:ext cx="2111375" cy="2286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fontAlgn="auto"/>
            <a:fld id="{4FAB73BC-B049-4115-A692-8D63A059BFB8}" type="slidenum">
              <a:rPr lang="en-US" strike="noStrike" noProof="1" smtClean="0">
                <a:latin typeface="+mn-lt"/>
                <a:ea typeface="+mn-ea"/>
                <a:cs typeface="+mn-cs"/>
              </a:rPr>
            </a:fld>
            <a:endParaRPr lang="en-US" strike="noStrike" noProof="1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/>
            <a:r>
              <a:rPr lang="en-US" strike="noStrike" noProof="1"/>
              <a:t>Click to edit Master title style</a:t>
            </a:r>
            <a:endParaRPr lang="en-US" strike="noStrike" noProof="1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fontAlgn="auto"/>
            <a:r>
              <a:rPr lang="en-US" strike="noStrike" noProof="1"/>
              <a:t>Edit Master text styles</a:t>
            </a:r>
            <a:endParaRPr lang="en-US" strike="noStrike" noProof="1"/>
          </a:p>
          <a:p>
            <a:pPr lvl="1" fontAlgn="auto"/>
            <a:r>
              <a:rPr lang="en-US" strike="noStrike" noProof="1"/>
              <a:t>Second level</a:t>
            </a:r>
            <a:endParaRPr lang="en-US" strike="noStrike" noProof="1"/>
          </a:p>
          <a:p>
            <a:pPr lvl="2" fontAlgn="auto"/>
            <a:r>
              <a:rPr lang="en-US" strike="noStrike" noProof="1"/>
              <a:t>Third level</a:t>
            </a:r>
            <a:endParaRPr lang="en-US" strike="noStrike" noProof="1"/>
          </a:p>
          <a:p>
            <a:pPr lvl="3" fontAlgn="auto"/>
            <a:r>
              <a:rPr lang="en-US" strike="noStrike" noProof="1"/>
              <a:t>Fourth level</a:t>
            </a:r>
            <a:endParaRPr lang="en-US" strike="noStrike" noProof="1"/>
          </a:p>
          <a:p>
            <a:pPr lvl="4" fontAlgn="auto"/>
            <a:r>
              <a:rPr lang="en-US" strike="noStrike" noProof="1"/>
              <a:t>Fifth level</a:t>
            </a:r>
            <a:endParaRPr 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fontAlgn="auto"/>
            <a:fld id="{CBC48EC7-AF6A-48D3-8284-14BACBEBDD84}" type="datetimeFigureOut">
              <a:rPr lang="en-US" strike="noStrike" noProof="1" smtClean="0">
                <a:latin typeface="+mn-lt"/>
                <a:ea typeface="+mn-ea"/>
                <a:cs typeface="+mn-cs"/>
              </a:rPr>
            </a:fld>
            <a:endParaRPr lang="en-US" strike="noStrike" noProof="1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auto"/>
            <a:endParaRPr lang="en-US" strike="noStrike" noProof="1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auto"/>
            <a:fld id="{4FAB73BC-B049-4115-A692-8D63A059BFB8}" type="slidenum">
              <a:rPr lang="en-US" strike="noStrike" noProof="1" smtClean="0">
                <a:latin typeface="+mn-lt"/>
                <a:ea typeface="+mn-ea"/>
                <a:cs typeface="+mn-cs"/>
              </a:rPr>
            </a:fld>
            <a:endParaRPr lang="en-US" strike="noStrike" noProof="1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pPr fontAlgn="auto"/>
            <a:r>
              <a:rPr lang="en-US" strike="noStrike" noProof="1"/>
              <a:t>Click to edit Master title style</a:t>
            </a:r>
            <a:endParaRPr lang="en-US" strike="noStrike" noProof="1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 fontAlgn="auto"/>
            <a:r>
              <a:rPr lang="en-US" strike="noStrike" noProof="1"/>
              <a:t>Edit Master text styles</a:t>
            </a:r>
            <a:endParaRPr lang="en-US" strike="noStrike" noProof="1"/>
          </a:p>
          <a:p>
            <a:pPr lvl="1" fontAlgn="auto"/>
            <a:r>
              <a:rPr lang="en-US" strike="noStrike" noProof="1"/>
              <a:t>Second level</a:t>
            </a:r>
            <a:endParaRPr lang="en-US" strike="noStrike" noProof="1"/>
          </a:p>
          <a:p>
            <a:pPr lvl="2" fontAlgn="auto"/>
            <a:r>
              <a:rPr lang="en-US" strike="noStrike" noProof="1"/>
              <a:t>Third level</a:t>
            </a:r>
            <a:endParaRPr lang="en-US" strike="noStrike" noProof="1"/>
          </a:p>
          <a:p>
            <a:pPr lvl="3" fontAlgn="auto"/>
            <a:r>
              <a:rPr lang="en-US" strike="noStrike" noProof="1"/>
              <a:t>Fourth level</a:t>
            </a:r>
            <a:endParaRPr lang="en-US" strike="noStrike" noProof="1"/>
          </a:p>
          <a:p>
            <a:pPr lvl="4" fontAlgn="auto"/>
            <a:r>
              <a:rPr lang="en-US" strike="noStrike" noProof="1"/>
              <a:t>Fifth level</a:t>
            </a:r>
            <a:endParaRPr 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fontAlgn="auto"/>
            <a:fld id="{CBC48EC7-AF6A-48D3-8284-14BACBEBDD84}" type="datetimeFigureOut">
              <a:rPr lang="en-US" strike="noStrike" noProof="1" smtClean="0">
                <a:latin typeface="+mn-lt"/>
                <a:ea typeface="+mn-ea"/>
                <a:cs typeface="+mn-cs"/>
              </a:rPr>
            </a:fld>
            <a:endParaRPr lang="en-US" strike="noStrike" noProof="1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auto"/>
            <a:endParaRPr lang="en-US" strike="noStrike" noProof="1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auto"/>
            <a:fld id="{4FAB73BC-B049-4115-A692-8D63A059BFB8}" type="slidenum">
              <a:rPr lang="en-US" strike="noStrike" noProof="1" smtClean="0">
                <a:latin typeface="+mn-lt"/>
                <a:ea typeface="+mn-ea"/>
                <a:cs typeface="+mn-cs"/>
              </a:rPr>
            </a:fld>
            <a:endParaRPr lang="en-US" strike="noStrike" noProof="1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/>
            <a:r>
              <a:rPr lang="en-US" strike="noStrike" noProof="1"/>
              <a:t>Click to edit Master title style</a:t>
            </a:r>
            <a:endParaRPr lang="en-US" strike="noStrike" noProof="1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fontAlgn="auto"/>
            <a:r>
              <a:rPr lang="en-US" strike="noStrike" noProof="1"/>
              <a:t>Edit Master text styles</a:t>
            </a:r>
            <a:endParaRPr lang="en-US" strike="noStrike" noProof="1"/>
          </a:p>
          <a:p>
            <a:pPr lvl="1" fontAlgn="auto"/>
            <a:r>
              <a:rPr lang="en-US" strike="noStrike" noProof="1"/>
              <a:t>Second level</a:t>
            </a:r>
            <a:endParaRPr lang="en-US" strike="noStrike" noProof="1"/>
          </a:p>
          <a:p>
            <a:pPr lvl="2" fontAlgn="auto"/>
            <a:r>
              <a:rPr lang="en-US" strike="noStrike" noProof="1"/>
              <a:t>Third level</a:t>
            </a:r>
            <a:endParaRPr lang="en-US" strike="noStrike" noProof="1"/>
          </a:p>
          <a:p>
            <a:pPr lvl="3" fontAlgn="auto"/>
            <a:r>
              <a:rPr lang="en-US" strike="noStrike" noProof="1"/>
              <a:t>Fourth level</a:t>
            </a:r>
            <a:endParaRPr lang="en-US" strike="noStrike" noProof="1"/>
          </a:p>
          <a:p>
            <a:pPr lvl="4" fontAlgn="auto"/>
            <a:r>
              <a:rPr lang="en-US" strike="noStrike" noProof="1"/>
              <a:t>Fifth level</a:t>
            </a:r>
            <a:endParaRPr 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fontAlgn="auto"/>
            <a:fld id="{CBC48EC7-AF6A-48D3-8284-14BACBEBDD84}" type="datetimeFigureOut">
              <a:rPr lang="en-US" strike="noStrike" noProof="1" smtClean="0">
                <a:latin typeface="+mn-lt"/>
                <a:ea typeface="+mn-ea"/>
                <a:cs typeface="+mn-cs"/>
              </a:rPr>
            </a:fld>
            <a:endParaRPr lang="en-US" strike="noStrike" noProof="1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auto"/>
            <a:endParaRPr lang="en-US" strike="noStrike" noProof="1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auto"/>
            <a:fld id="{4FAB73BC-B049-4115-A692-8D63A059BFB8}" type="slidenum">
              <a:rPr lang="en-US" strike="noStrike" noProof="1" smtClean="0">
                <a:latin typeface="+mn-lt"/>
                <a:ea typeface="+mn-ea"/>
                <a:cs typeface="+mn-cs"/>
              </a:rPr>
            </a:fld>
            <a:endParaRPr lang="en-US" strike="noStrike" noProof="1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 showMasterSp="0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11778" y="0"/>
            <a:ext cx="12192000" cy="6858000"/>
          </a:xfrm>
          <a:prstGeom prst="rect">
            <a:avLst/>
          </a:prstGeom>
          <a:blipFill dpi="0" rotWithShape="1">
            <a:blip r:embed="rId2">
              <a:alphaModFix amt="40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133350" ty="330200" sx="85000" sy="85000" flip="xy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64" y="1267724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3076" name="Rectangle 23"/>
          <p:cNvSpPr/>
          <p:nvPr/>
        </p:nvSpPr>
        <p:spPr>
          <a:xfrm>
            <a:off x="1447800" y="1411288"/>
            <a:ext cx="9296400" cy="4035425"/>
          </a:xfrm>
          <a:prstGeom prst="rect">
            <a:avLst/>
          </a:prstGeom>
          <a:noFill/>
          <a:ln w="6350" cap="sq" cmpd="sng">
            <a:solidFill>
              <a:srgbClr val="404040"/>
            </a:solidFill>
            <a:prstDash val="solid"/>
            <a:miter/>
            <a:headEnd type="none" w="med" len="med"/>
            <a:tailEnd type="none" w="med" len="med"/>
          </a:ln>
        </p:spPr>
        <p:txBody>
          <a:bodyPr anchor="t"/>
          <a:lstStyle/>
          <a:p>
            <a:pPr lvl="0" indent="0"/>
            <a:endParaRPr lang="en-US" altLang="zh-CN">
              <a:latin typeface="Garamond" panose="02020404030301010803" pitchFamily="18" charset="0"/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5135563" y="1268413"/>
            <a:ext cx="1920875" cy="73025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078" name="Group 30"/>
          <p:cNvGrpSpPr/>
          <p:nvPr/>
        </p:nvGrpSpPr>
        <p:grpSpPr>
          <a:xfrm>
            <a:off x="5249863" y="1268413"/>
            <a:ext cx="1692275" cy="64452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accent2">
                  <a:lumMod val="5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accent2">
                  <a:lumMod val="5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accent2">
                  <a:lumMod val="5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pPr fontAlgn="auto"/>
            <a:r>
              <a:rPr lang="en-US" strike="noStrike" noProof="1"/>
              <a:t>Click to edit Master title style</a:t>
            </a:r>
            <a:endParaRPr lang="en-US" strike="noStrike" noProof="1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tabLst>
                <a:tab pos="2633345" algn="l"/>
              </a:tabLst>
              <a:defRPr sz="1600">
                <a:solidFill>
                  <a:schemeClr val="tx2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fontAlgn="auto"/>
            <a:r>
              <a:rPr lang="en-US" strike="noStrike" noProof="1"/>
              <a:t>Edit Master text styles</a:t>
            </a:r>
            <a:endParaRPr lang="en-US" strike="noStrike" noProof="1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300" y="1344613"/>
            <a:ext cx="1555750" cy="5302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lang="en-US" sz="1300" kern="1200" spc="0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</a:lstStyle>
          <a:p>
            <a:pPr fontAlgn="auto"/>
            <a:fld id="{C44961B7-6B89-48AB-966F-622E2788EECC}" type="datetimeFigureOut">
              <a:rPr lang="en-US" strike="noStrike" noProof="1" smtClean="0">
                <a:latin typeface="+mn-lt"/>
                <a:ea typeface="+mn-ea"/>
                <a:cs typeface="+mn-cs"/>
              </a:rPr>
            </a:fld>
            <a:endParaRPr lang="en-US" strike="noStrike" noProof="1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4150" y="5211763"/>
            <a:ext cx="5907088" cy="2286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/>
            </a:lvl1pPr>
          </a:lstStyle>
          <a:p>
            <a:pPr fontAlgn="auto"/>
            <a:endParaRPr lang="en-US" strike="noStrike" noProof="1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250" y="5211763"/>
            <a:ext cx="2112963" cy="228600"/>
          </a:xfrm>
          <a:prstGeom prst="rect">
            <a:avLst/>
          </a:prstGeom>
        </p:spPr>
        <p:txBody>
          <a:bodyPr vert="horz" lIns="91440" tIns="45720" rIns="91440" bIns="45720" rtlCol="0" anchor="b"/>
          <a:lstStyle/>
          <a:p>
            <a:pPr fontAlgn="auto"/>
            <a:fld id="{4FAB73BC-B049-4115-A692-8D63A059BFB8}" type="slidenum">
              <a:rPr lang="en-US" strike="noStrike" noProof="1" smtClean="0">
                <a:latin typeface="+mn-lt"/>
                <a:ea typeface="+mn-ea"/>
                <a:cs typeface="+mn-cs"/>
              </a:rPr>
            </a:fld>
            <a:endParaRPr lang="en-US" strike="noStrike" noProof="1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/>
            <a:r>
              <a:rPr lang="en-US" strike="noStrike" noProof="1"/>
              <a:t>Click to edit Master title style</a:t>
            </a:r>
            <a:endParaRPr lang="en-US" strike="noStrike" noProof="1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fontAlgn="auto"/>
            <a:r>
              <a:rPr lang="en-US" strike="noStrike" noProof="1"/>
              <a:t>Edit Master text styles</a:t>
            </a:r>
            <a:endParaRPr lang="en-US" strike="noStrike" noProof="1"/>
          </a:p>
          <a:p>
            <a:pPr lvl="1" fontAlgn="auto"/>
            <a:r>
              <a:rPr lang="en-US" strike="noStrike" noProof="1"/>
              <a:t>Second level</a:t>
            </a:r>
            <a:endParaRPr lang="en-US" strike="noStrike" noProof="1"/>
          </a:p>
          <a:p>
            <a:pPr lvl="2" fontAlgn="auto"/>
            <a:r>
              <a:rPr lang="en-US" strike="noStrike" noProof="1"/>
              <a:t>Third level</a:t>
            </a:r>
            <a:endParaRPr lang="en-US" strike="noStrike" noProof="1"/>
          </a:p>
          <a:p>
            <a:pPr lvl="3" fontAlgn="auto"/>
            <a:r>
              <a:rPr lang="en-US" strike="noStrike" noProof="1"/>
              <a:t>Fourth level</a:t>
            </a:r>
            <a:endParaRPr lang="en-US" strike="noStrike" noProof="1"/>
          </a:p>
          <a:p>
            <a:pPr lvl="4" fontAlgn="auto"/>
            <a:r>
              <a:rPr lang="en-US" strike="noStrike" noProof="1"/>
              <a:t>Fifth level</a:t>
            </a:r>
            <a:endParaRPr lang="en-US" strike="noStrike" noProof="1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fontAlgn="auto"/>
            <a:r>
              <a:rPr lang="en-US" strike="noStrike" noProof="1"/>
              <a:t>Edit Master text styles</a:t>
            </a:r>
            <a:endParaRPr lang="en-US" strike="noStrike" noProof="1"/>
          </a:p>
          <a:p>
            <a:pPr lvl="1" fontAlgn="auto"/>
            <a:r>
              <a:rPr lang="en-US" strike="noStrike" noProof="1"/>
              <a:t>Second level</a:t>
            </a:r>
            <a:endParaRPr lang="en-US" strike="noStrike" noProof="1"/>
          </a:p>
          <a:p>
            <a:pPr lvl="2" fontAlgn="auto"/>
            <a:r>
              <a:rPr lang="en-US" strike="noStrike" noProof="1"/>
              <a:t>Third level</a:t>
            </a:r>
            <a:endParaRPr lang="en-US" strike="noStrike" noProof="1"/>
          </a:p>
          <a:p>
            <a:pPr lvl="3" fontAlgn="auto"/>
            <a:r>
              <a:rPr lang="en-US" strike="noStrike" noProof="1"/>
              <a:t>Fourth level</a:t>
            </a:r>
            <a:endParaRPr lang="en-US" strike="noStrike" noProof="1"/>
          </a:p>
          <a:p>
            <a:pPr lvl="4" fontAlgn="auto"/>
            <a:r>
              <a:rPr lang="en-US" strike="noStrike" noProof="1"/>
              <a:t>Fifth level</a:t>
            </a:r>
            <a:endParaRPr lang="en-US" strike="noStrike" noProof="1"/>
          </a:p>
        </p:txBody>
      </p:sp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fontAlgn="auto"/>
            <a:fld id="{CBC48EC7-AF6A-48D3-8284-14BACBEBDD84}" type="datetimeFigureOut">
              <a:rPr lang="en-US" strike="noStrike" noProof="1" smtClean="0">
                <a:latin typeface="+mn-lt"/>
                <a:ea typeface="+mn-ea"/>
                <a:cs typeface="+mn-cs"/>
              </a:rPr>
            </a:fld>
            <a:endParaRPr lang="en-US" strike="noStrike" noProof="1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auto"/>
            <a:endParaRPr lang="en-US" strike="noStrike" noProof="1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auto"/>
            <a:fld id="{4FAB73BC-B049-4115-A692-8D63A059BFB8}" type="slidenum">
              <a:rPr lang="en-US" strike="noStrike" noProof="1" smtClean="0">
                <a:latin typeface="+mn-lt"/>
                <a:ea typeface="+mn-ea"/>
                <a:cs typeface="+mn-cs"/>
              </a:rPr>
            </a:fld>
            <a:endParaRPr lang="en-US" strike="noStrike" noProof="1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/>
            <a:r>
              <a:rPr lang="en-US" strike="noStrike" noProof="1"/>
              <a:t>Click to edit Master title style</a:t>
            </a:r>
            <a:endParaRPr lang="en-US" strike="noStrike" noProof="1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8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fontAlgn="auto"/>
            <a:r>
              <a:rPr lang="en-US" strike="noStrike" noProof="1"/>
              <a:t>Edit Master text styles</a:t>
            </a:r>
            <a:endParaRPr lang="en-US" strike="noStrike" noProof="1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fontAlgn="auto"/>
            <a:r>
              <a:rPr lang="en-US" strike="noStrike" noProof="1"/>
              <a:t>Edit Master text styles</a:t>
            </a:r>
            <a:endParaRPr lang="en-US" strike="noStrike" noProof="1"/>
          </a:p>
          <a:p>
            <a:pPr lvl="1" fontAlgn="auto"/>
            <a:r>
              <a:rPr lang="en-US" strike="noStrike" noProof="1"/>
              <a:t>Second level</a:t>
            </a:r>
            <a:endParaRPr lang="en-US" strike="noStrike" noProof="1"/>
          </a:p>
          <a:p>
            <a:pPr lvl="2" fontAlgn="auto"/>
            <a:r>
              <a:rPr lang="en-US" strike="noStrike" noProof="1"/>
              <a:t>Third level</a:t>
            </a:r>
            <a:endParaRPr lang="en-US" strike="noStrike" noProof="1"/>
          </a:p>
          <a:p>
            <a:pPr lvl="3" fontAlgn="auto"/>
            <a:r>
              <a:rPr lang="en-US" strike="noStrike" noProof="1"/>
              <a:t>Fourth level</a:t>
            </a:r>
            <a:endParaRPr lang="en-US" strike="noStrike" noProof="1"/>
          </a:p>
          <a:p>
            <a:pPr lvl="4" fontAlgn="auto"/>
            <a:r>
              <a:rPr lang="en-US" strike="noStrike" noProof="1"/>
              <a:t>Fifth level</a:t>
            </a:r>
            <a:endParaRPr lang="en-US" strike="noStrike" noProof="1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800" b="0">
                <a:solidFill>
                  <a:schemeClr val="tx2"/>
                </a:solidFill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fontAlgn="auto"/>
            <a:r>
              <a:rPr lang="en-US" strike="noStrike" noProof="1"/>
              <a:t>Edit Master text styles</a:t>
            </a:r>
            <a:endParaRPr lang="en-US" strike="noStrike" noProof="1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fontAlgn="auto"/>
            <a:r>
              <a:rPr lang="en-US" strike="noStrike" noProof="1"/>
              <a:t>Edit Master text styles</a:t>
            </a:r>
            <a:endParaRPr lang="en-US" strike="noStrike" noProof="1"/>
          </a:p>
          <a:p>
            <a:pPr lvl="1" fontAlgn="auto"/>
            <a:r>
              <a:rPr lang="en-US" strike="noStrike" noProof="1"/>
              <a:t>Second level</a:t>
            </a:r>
            <a:endParaRPr lang="en-US" strike="noStrike" noProof="1"/>
          </a:p>
          <a:p>
            <a:pPr lvl="2" fontAlgn="auto"/>
            <a:r>
              <a:rPr lang="en-US" strike="noStrike" noProof="1"/>
              <a:t>Third level</a:t>
            </a:r>
            <a:endParaRPr lang="en-US" strike="noStrike" noProof="1"/>
          </a:p>
          <a:p>
            <a:pPr lvl="3" fontAlgn="auto"/>
            <a:r>
              <a:rPr lang="en-US" strike="noStrike" noProof="1"/>
              <a:t>Fourth level</a:t>
            </a:r>
            <a:endParaRPr lang="en-US" strike="noStrike" noProof="1"/>
          </a:p>
          <a:p>
            <a:pPr lvl="4" fontAlgn="auto"/>
            <a:r>
              <a:rPr lang="en-US" strike="noStrike" noProof="1"/>
              <a:t>Fifth level</a:t>
            </a:r>
            <a:endParaRPr lang="en-US" strike="noStrike" noProof="1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fontAlgn="auto"/>
            <a:fld id="{CBC48EC7-AF6A-48D3-8284-14BACBEBDD84}" type="datetimeFigureOut">
              <a:rPr lang="en-US" strike="noStrike" noProof="1" smtClean="0">
                <a:latin typeface="+mn-lt"/>
                <a:ea typeface="+mn-ea"/>
                <a:cs typeface="+mn-cs"/>
              </a:rPr>
            </a:fld>
            <a:endParaRPr lang="en-US" strike="noStrike" noProof="1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auto"/>
            <a:endParaRPr lang="en-US" strike="noStrike" noProof="1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auto"/>
            <a:fld id="{4FAB73BC-B049-4115-A692-8D63A059BFB8}" type="slidenum">
              <a:rPr lang="en-US" strike="noStrike" noProof="1" smtClean="0">
                <a:latin typeface="+mn-lt"/>
                <a:ea typeface="+mn-ea"/>
                <a:cs typeface="+mn-cs"/>
              </a:rPr>
            </a:fld>
            <a:endParaRPr lang="en-US" strike="noStrike" noProof="1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/>
            <a:r>
              <a:rPr lang="en-US" strike="noStrike" noProof="1"/>
              <a:t>Click to edit Master title style</a:t>
            </a:r>
            <a:endParaRPr lang="en-US" strike="noStrike" noProof="1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fontAlgn="auto"/>
            <a:fld id="{CBC48EC7-AF6A-48D3-8284-14BACBEBDD84}" type="datetimeFigureOut">
              <a:rPr lang="en-US" strike="noStrike" noProof="1" smtClean="0">
                <a:latin typeface="+mn-lt"/>
                <a:ea typeface="+mn-ea"/>
                <a:cs typeface="+mn-cs"/>
              </a:rPr>
            </a:fld>
            <a:endParaRPr lang="en-US" strike="noStrike" noProof="1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auto"/>
            <a:endParaRPr lang="en-US" strike="noStrike" noProof="1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auto"/>
            <a:fld id="{4FAB73BC-B049-4115-A692-8D63A059BFB8}" type="slidenum">
              <a:rPr lang="en-US" strike="noStrike" noProof="1" smtClean="0">
                <a:latin typeface="+mn-lt"/>
                <a:ea typeface="+mn-ea"/>
                <a:cs typeface="+mn-cs"/>
              </a:rPr>
            </a:fld>
            <a:endParaRPr lang="en-US" strike="noStrike" noProof="1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fontAlgn="auto"/>
            <a:fld id="{CBC48EC7-AF6A-48D3-8284-14BACBEBDD84}" type="datetimeFigureOut">
              <a:rPr lang="en-US" strike="noStrike" noProof="1" smtClean="0">
                <a:latin typeface="+mn-lt"/>
                <a:ea typeface="+mn-ea"/>
                <a:cs typeface="+mn-cs"/>
              </a:rPr>
            </a:fld>
            <a:endParaRPr lang="en-US" strike="noStrike" noProof="1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auto"/>
            <a:endParaRPr lang="en-US" strike="noStrike" noProof="1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auto"/>
            <a:fld id="{4FAB73BC-B049-4115-A692-8D63A059BFB8}" type="slidenum">
              <a:rPr lang="en-US" strike="noStrike" noProof="1" smtClean="0">
                <a:latin typeface="+mn-lt"/>
                <a:ea typeface="+mn-ea"/>
                <a:cs typeface="+mn-cs"/>
              </a:rPr>
            </a:fld>
            <a:endParaRPr lang="en-US" strike="noStrike" noProof="1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 showMasterSp="0">
  <p:cSld name="Content with Captio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9020175" y="238125"/>
            <a:ext cx="2925763" cy="638175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9158288" y="374650"/>
            <a:ext cx="2651125" cy="6108700"/>
          </a:xfrm>
          <a:prstGeom prst="rect">
            <a:avLst/>
          </a:prstGeom>
          <a:noFill/>
          <a:ln w="63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chemeClr val="tx1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pPr fontAlgn="auto"/>
            <a:r>
              <a:rPr lang="en-US" strike="noStrike" noProof="1"/>
              <a:t>Click to edit Master title style</a:t>
            </a:r>
            <a:endParaRPr lang="en-US" strike="noStrike" noProof="1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fontAlgn="auto"/>
            <a:r>
              <a:rPr lang="en-US" strike="noStrike" noProof="1"/>
              <a:t>Edit Master text styles</a:t>
            </a:r>
            <a:endParaRPr lang="en-US" strike="noStrike" noProof="1"/>
          </a:p>
          <a:p>
            <a:pPr lvl="1" fontAlgn="auto"/>
            <a:r>
              <a:rPr lang="en-US" strike="noStrike" noProof="1"/>
              <a:t>Second level</a:t>
            </a:r>
            <a:endParaRPr lang="en-US" strike="noStrike" noProof="1"/>
          </a:p>
          <a:p>
            <a:pPr lvl="2" fontAlgn="auto"/>
            <a:r>
              <a:rPr lang="en-US" strike="noStrike" noProof="1"/>
              <a:t>Third level</a:t>
            </a:r>
            <a:endParaRPr lang="en-US" strike="noStrike" noProof="1"/>
          </a:p>
          <a:p>
            <a:pPr lvl="3" fontAlgn="auto"/>
            <a:r>
              <a:rPr lang="en-US" strike="noStrike" noProof="1"/>
              <a:t>Fourth level</a:t>
            </a:r>
            <a:endParaRPr lang="en-US" strike="noStrike" noProof="1"/>
          </a:p>
          <a:p>
            <a:pPr lvl="4" fontAlgn="auto"/>
            <a:r>
              <a:rPr lang="en-US" strike="noStrike" noProof="1"/>
              <a:t>Fifth level</a:t>
            </a:r>
            <a:endParaRPr lang="en-US" strike="noStrike" noProof="1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fontAlgn="auto"/>
            <a:r>
              <a:rPr lang="en-US" strike="noStrike" noProof="1"/>
              <a:t>Edit Master text styles</a:t>
            </a:r>
            <a:endParaRPr lang="en-US" strike="noStrike" noProof="1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>
          <a:xfrm>
            <a:off x="388938" y="6215063"/>
            <a:ext cx="2743200" cy="255588"/>
          </a:xfrm>
          <a:prstGeom prst="rect">
            <a:avLst/>
          </a:prstGeom>
        </p:spPr>
        <p:txBody>
          <a:bodyPr vert="horz" lIns="91440" tIns="45720" rIns="91440" bIns="45720" rtlCol="0" anchor="b"/>
          <a:lstStyle/>
          <a:p>
            <a:pPr fontAlgn="auto"/>
            <a:fld id="{1CF131DD-A141-4471-BCF9-C6073EDD7E20}" type="datetimeFigureOut">
              <a:rPr lang="en-US" strike="noStrike" noProof="1" smtClean="0">
                <a:latin typeface="+mn-lt"/>
                <a:ea typeface="+mn-ea"/>
                <a:cs typeface="+mn-cs"/>
              </a:rPr>
            </a:fld>
            <a:endParaRPr lang="en-US" strike="noStrike" noProof="1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3489325" y="6215063"/>
            <a:ext cx="5213350" cy="2555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/>
            </a:lvl1pPr>
          </a:lstStyle>
          <a:p>
            <a:pPr fontAlgn="auto"/>
            <a:endParaRPr lang="en-US" strike="noStrike" noProof="1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6538" y="6227763"/>
            <a:ext cx="1463675" cy="255588"/>
          </a:xfrm>
          <a:prstGeom prst="rect">
            <a:avLst/>
          </a:prstGeom>
        </p:spPr>
        <p:txBody>
          <a:bodyPr vert="horz" lIns="91440" tIns="45720" rIns="91440" bIns="45720" rtlCol="0" anchor="b"/>
          <a:lstStyle/>
          <a:p>
            <a:pPr fontAlgn="auto"/>
            <a:fld id="{4FAB73BC-B049-4115-A692-8D63A059BFB8}" type="slidenum">
              <a:rPr lang="en-US" strike="noStrike" noProof="1" smtClean="0">
                <a:latin typeface="+mn-lt"/>
                <a:ea typeface="+mn-ea"/>
                <a:cs typeface="+mn-cs"/>
              </a:rPr>
            </a:fld>
            <a:endParaRPr lang="en-US" strike="noStrike" noProof="1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 showMasterSp="0">
  <p:cSld name="Picture with Captio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175" y="238125"/>
            <a:ext cx="2925763" cy="638175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58288" y="374650"/>
            <a:ext cx="2651125" cy="6108700"/>
          </a:xfrm>
          <a:prstGeom prst="rect">
            <a:avLst/>
          </a:prstGeom>
          <a:noFill/>
          <a:ln w="63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chemeClr val="tx1"/>
                </a:solidFill>
                <a:latin typeface="+mj-lt"/>
              </a:defRPr>
            </a:lvl1pPr>
          </a:lstStyle>
          <a:p>
            <a:pPr fontAlgn="auto"/>
            <a:r>
              <a:rPr lang="en-US" strike="noStrike" noProof="1"/>
              <a:t>Click to edit Master title style</a:t>
            </a:r>
            <a:endParaRPr lang="en-US" strike="noStrike" noProof="1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fontAlgn="auto"/>
            <a:r>
              <a:rPr lang="en-US" strike="noStrike" noProof="1"/>
              <a:t>Click icon to add picture</a:t>
            </a:r>
            <a:endParaRPr lang="en-US" strike="noStrike" noProof="1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fontAlgn="auto"/>
            <a:r>
              <a:rPr lang="en-US" strike="noStrike" noProof="1"/>
              <a:t>Edit Master text styles</a:t>
            </a:r>
            <a:endParaRPr lang="en-US" strike="noStrike" noProof="1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8938" y="6215063"/>
            <a:ext cx="2743200" cy="2555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>
              <a:defRPr>
                <a:solidFill>
                  <a:srgbClr val="FFFFFF"/>
                </a:solidFill>
                <a:effectLst>
                  <a:outerShdw blurRad="1905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pPr fontAlgn="auto"/>
            <a:fld id="{AB334A90-EB03-42F3-8859-2C2B2724C058}" type="datetimeFigureOut">
              <a:rPr lang="en-US" strike="noStrike" noProof="1" smtClean="0">
                <a:latin typeface="+mn-lt"/>
                <a:ea typeface="+mn-ea"/>
                <a:cs typeface="+mn-cs"/>
              </a:rPr>
            </a:fld>
            <a:endParaRPr lang="en-US" strike="noStrike" noProof="1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489325" y="6215063"/>
            <a:ext cx="5213350" cy="2555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905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pPr fontAlgn="auto"/>
            <a:endParaRPr lang="en-US" strike="noStrike" noProof="1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538" y="6227763"/>
            <a:ext cx="1463675" cy="255588"/>
          </a:xfrm>
          <a:prstGeom prst="rect">
            <a:avLst/>
          </a:prstGeom>
        </p:spPr>
        <p:txBody>
          <a:bodyPr vert="horz" lIns="91440" tIns="45720" rIns="91440" bIns="45720" rtlCol="0" anchor="b"/>
          <a:lstStyle/>
          <a:p>
            <a:pPr fontAlgn="auto"/>
            <a:fld id="{4FAB73BC-B049-4115-A692-8D63A059BFB8}" type="slidenum">
              <a:rPr lang="en-US" strike="noStrike" noProof="1" smtClean="0">
                <a:latin typeface="+mn-lt"/>
                <a:ea typeface="+mn-ea"/>
                <a:cs typeface="+mn-cs"/>
              </a:rPr>
            </a:fld>
            <a:endParaRPr lang="en-US" strike="noStrike" noProof="1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>
          <a:xfrm>
            <a:off x="1066800" y="642938"/>
            <a:ext cx="10058400" cy="1371600"/>
          </a:xfrm>
          <a:prstGeom prst="rect">
            <a:avLst/>
          </a:prstGeom>
          <a:noFill/>
          <a:ln w="9525">
            <a:noFill/>
          </a:ln>
        </p:spPr>
        <p:txBody>
          <a:bodyPr vert="horz" lIns="91440" tIns="45720" rIns="91440" bIns="45720" anchor="ctr"/>
          <a:lstStyle/>
          <a:p>
            <a:pPr lvl="0"/>
            <a:r>
              <a:rPr lang="en-US" altLang="zh-CN"/>
              <a:t>Click to edit Master title style</a:t>
            </a:r>
            <a:endParaRPr lang="en-US" altLang="zh-CN" dirty="0"/>
          </a:p>
        </p:txBody>
      </p:sp>
      <p:sp>
        <p:nvSpPr>
          <p:cNvPr id="1028" name="Text Placeholder 2"/>
          <p:cNvSpPr>
            <a:spLocks noGrp="1"/>
          </p:cNvSpPr>
          <p:nvPr>
            <p:ph type="body"/>
          </p:nvPr>
        </p:nvSpPr>
        <p:spPr>
          <a:xfrm>
            <a:off x="1066800" y="2103438"/>
            <a:ext cx="10058400" cy="3932237"/>
          </a:xfrm>
          <a:prstGeom prst="rect">
            <a:avLst/>
          </a:prstGeom>
          <a:noFill/>
          <a:ln w="9525">
            <a:noFill/>
          </a:ln>
        </p:spPr>
        <p:txBody>
          <a:bodyPr vert="horz" lIns="91440" tIns="45720" rIns="91440" bIns="45720" anchor="t"/>
          <a:lstStyle/>
          <a:p>
            <a:pPr lvl="0" indent="-182880"/>
            <a:r>
              <a:rPr lang="en-US" altLang="zh-CN"/>
              <a:t>Edit Master text styles</a:t>
            </a:r>
            <a:endParaRPr lang="en-US" altLang="zh-CN"/>
          </a:p>
          <a:p>
            <a:pPr lvl="1" indent="-182245"/>
            <a:r>
              <a:rPr lang="en-US" altLang="zh-CN"/>
              <a:t>Second level</a:t>
            </a:r>
            <a:endParaRPr lang="en-US" altLang="zh-CN"/>
          </a:p>
          <a:p>
            <a:pPr lvl="2" indent="-182245"/>
            <a:r>
              <a:rPr lang="en-US" altLang="zh-CN"/>
              <a:t>Third level</a:t>
            </a:r>
            <a:endParaRPr lang="en-US" altLang="zh-CN"/>
          </a:p>
          <a:p>
            <a:pPr lvl="3" indent="-183515"/>
            <a:r>
              <a:rPr lang="en-US" altLang="zh-CN"/>
              <a:t>Fourth level</a:t>
            </a:r>
            <a:endParaRPr lang="en-US" altLang="zh-CN"/>
          </a:p>
          <a:p>
            <a:pPr lvl="4" indent="-182880"/>
            <a:r>
              <a:rPr lang="en-US" altLang="zh-CN"/>
              <a:t>Fifth level</a:t>
            </a:r>
            <a:endParaRPr lang="en-US" altLang="zh-CN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938" y="6215063"/>
            <a:ext cx="2743200" cy="2555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fontAlgn="auto"/>
            <a:fld id="{CBC48EC7-AF6A-48D3-8284-14BACBEBDD84}" type="datetimeFigureOut">
              <a:rPr lang="en-US" strike="noStrike" noProof="1" smtClean="0">
                <a:latin typeface="+mn-lt"/>
                <a:ea typeface="+mn-ea"/>
                <a:cs typeface="+mn-cs"/>
              </a:rPr>
            </a:fld>
            <a:endParaRPr lang="en-US" strike="noStrike" noProof="1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325" y="6215063"/>
            <a:ext cx="5213350" cy="2555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fontAlgn="auto"/>
            <a:endParaRPr lang="en-US" strike="noStrike" noProof="1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48913" y="6215063"/>
            <a:ext cx="1462088" cy="2555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fontAlgn="auto"/>
            <a:fld id="{4FAB73BC-B049-4115-A692-8D63A059BFB8}" type="slidenum">
              <a:rPr lang="en-US" strike="noStrike" noProof="1" smtClean="0">
                <a:latin typeface="+mn-lt"/>
                <a:ea typeface="+mn-ea"/>
                <a:cs typeface="+mn-cs"/>
              </a:rPr>
            </a:fld>
            <a:endParaRPr lang="en-US" strike="noStrike" noProof="1"/>
          </a:p>
        </p:txBody>
      </p:sp>
      <p:sp>
        <p:nvSpPr>
          <p:cNvPr id="1032" name="Rectangle 7"/>
          <p:cNvSpPr/>
          <p:nvPr/>
        </p:nvSpPr>
        <p:spPr>
          <a:xfrm>
            <a:off x="371475" y="374650"/>
            <a:ext cx="11449050" cy="6108700"/>
          </a:xfrm>
          <a:prstGeom prst="rect">
            <a:avLst/>
          </a:prstGeom>
          <a:noFill/>
          <a:ln w="6350" cap="sq" cmpd="sng">
            <a:solidFill>
              <a:srgbClr val="404040"/>
            </a:solidFill>
            <a:prstDash val="solid"/>
            <a:miter/>
            <a:headEnd type="none" w="med" len="med"/>
            <a:tailEnd type="none" w="med" len="med"/>
          </a:ln>
        </p:spPr>
        <p:txBody>
          <a:bodyPr anchor="t"/>
          <a:lstStyle/>
          <a:p>
            <a:pPr lvl="0" indent="0"/>
            <a:endParaRPr lang="en-US" altLang="zh-CN">
              <a:latin typeface="Garamond" panose="02020404030301010803" pitchFamily="18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anose="02020404030301010803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anose="02020404030301010803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anose="02020404030301010803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anose="02020404030301010803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anose="02020404030301010803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anose="02020404030301010803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89992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anose="02020404030301010803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275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anose="02020404030301010803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499995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anose="02020404030301010803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4.jpeg"/><Relationship Id="rId1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标题 3"/>
          <p:cNvSpPr>
            <a:spLocks noGrp="1"/>
          </p:cNvSpPr>
          <p:nvPr>
            <p:ph type="title"/>
          </p:nvPr>
        </p:nvSpPr>
        <p:spPr>
          <a:xfrm>
            <a:off x="6462713" y="693738"/>
            <a:ext cx="5167312" cy="660400"/>
          </a:xfrm>
        </p:spPr>
        <p:txBody>
          <a:bodyPr lIns="91440" tIns="45720" rIns="91440" bIns="45720" anchor="ctr"/>
          <a:lstStyle/>
          <a:p>
            <a:pPr algn="ctr"/>
            <a:r>
              <a:rPr lang="zh-CN" altLang="en-US" sz="3600" dirty="0">
                <a:ea typeface="宋体" panose="02010600030101010101" pitchFamily="2" charset="-122"/>
              </a:rPr>
              <a:t>发心偈</a:t>
            </a:r>
            <a:endParaRPr lang="zh-CN" altLang="en-US" sz="3600" dirty="0">
              <a:ea typeface="宋体" panose="02010600030101010101" pitchFamily="2" charset="-122"/>
            </a:endParaRPr>
          </a:p>
        </p:txBody>
      </p:sp>
      <p:sp>
        <p:nvSpPr>
          <p:cNvPr id="6146" name="文本占位符 5"/>
          <p:cNvSpPr>
            <a:spLocks noGrp="1"/>
          </p:cNvSpPr>
          <p:nvPr>
            <p:ph type="body" sz="half"/>
          </p:nvPr>
        </p:nvSpPr>
        <p:spPr>
          <a:xfrm>
            <a:off x="7192963" y="1620838"/>
            <a:ext cx="4181475" cy="4687887"/>
          </a:xfrm>
        </p:spPr>
        <p:txBody>
          <a:bodyPr lIns="91440" tIns="45720" rIns="91440" bIns="45720" anchor="t"/>
          <a:lstStyle>
            <a:lvl1pPr lvl="0">
              <a:defRPr sz="2800"/>
            </a:lvl1pPr>
            <a:lvl2pPr lvl="1">
              <a:defRPr sz="2400"/>
            </a:lvl2pPr>
            <a:lvl3pPr lvl="2">
              <a:defRPr sz="2000"/>
            </a:lvl3pPr>
            <a:lvl4pPr lvl="3">
              <a:defRPr sz="1800"/>
            </a:lvl4pPr>
            <a:lvl5pPr lvl="4">
              <a:defRPr sz="1800"/>
            </a:lvl5pPr>
          </a:lstStyle>
          <a:p>
            <a:pPr marL="0" lvl="0" indent="0" algn="ctr">
              <a:buNone/>
            </a:pPr>
            <a:r>
              <a:rPr lang="zh-CN" altLang="en-US" sz="2000" dirty="0">
                <a:latin typeface="宋体" panose="02010600030101010101" pitchFamily="2" charset="-122"/>
                <a:ea typeface="宋体" panose="02010600030101010101" pitchFamily="2" charset="-122"/>
              </a:rPr>
              <a:t>顶礼本师释迦牟尼佛！</a:t>
            </a:r>
            <a:endParaRPr lang="en-US" altLang="zh-CN" sz="2000" dirty="0">
              <a:latin typeface="宋体" panose="02010600030101010101" pitchFamily="2" charset="-122"/>
            </a:endParaRPr>
          </a:p>
          <a:p>
            <a:pPr marL="0" lvl="0" indent="0" algn="ctr">
              <a:buNone/>
            </a:pPr>
            <a:r>
              <a:rPr lang="zh-CN" altLang="en-US" sz="2000" dirty="0">
                <a:latin typeface="宋体" panose="02010600030101010101" pitchFamily="2" charset="-122"/>
                <a:ea typeface="宋体" panose="02010600030101010101" pitchFamily="2" charset="-122"/>
              </a:rPr>
              <a:t>顶礼文殊智慧勇识</a:t>
            </a:r>
            <a:r>
              <a:rPr lang="zh-CN" altLang="zh-CN" sz="2000" dirty="0">
                <a:latin typeface="宋体" panose="02010600030101010101" pitchFamily="2" charset="-122"/>
                <a:ea typeface="宋体" panose="02010600030101010101" pitchFamily="2" charset="-122"/>
              </a:rPr>
              <a:t>！</a:t>
            </a:r>
            <a:endParaRPr lang="en-US" altLang="zh-CN" sz="2000" dirty="0">
              <a:latin typeface="宋体" panose="02010600030101010101" pitchFamily="2" charset="-122"/>
            </a:endParaRPr>
          </a:p>
          <a:p>
            <a:pPr marL="0" lvl="0" indent="0" algn="ctr">
              <a:buNone/>
            </a:pPr>
            <a:r>
              <a:rPr lang="zh-CN" altLang="en-US" sz="2000" dirty="0">
                <a:latin typeface="宋体" panose="02010600030101010101" pitchFamily="2" charset="-122"/>
                <a:ea typeface="宋体" panose="02010600030101010101" pitchFamily="2" charset="-122"/>
              </a:rPr>
              <a:t>顶礼传承大恩上师！</a:t>
            </a:r>
            <a:endParaRPr lang="en-US" altLang="zh-CN" sz="2000" dirty="0">
              <a:latin typeface="宋体" panose="02010600030101010101" pitchFamily="2" charset="-122"/>
            </a:endParaRPr>
          </a:p>
          <a:p>
            <a:pPr marL="0" lvl="0" indent="0" algn="ctr">
              <a:buNone/>
            </a:pPr>
            <a:r>
              <a:rPr lang="zh-CN" altLang="en-US" sz="2000" dirty="0">
                <a:latin typeface="宋体" panose="02010600030101010101" pitchFamily="2" charset="-122"/>
                <a:ea typeface="宋体" panose="02010600030101010101" pitchFamily="2" charset="-122"/>
              </a:rPr>
              <a:t>无上甚深微妙法</a:t>
            </a:r>
            <a:endParaRPr lang="en-US" altLang="zh-CN" sz="2000" dirty="0">
              <a:latin typeface="宋体" panose="02010600030101010101" pitchFamily="2" charset="-122"/>
            </a:endParaRPr>
          </a:p>
          <a:p>
            <a:pPr marL="0" lvl="0" indent="0" algn="ctr">
              <a:buNone/>
            </a:pPr>
            <a:r>
              <a:rPr lang="zh-CN" altLang="en-US" sz="2000" dirty="0">
                <a:latin typeface="宋体" panose="02010600030101010101" pitchFamily="2" charset="-122"/>
                <a:ea typeface="宋体" panose="02010600030101010101" pitchFamily="2" charset="-122"/>
              </a:rPr>
              <a:t>百千万劫难遭遇</a:t>
            </a:r>
            <a:endParaRPr lang="en-US" altLang="zh-CN" sz="2000" dirty="0">
              <a:latin typeface="宋体" panose="02010600030101010101" pitchFamily="2" charset="-122"/>
            </a:endParaRPr>
          </a:p>
          <a:p>
            <a:pPr marL="0" lvl="0" indent="0" algn="ctr">
              <a:buNone/>
            </a:pPr>
            <a:r>
              <a:rPr lang="zh-CN" altLang="en-US" sz="2000" dirty="0">
                <a:latin typeface="宋体" panose="02010600030101010101" pitchFamily="2" charset="-122"/>
                <a:ea typeface="宋体" panose="02010600030101010101" pitchFamily="2" charset="-122"/>
              </a:rPr>
              <a:t>我今见闻得受持</a:t>
            </a:r>
            <a:endParaRPr lang="en-US" altLang="zh-CN" sz="2000" dirty="0">
              <a:latin typeface="宋体" panose="02010600030101010101" pitchFamily="2" charset="-122"/>
            </a:endParaRPr>
          </a:p>
          <a:p>
            <a:pPr marL="0" lvl="0" indent="0" algn="ctr">
              <a:buNone/>
            </a:pPr>
            <a:r>
              <a:rPr lang="zh-CN" altLang="en-US" sz="2000" dirty="0">
                <a:latin typeface="宋体" panose="02010600030101010101" pitchFamily="2" charset="-122"/>
                <a:ea typeface="宋体" panose="02010600030101010101" pitchFamily="2" charset="-122"/>
              </a:rPr>
              <a:t>愿解如来真实义</a:t>
            </a:r>
            <a:endParaRPr lang="en-US" altLang="zh-CN" sz="2000" dirty="0">
              <a:latin typeface="宋体" panose="02010600030101010101" pitchFamily="2" charset="-122"/>
            </a:endParaRPr>
          </a:p>
          <a:p>
            <a:pPr marL="0" lvl="0" indent="0" algn="ctr">
              <a:buNone/>
            </a:pPr>
            <a:endParaRPr lang="en-CA" altLang="zh-CN" sz="2000" dirty="0">
              <a:latin typeface="宋体" panose="02010600030101010101" pitchFamily="2" charset="-122"/>
            </a:endParaRPr>
          </a:p>
          <a:p>
            <a:pPr marL="0" lvl="0" indent="0" algn="ctr">
              <a:buNone/>
            </a:pPr>
            <a:r>
              <a:rPr lang="zh-CN" altLang="en-US" sz="2000" dirty="0">
                <a:latin typeface="宋体" panose="02010600030101010101" pitchFamily="2" charset="-122"/>
                <a:ea typeface="宋体" panose="02010600030101010101" pitchFamily="2" charset="-122"/>
              </a:rPr>
              <a:t>为度化一切众生，</a:t>
            </a:r>
            <a:endParaRPr lang="en-US" altLang="zh-CN" sz="2000" dirty="0">
              <a:latin typeface="宋体" panose="02010600030101010101" pitchFamily="2" charset="-122"/>
            </a:endParaRPr>
          </a:p>
          <a:p>
            <a:pPr marL="0" lvl="0" indent="0" algn="ctr">
              <a:buNone/>
            </a:pPr>
            <a:r>
              <a:rPr lang="zh-CN" altLang="en-US" sz="2000" dirty="0">
                <a:latin typeface="宋体" panose="02010600030101010101" pitchFamily="2" charset="-122"/>
                <a:ea typeface="宋体" panose="02010600030101010101" pitchFamily="2" charset="-122"/>
              </a:rPr>
              <a:t>请大家发无上殊胜的菩提心！</a:t>
            </a:r>
            <a:endParaRPr lang="zh-CN" altLang="en-US" sz="2000" dirty="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pic>
        <p:nvPicPr>
          <p:cNvPr id="5" name="Picture 4" descr="20160328201008110.JPEG790x600.JPEG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89336" y="414331"/>
            <a:ext cx="4157225" cy="5998037"/>
          </a:xfrm>
          <a:prstGeom prst="rect">
            <a:avLst/>
          </a:prstGeom>
          <a:effectLst>
            <a:softEdge rad="317500"/>
          </a:effectLst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23474" y="414331"/>
            <a:ext cx="4572000" cy="599803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 spd="med"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7063" y="492125"/>
            <a:ext cx="10498138" cy="492125"/>
          </a:xfrm>
        </p:spPr>
        <p:txBody>
          <a:bodyPr>
            <a:normAutofit fontScale="90000"/>
          </a:bodyPr>
          <a:lstStyle/>
          <a:p>
            <a:pPr algn="l" fontAlgn="auto"/>
            <a:br>
              <a:rPr lang="zh-CN" altLang="en-US" sz="3200" b="1">
                <a:latin typeface="Heiti SC Light"/>
                <a:ea typeface="Heiti SC Light"/>
                <a:sym typeface="+mn-ea"/>
              </a:rPr>
            </a:br>
            <a:r>
              <a:rPr lang="zh-CN" altLang="en-US" sz="3200" b="1">
                <a:latin typeface="Heiti SC Light"/>
                <a:ea typeface="Heiti SC Light"/>
                <a:sym typeface="+mn-ea"/>
              </a:rPr>
              <a:t>（二）皈依的基础：信心续</a:t>
            </a:r>
            <a:br>
              <a:rPr lang="zh-CN" altLang="en-US" sz="3200" b="1">
                <a:latin typeface="Heiti SC Light"/>
                <a:ea typeface="Heiti SC Light"/>
                <a:sym typeface="+mn-ea"/>
              </a:rPr>
            </a:br>
            <a:endParaRPr kumimoji="1" lang="zh-CN" altLang="en-US" sz="3200" b="1" strike="noStrike" noProof="1">
              <a:latin typeface="Heiti SC Light"/>
              <a:ea typeface="Heiti SC Light"/>
              <a:cs typeface="Heiti SC Light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66725" y="984250"/>
            <a:ext cx="11255375" cy="5580063"/>
          </a:xfrm>
        </p:spPr>
        <p:txBody>
          <a:bodyPr>
            <a:normAutofit/>
          </a:bodyPr>
          <a:lstStyle/>
          <a:p>
            <a:pPr marL="0" indent="0" fontAlgn="auto">
              <a:buFont typeface="+mj-lt"/>
              <a:buNone/>
            </a:pPr>
            <a:endParaRPr kumimoji="1" lang="zh-CN" altLang="en-US" sz="2000" strike="noStrike" noProof="1" smtClean="0">
              <a:solidFill>
                <a:schemeClr val="tx1"/>
              </a:solidFill>
            </a:endParaRPr>
          </a:p>
          <a:p>
            <a:pPr marL="0" lvl="0" indent="0" fontAlgn="auto">
              <a:buFont typeface="+mj-lt"/>
              <a:buNone/>
            </a:pPr>
            <a:r>
              <a:rPr lang="en-US" altLang="zh-CN" sz="2400" strike="noStrike" noProof="1"/>
              <a:t>3</a:t>
            </a:r>
            <a:r>
              <a:rPr lang="zh-CN" altLang="en-US" sz="2400" strike="noStrike" noProof="1"/>
              <a:t>、四则公案说明信心的重要性</a:t>
            </a:r>
            <a:endParaRPr lang="zh-CN" altLang="en-US" sz="2400" strike="noStrike" noProof="1"/>
          </a:p>
          <a:p>
            <a:pPr marL="457200" lvl="1" indent="0" fontAlgn="auto">
              <a:buFont typeface="+mj-lt"/>
              <a:buNone/>
            </a:pPr>
            <a:endParaRPr lang="zh-CN" altLang="en-US" sz="2000" dirty="0">
              <a:solidFill>
                <a:srgbClr val="FF0000"/>
              </a:solidFill>
              <a:sym typeface="+mn-ea"/>
            </a:endParaRPr>
          </a:p>
          <a:p>
            <a:pPr marL="914400" lvl="1" indent="-457200" fontAlgn="auto">
              <a:buFont typeface="+mj-ea"/>
              <a:buAutoNum type="circleNumDbPlain" startAt="4"/>
            </a:pPr>
            <a:r>
              <a:rPr lang="zh-CN" altLang="en-US" sz="2000" dirty="0">
                <a:sym typeface="+mn-ea"/>
              </a:rPr>
              <a:t>孤儿与绿度母石像的故事：</a:t>
            </a:r>
            <a:r>
              <a:rPr lang="zh-CN" altLang="en-US" sz="1800" dirty="0">
                <a:sym typeface="+mn-ea"/>
              </a:rPr>
              <a:t>孤儿每天都跑去和绿度母像说话，把她想象成自己的妈妈，因而真正得到了绿度母的加持：被人欺负时候的安慰和物质上的帮助</a:t>
            </a:r>
            <a:endParaRPr lang="zh-CN" altLang="en-US" sz="1800" dirty="0">
              <a:sym typeface="+mn-ea"/>
            </a:endParaRPr>
          </a:p>
          <a:p>
            <a:pPr lvl="1" indent="0" fontAlgn="auto">
              <a:buFont typeface="+mj-ea"/>
              <a:buNone/>
            </a:pPr>
            <a:r>
              <a:rPr lang="zh-CN" altLang="en-US" sz="1800" dirty="0">
                <a:sym typeface="+mn-ea"/>
              </a:rPr>
              <a:t>       </a:t>
            </a:r>
            <a:r>
              <a:rPr lang="zh-CN" altLang="en-US" dirty="0">
                <a:sym typeface="+mn-ea"/>
              </a:rPr>
              <a:t> 公案分析</a:t>
            </a:r>
            <a:r>
              <a:rPr lang="zh-CN" altLang="en-US" sz="1800" dirty="0">
                <a:sym typeface="+mn-ea"/>
              </a:rPr>
              <a:t>：</a:t>
            </a:r>
            <a:endParaRPr lang="zh-CN" altLang="en-US" sz="1800" dirty="0">
              <a:sym typeface="+mn-ea"/>
            </a:endParaRPr>
          </a:p>
          <a:p>
            <a:pPr marL="1017270" lvl="2" indent="-285750" fontAlgn="auto">
              <a:buFont typeface="Arial" panose="020B0604020202020204" pitchFamily="34" charset="0"/>
              <a:buChar char="•"/>
            </a:pPr>
            <a:r>
              <a:rPr lang="zh-CN" altLang="en-US" sz="1575" dirty="0">
                <a:sym typeface="+mn-ea"/>
              </a:rPr>
              <a:t>诸佛菩萨像加持力不可思议，对任何佛像都应该视作佛的真实化现而恭敬顶戴</a:t>
            </a:r>
            <a:endParaRPr lang="zh-CN" altLang="en-US" sz="1575" dirty="0">
              <a:sym typeface="+mn-ea"/>
            </a:endParaRPr>
          </a:p>
          <a:p>
            <a:pPr marL="1017270" lvl="2" indent="-285750" fontAlgn="auto">
              <a:buFont typeface="Arial" panose="020B0604020202020204" pitchFamily="34" charset="0"/>
              <a:buChar char="•"/>
            </a:pPr>
            <a:r>
              <a:rPr lang="zh-CN" altLang="en-US" sz="1575" dirty="0">
                <a:sym typeface="+mn-ea"/>
              </a:rPr>
              <a:t>以真正的信心向上师三宝祈祷，一定能够得到无欺的加持</a:t>
            </a:r>
            <a:endParaRPr lang="zh-CN" altLang="en-US" sz="1575" dirty="0">
              <a:sym typeface="+mn-ea"/>
            </a:endParaRPr>
          </a:p>
          <a:p>
            <a:pPr marL="1017270" lvl="2" indent="-285750" fontAlgn="auto">
              <a:buFont typeface="Arial" panose="020B0604020202020204" pitchFamily="34" charset="0"/>
              <a:buChar char="•"/>
            </a:pPr>
            <a:r>
              <a:rPr lang="zh-CN" altLang="en-US" sz="1575" dirty="0">
                <a:sym typeface="+mn-ea"/>
              </a:rPr>
              <a:t>时时刻刻忆念上师三宝，随学公案中孤儿将自己的喜怒哀乐跟绿度母像倾诉一般，将自己的各种感受跟上师三宝碎碎念：快乐幸福时，第一时间供养三宝，感恩所赐；艰辛痛苦时，也第一时间祈请上师三宝加持，感恩考验</a:t>
            </a:r>
            <a:endParaRPr lang="zh-CN" altLang="en-US" sz="1575" dirty="0">
              <a:sym typeface="+mn-ea"/>
            </a:endParaRPr>
          </a:p>
          <a:p>
            <a:pPr marL="1017270" lvl="2" indent="-285750" fontAlgn="auto">
              <a:buFont typeface="Arial" panose="020B0604020202020204" pitchFamily="34" charset="0"/>
              <a:buChar char="•"/>
            </a:pPr>
            <a:r>
              <a:rPr lang="zh-CN" altLang="en-US" sz="1575" dirty="0">
                <a:sym typeface="+mn-ea"/>
              </a:rPr>
              <a:t>随念三宝，随念上师，坚信 ‘我念佛时佛念我’，同理‘我忆师时师忆我’，点滴中去落实</a:t>
            </a:r>
            <a:r>
              <a:rPr lang="en-US" altLang="zh-CN" sz="1575" dirty="0">
                <a:sym typeface="+mn-ea"/>
              </a:rPr>
              <a:t>‘</a:t>
            </a:r>
            <a:r>
              <a:rPr lang="zh-CN" altLang="en-US" sz="1575" dirty="0">
                <a:sym typeface="+mn-ea"/>
              </a:rPr>
              <a:t>生生世世不离师，恒时享用胜法乐</a:t>
            </a:r>
            <a:r>
              <a:rPr lang="en-US" altLang="zh-CN" sz="1575" dirty="0">
                <a:sym typeface="+mn-ea"/>
              </a:rPr>
              <a:t>’ --</a:t>
            </a:r>
            <a:r>
              <a:rPr lang="zh-CN" altLang="en-US" sz="1575" dirty="0">
                <a:sym typeface="+mn-ea"/>
              </a:rPr>
              <a:t>喇嘛钦！上师一切知！</a:t>
            </a:r>
            <a:endParaRPr lang="zh-CN" altLang="en-US" sz="1575" dirty="0">
              <a:sym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7063" y="492125"/>
            <a:ext cx="10498138" cy="492125"/>
          </a:xfrm>
        </p:spPr>
        <p:txBody>
          <a:bodyPr>
            <a:normAutofit fontScale="90000"/>
          </a:bodyPr>
          <a:lstStyle/>
          <a:p>
            <a:pPr algn="l" fontAlgn="auto"/>
            <a:br>
              <a:rPr lang="zh-CN" altLang="en-US" sz="3200" b="1">
                <a:latin typeface="Heiti SC Light"/>
                <a:ea typeface="Heiti SC Light"/>
                <a:sym typeface="+mn-ea"/>
              </a:rPr>
            </a:br>
            <a:r>
              <a:rPr lang="zh-CN" altLang="en-US" sz="3200" b="1">
                <a:latin typeface="Heiti SC Light"/>
                <a:ea typeface="Heiti SC Light"/>
                <a:sym typeface="+mn-ea"/>
              </a:rPr>
              <a:t>（二）皈依的基础：信心续</a:t>
            </a:r>
            <a:br>
              <a:rPr lang="zh-CN" altLang="en-US" sz="3200" b="1">
                <a:latin typeface="Heiti SC Light"/>
                <a:ea typeface="Heiti SC Light"/>
                <a:sym typeface="+mn-ea"/>
              </a:rPr>
            </a:br>
            <a:endParaRPr kumimoji="1" lang="zh-CN" altLang="en-US" sz="3200" b="1" strike="noStrike" noProof="1">
              <a:latin typeface="Heiti SC Light"/>
              <a:ea typeface="Heiti SC Light"/>
              <a:cs typeface="Heiti SC Light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66725" y="984250"/>
            <a:ext cx="11255375" cy="5580063"/>
          </a:xfrm>
        </p:spPr>
        <p:txBody>
          <a:bodyPr>
            <a:normAutofit fontScale="97500" lnSpcReduction="10000"/>
          </a:bodyPr>
          <a:lstStyle/>
          <a:p>
            <a:pPr marL="0" indent="0" fontAlgn="auto">
              <a:buFont typeface="+mj-lt"/>
              <a:buNone/>
            </a:pPr>
            <a:r>
              <a:rPr lang="en-US" altLang="zh-CN" sz="2400" strike="noStrike" noProof="1"/>
              <a:t>4</a:t>
            </a:r>
            <a:r>
              <a:rPr lang="zh-CN" altLang="en-US" sz="2400" strike="noStrike" noProof="1"/>
              <a:t>、证悟空性唯一依靠信心</a:t>
            </a:r>
            <a:endParaRPr lang="zh-CN" altLang="en-US" sz="2400" strike="noStrike" noProof="1"/>
          </a:p>
          <a:p>
            <a:pPr marL="457200" lvl="1" indent="0" fontAlgn="auto">
              <a:buFont typeface="+mj-lt"/>
              <a:buNone/>
            </a:pPr>
            <a:r>
              <a:rPr lang="zh-CN" altLang="en-US" sz="2125" dirty="0">
                <a:solidFill>
                  <a:srgbClr val="FF0000"/>
                </a:solidFill>
                <a:sym typeface="+mn-ea"/>
              </a:rPr>
              <a:t>不仅如此，而且现量证悟胜义谛实相也唯一依赖于信心。如佛在经中说：“舍利子，胜义谛唯以信心才能证悟。”</a:t>
            </a:r>
            <a:endParaRPr lang="zh-CN" altLang="en-US" sz="2000" dirty="0">
              <a:solidFill>
                <a:srgbClr val="FF0000"/>
              </a:solidFill>
              <a:sym typeface="+mn-ea"/>
            </a:endParaRPr>
          </a:p>
          <a:p>
            <a:pPr marL="800100" lvl="1" indent="-342900" fontAlgn="auto">
              <a:buFont typeface="+mj-ea"/>
              <a:buAutoNum type="circleNumDbPlain"/>
            </a:pPr>
            <a:r>
              <a:rPr lang="zh-CN" altLang="en-US" sz="2000" dirty="0">
                <a:sym typeface="+mn-ea"/>
              </a:rPr>
              <a:t>证悟与胜解信相辅相成：倘若我们依靠自己的不共信心，以及上师三宝的殊胜加持，这种因缘一旦聚合，自然就会生起真实的证悟；而只有证悟了实相，才能真正对上师三宝深信不疑，并生起与众不同的不退信心</a:t>
            </a:r>
            <a:endParaRPr lang="zh-CN" altLang="en-US" sz="2000" dirty="0">
              <a:sym typeface="+mn-ea"/>
            </a:endParaRPr>
          </a:p>
          <a:p>
            <a:pPr marL="800100" lvl="1" indent="-342900" fontAlgn="auto">
              <a:buFont typeface="+mj-ea"/>
              <a:buAutoNum type="circleNumDbPlain"/>
            </a:pPr>
            <a:r>
              <a:rPr lang="zh-CN" altLang="en-US" sz="2000" dirty="0">
                <a:sym typeface="+mn-ea"/>
              </a:rPr>
              <a:t>对佛陀产生一刹那信心，自己也不会堕入恶趣，因为佛陀的确能救护一切</a:t>
            </a:r>
            <a:endParaRPr lang="zh-CN" altLang="en-US" sz="2000" dirty="0">
              <a:sym typeface="+mn-ea"/>
            </a:endParaRPr>
          </a:p>
          <a:p>
            <a:pPr marL="1257300" lvl="2" indent="-342900" fontAlgn="auto">
              <a:buFont typeface="Arial" panose="020B0604020202020204" pitchFamily="34" charset="0"/>
              <a:buChar char="•"/>
            </a:pPr>
            <a:r>
              <a:rPr lang="zh-CN" altLang="en-US" sz="1750" dirty="0">
                <a:sym typeface="+mn-ea"/>
              </a:rPr>
              <a:t>《德护长者经》中云：“一心恭敬信，出世胜导师，无量百千劫，不堕诸恶道。”</a:t>
            </a:r>
            <a:endParaRPr lang="zh-CN" altLang="en-US" sz="1750" dirty="0">
              <a:sym typeface="+mn-ea"/>
            </a:endParaRPr>
          </a:p>
          <a:p>
            <a:pPr marL="1257300" lvl="2" indent="-342900" fontAlgn="auto">
              <a:buFont typeface="Arial" panose="020B0604020202020204" pitchFamily="34" charset="0"/>
              <a:buChar char="•"/>
            </a:pPr>
            <a:r>
              <a:rPr lang="zh-CN" altLang="en-US" sz="1750" dirty="0">
                <a:sym typeface="+mn-ea"/>
              </a:rPr>
              <a:t>《法华经》亦云：“世尊甚希有，难可得值遇，具无量功德，能救护一切。”</a:t>
            </a:r>
            <a:endParaRPr lang="zh-CN" altLang="en-US" sz="2000" dirty="0">
              <a:sym typeface="+mn-ea"/>
            </a:endParaRPr>
          </a:p>
          <a:p>
            <a:pPr marL="457200" lvl="1" indent="0" fontAlgn="auto">
              <a:buFont typeface="Arial" panose="020B0604020202020204" pitchFamily="34" charset="0"/>
              <a:buNone/>
            </a:pPr>
            <a:r>
              <a:rPr lang="zh-CN" altLang="en-US" sz="2000" dirty="0">
                <a:solidFill>
                  <a:srgbClr val="FF0000"/>
                </a:solidFill>
                <a:sym typeface="+mn-ea"/>
              </a:rPr>
              <a:t>因此，上师三宝的大悲与加持若要融入自相续，唯一依靠恭敬和信心。</a:t>
            </a:r>
            <a:endParaRPr lang="zh-CN" altLang="en-US" sz="2000" dirty="0">
              <a:solidFill>
                <a:srgbClr val="FF0000"/>
              </a:solidFill>
              <a:sym typeface="+mn-ea"/>
            </a:endParaRPr>
          </a:p>
          <a:p>
            <a:pPr marL="914400" lvl="1" indent="-457200" fontAlgn="auto">
              <a:buFont typeface="+mj-ea"/>
              <a:buAutoNum type="circleNumDbPlain" startAt="3"/>
            </a:pPr>
            <a:r>
              <a:rPr lang="zh-CN" altLang="en-US" sz="2000" dirty="0">
                <a:solidFill>
                  <a:schemeClr val="tx1"/>
                </a:solidFill>
                <a:sym typeface="+mn-ea"/>
              </a:rPr>
              <a:t>公案：塔波仁波切依止米拉日巴尊者</a:t>
            </a:r>
            <a:endParaRPr lang="zh-CN" altLang="en-US" sz="2000" dirty="0">
              <a:solidFill>
                <a:schemeClr val="tx1"/>
              </a:solidFill>
              <a:sym typeface="+mn-ea"/>
            </a:endParaRPr>
          </a:p>
          <a:p>
            <a:pPr marL="1371600" lvl="2" indent="-457200" fontAlgn="auto">
              <a:buFont typeface="Arial" panose="020B0604020202020204" pitchFamily="34" charset="0"/>
              <a:buChar char="•"/>
            </a:pPr>
            <a:r>
              <a:rPr lang="zh-CN" altLang="en-US" sz="1750" dirty="0">
                <a:solidFill>
                  <a:schemeClr val="tx1"/>
                </a:solidFill>
                <a:sym typeface="+mn-ea"/>
              </a:rPr>
              <a:t>对上师不共的信心</a:t>
            </a:r>
            <a:r>
              <a:rPr lang="en-US" altLang="zh-CN" sz="1750" dirty="0">
                <a:solidFill>
                  <a:schemeClr val="tx1"/>
                </a:solidFill>
                <a:sym typeface="+mn-ea"/>
              </a:rPr>
              <a:t>+</a:t>
            </a:r>
            <a:r>
              <a:rPr lang="zh-CN" altLang="en-US" sz="1750" dirty="0">
                <a:solidFill>
                  <a:schemeClr val="tx1"/>
                </a:solidFill>
                <a:sym typeface="+mn-ea"/>
              </a:rPr>
              <a:t>完全的依教奉行：成为能护持传承、接受全部窍诀的法器</a:t>
            </a:r>
            <a:endParaRPr lang="zh-CN" altLang="en-US" sz="1750" dirty="0">
              <a:solidFill>
                <a:schemeClr val="tx1"/>
              </a:solidFill>
              <a:sym typeface="+mn-ea"/>
            </a:endParaRPr>
          </a:p>
          <a:p>
            <a:pPr marL="1371600" lvl="2" indent="-457200" fontAlgn="auto">
              <a:buFont typeface="Arial" panose="020B0604020202020204" pitchFamily="34" charset="0"/>
              <a:buChar char="•"/>
            </a:pPr>
            <a:r>
              <a:rPr lang="zh-CN" altLang="en-US" sz="1750" dirty="0">
                <a:solidFill>
                  <a:schemeClr val="tx1"/>
                </a:solidFill>
                <a:sym typeface="+mn-ea"/>
              </a:rPr>
              <a:t>视师为佛，创立</a:t>
            </a:r>
            <a:r>
              <a:rPr lang="en-US" altLang="zh-CN" sz="1750" dirty="0">
                <a:solidFill>
                  <a:schemeClr val="tx1"/>
                </a:solidFill>
                <a:sym typeface="+mn-ea"/>
              </a:rPr>
              <a:t>‘</a:t>
            </a:r>
            <a:r>
              <a:rPr lang="zh-CN" altLang="en-US" sz="1750" dirty="0">
                <a:solidFill>
                  <a:schemeClr val="tx1"/>
                </a:solidFill>
                <a:sym typeface="+mn-ea"/>
              </a:rPr>
              <a:t>冈波噶举</a:t>
            </a:r>
            <a:r>
              <a:rPr lang="en-US" altLang="zh-CN" sz="1750" dirty="0">
                <a:solidFill>
                  <a:schemeClr val="tx1"/>
                </a:solidFill>
                <a:sym typeface="+mn-ea"/>
              </a:rPr>
              <a:t>’</a:t>
            </a:r>
            <a:r>
              <a:rPr lang="zh-CN" altLang="en-US" sz="1750" dirty="0">
                <a:solidFill>
                  <a:schemeClr val="tx1"/>
                </a:solidFill>
                <a:sym typeface="+mn-ea"/>
              </a:rPr>
              <a:t>传承，广弘佛法</a:t>
            </a:r>
            <a:endParaRPr lang="zh-CN" altLang="en-US" sz="1750" dirty="0">
              <a:solidFill>
                <a:schemeClr val="tx1"/>
              </a:solidFill>
              <a:sym typeface="+mn-ea"/>
            </a:endParaRPr>
          </a:p>
          <a:p>
            <a:pPr marL="914400" lvl="1" indent="-457200" fontAlgn="auto">
              <a:buFont typeface="+mj-ea"/>
              <a:buAutoNum type="circleNumDbPlain" startAt="4"/>
            </a:pPr>
            <a:r>
              <a:rPr lang="zh-CN" altLang="en-US" sz="2000" dirty="0">
                <a:solidFill>
                  <a:schemeClr val="tx1"/>
                </a:solidFill>
                <a:sym typeface="+mn-ea"/>
              </a:rPr>
              <a:t>法王如意宝金刚语：“什么时候你认为自己的根本上师跟佛没有差别，并依靠上师直指的窍诀，认识了心的本来面目。此时再摄受弟子、广弘佛法，就会有非常好的缘起。”</a:t>
            </a:r>
            <a:endParaRPr lang="zh-CN" altLang="en-US" sz="2000" dirty="0">
              <a:solidFill>
                <a:schemeClr val="tx1"/>
              </a:solidFill>
              <a:sym typeface="+mn-ea"/>
            </a:endParaRPr>
          </a:p>
          <a:p>
            <a:pPr marL="914400" lvl="1" indent="-457200" fontAlgn="auto">
              <a:buFont typeface="+mj-ea"/>
              <a:buAutoNum type="circleNumDbPlain" startAt="4"/>
            </a:pPr>
            <a:r>
              <a:rPr lang="zh-CN" altLang="en-US" sz="2000" dirty="0">
                <a:solidFill>
                  <a:schemeClr val="tx1"/>
                </a:solidFill>
                <a:sym typeface="+mn-ea"/>
              </a:rPr>
              <a:t>只有以坚定不移的不共信心与恭敬心，才能开启皈依及加持之门。所以，信心对每个人来说，是必不可少的先决条件！</a:t>
            </a:r>
            <a:endParaRPr lang="zh-CN" altLang="en-US" sz="2000" dirty="0">
              <a:solidFill>
                <a:schemeClr val="tx1"/>
              </a:solidFill>
              <a:sym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2100" y="2278063"/>
            <a:ext cx="9067800" cy="2039938"/>
          </a:xfrm>
        </p:spPr>
        <p:txBody>
          <a:bodyPr tIns="45720" bIns="45720" anchor="ctr">
            <a:noAutofit/>
          </a:bodyPr>
          <a:lstStyle/>
          <a:p>
            <a:pPr fontAlgn="auto"/>
            <a:r>
              <a:rPr lang="zh-CN" altLang="en-US" sz="6000" b="1" strike="noStrike" noProof="1" smtClean="0">
                <a:latin typeface="Heiti SC Light"/>
                <a:ea typeface="Heiti SC Light"/>
                <a:cs typeface="Heiti SC Light"/>
              </a:rPr>
              <a:t>皈依（七）</a:t>
            </a:r>
            <a:br>
              <a:rPr lang="zh-CN" altLang="en-US" sz="6000" b="1" strike="noStrike" noProof="1" smtClean="0">
                <a:latin typeface="Heiti SC Light"/>
                <a:ea typeface="Heiti SC Light"/>
                <a:cs typeface="Heiti SC Light"/>
              </a:rPr>
            </a:br>
            <a:br>
              <a:rPr lang="en-CA" altLang="zh-CN" sz="6600" b="1" dirty="0" smtClean="0">
                <a:latin typeface="Heiti SC Light"/>
                <a:ea typeface="Heiti SC Light"/>
                <a:cs typeface="Heiti SC Light"/>
              </a:rPr>
            </a:br>
            <a:r>
              <a:rPr lang="zh-CN" altLang="en-US" sz="2800" b="1" dirty="0" smtClean="0">
                <a:latin typeface="Heiti SC Light"/>
                <a:ea typeface="Heiti SC Light"/>
                <a:cs typeface="Heiti SC Light"/>
              </a:rPr>
              <a:t>大圆满</a:t>
            </a:r>
            <a:r>
              <a:rPr lang="zh-CN" altLang="en-US" sz="2800" b="1" strike="noStrike" noProof="1" smtClean="0">
                <a:latin typeface="Heiti SC Light"/>
                <a:ea typeface="Heiti SC Light"/>
                <a:cs typeface="Heiti SC Light"/>
              </a:rPr>
              <a:t>前行</a:t>
            </a:r>
            <a:r>
              <a:rPr lang="en-US" altLang="zh-CN" sz="2800" b="1" strike="noStrike" noProof="1" smtClean="0">
                <a:latin typeface="Heiti SC Light"/>
                <a:ea typeface="Heiti SC Light"/>
                <a:cs typeface="Heiti SC Light"/>
              </a:rPr>
              <a:t>-</a:t>
            </a:r>
            <a:r>
              <a:rPr lang="zh-CN" altLang="en-US" sz="2800" b="1" strike="noStrike" noProof="1" smtClean="0">
                <a:latin typeface="Heiti SC Light"/>
                <a:ea typeface="Heiti SC Light"/>
                <a:cs typeface="Heiti SC Light"/>
              </a:rPr>
              <a:t>皈依的修法</a:t>
            </a:r>
            <a:br>
              <a:rPr lang="en-US" altLang="zh-CN" sz="2800" b="1" strike="noStrike" noProof="1" smtClean="0">
                <a:latin typeface="Heiti SC Light"/>
                <a:ea typeface="Heiti SC Light"/>
                <a:cs typeface="Heiti SC Light"/>
              </a:rPr>
            </a:br>
            <a:br>
              <a:rPr lang="en-US" altLang="zh-CN" sz="2800" b="1" strike="noStrike" noProof="1" smtClean="0">
                <a:latin typeface="Heiti SC Light"/>
                <a:ea typeface="Heiti SC Light"/>
                <a:cs typeface="Heiti SC Light"/>
              </a:rPr>
            </a:br>
            <a:r>
              <a:rPr lang="zh-CN" altLang="en-US" sz="2400" b="1" strike="noStrike" noProof="1" smtClean="0">
                <a:latin typeface="Heiti SC Light"/>
                <a:ea typeface="Heiti SC Light"/>
                <a:cs typeface="Heiti SC Light"/>
              </a:rPr>
              <a:t>根据</a:t>
            </a:r>
            <a:r>
              <a:rPr lang="zh-CN" altLang="en-US" sz="2400" b="1" noProof="1" smtClean="0">
                <a:latin typeface="Heiti SC Light"/>
                <a:ea typeface="Heiti SC Light"/>
                <a:cs typeface="Heiti SC Light"/>
              </a:rPr>
              <a:t>慈</a:t>
            </a:r>
            <a:r>
              <a:rPr lang="zh-CN" altLang="en-US" sz="2400" b="1" noProof="1">
                <a:latin typeface="Heiti SC Light"/>
                <a:ea typeface="Heiti SC Light"/>
                <a:cs typeface="Heiti SC Light"/>
              </a:rPr>
              <a:t>诚罗</a:t>
            </a:r>
            <a:r>
              <a:rPr lang="zh-CN" altLang="en-US" sz="2400" b="1" noProof="1" smtClean="0">
                <a:latin typeface="Heiti SC Light"/>
                <a:ea typeface="Heiti SC Light"/>
                <a:cs typeface="Heiti SC Light"/>
              </a:rPr>
              <a:t>珠堪布视频整理，如有错谬，诚意忏悔</a:t>
            </a:r>
            <a:endParaRPr lang="zh-CN" altLang="en-US" sz="2400" b="1" strike="noStrike" noProof="1">
              <a:latin typeface="Heiti SC Light"/>
              <a:ea typeface="Heiti SC Light"/>
              <a:cs typeface="Heiti SC Light"/>
            </a:endParaRPr>
          </a:p>
        </p:txBody>
      </p:sp>
      <p:sp>
        <p:nvSpPr>
          <p:cNvPr id="7170" name="Subtitle 2"/>
          <p:cNvSpPr>
            <a:spLocks noGrp="1"/>
          </p:cNvSpPr>
          <p:nvPr>
            <p:ph type="subTitle" idx="1"/>
          </p:nvPr>
        </p:nvSpPr>
        <p:spPr>
          <a:xfrm>
            <a:off x="1446213" y="4318000"/>
            <a:ext cx="9294812" cy="1122363"/>
          </a:xfrm>
        </p:spPr>
        <p:txBody>
          <a:bodyPr vert="horz" lIns="91440" tIns="45720" rIns="91440" bIns="45720" anchor="t">
            <a:normAutofit fontScale="92500" lnSpcReduction="10000"/>
          </a:bodyPr>
          <a:lstStyle/>
          <a:p>
            <a:pPr defTabSz="914400">
              <a:spcBef>
                <a:spcPct val="0"/>
              </a:spcBef>
            </a:pPr>
            <a:endParaRPr lang="en-CA" altLang="en-US" kern="1200" baseline="0" dirty="0">
              <a:solidFill>
                <a:srgbClr val="564843"/>
              </a:solidFill>
              <a:latin typeface="+mn-lt"/>
              <a:ea typeface="+mn-ea"/>
              <a:cs typeface="+mn-cs"/>
            </a:endParaRPr>
          </a:p>
          <a:p>
            <a:pPr defTabSz="914400">
              <a:spcBef>
                <a:spcPct val="0"/>
              </a:spcBef>
            </a:pPr>
            <a:endParaRPr lang="en-US" altLang="en-US" sz="2200" kern="1200" baseline="0" dirty="0" smtClean="0">
              <a:solidFill>
                <a:srgbClr val="564843"/>
              </a:solidFill>
              <a:latin typeface="+mn-lt"/>
              <a:ea typeface="+mn-ea"/>
              <a:cs typeface="+mn-cs"/>
            </a:endParaRPr>
          </a:p>
          <a:p>
            <a:pPr defTabSz="914400">
              <a:spcBef>
                <a:spcPct val="0"/>
              </a:spcBef>
            </a:pPr>
            <a:r>
              <a:rPr lang="en-US" altLang="en-US" sz="2200" kern="1200" baseline="0" dirty="0" err="1" smtClean="0">
                <a:solidFill>
                  <a:srgbClr val="564843"/>
                </a:solidFill>
                <a:latin typeface="+mn-lt"/>
                <a:ea typeface="+mn-ea"/>
                <a:cs typeface="+mn-cs"/>
              </a:rPr>
              <a:t>慧灯禅修二班</a:t>
            </a:r>
            <a:endParaRPr lang="en-CA" altLang="en-US" sz="2200" kern="1200" baseline="0" dirty="0">
              <a:solidFill>
                <a:srgbClr val="564843"/>
              </a:solidFill>
              <a:latin typeface="+mn-lt"/>
              <a:ea typeface="+mn-ea"/>
              <a:cs typeface="+mn-cs"/>
            </a:endParaRPr>
          </a:p>
          <a:p>
            <a:pPr defTabSz="914400">
              <a:spcBef>
                <a:spcPct val="0"/>
              </a:spcBef>
            </a:pPr>
            <a:r>
              <a:rPr lang="en-US" altLang="en-US" sz="2200" kern="1200" baseline="0" dirty="0" smtClean="0">
                <a:solidFill>
                  <a:srgbClr val="564843"/>
                </a:solidFill>
                <a:latin typeface="+mn-lt"/>
                <a:ea typeface="+mn-ea"/>
                <a:cs typeface="+mn-cs"/>
              </a:rPr>
              <a:t>2019-01-1</a:t>
            </a:r>
            <a:r>
              <a:rPr lang="en-US" altLang="zh-CN" sz="2200" kern="1200" baseline="0" dirty="0" smtClean="0">
                <a:solidFill>
                  <a:srgbClr val="564843"/>
                </a:solidFill>
                <a:latin typeface="+mn-lt"/>
                <a:ea typeface="+mn-ea"/>
                <a:cs typeface="+mn-cs"/>
              </a:rPr>
              <a:t>8</a:t>
            </a:r>
            <a:endParaRPr lang="en-US" altLang="zh-CN" sz="2200" kern="1200" baseline="0" dirty="0">
              <a:solidFill>
                <a:srgbClr val="564843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视频纲要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sz="3200" b="1" dirty="0" smtClean="0"/>
              <a:t>前言：强调加行的重要性</a:t>
            </a:r>
            <a:endParaRPr lang="en-US" altLang="zh-CN" sz="3200" b="1" dirty="0" smtClean="0"/>
          </a:p>
          <a:p>
            <a:r>
              <a:rPr lang="zh-CN" altLang="en-US" sz="3200" b="1" dirty="0" smtClean="0"/>
              <a:t>一、皈依的分类：以三个</a:t>
            </a:r>
            <a:r>
              <a:rPr lang="zh-CN" altLang="en-US" sz="3200" b="1" dirty="0"/>
              <a:t>发</a:t>
            </a:r>
            <a:r>
              <a:rPr lang="zh-CN" altLang="en-US" sz="3200" b="1" dirty="0" smtClean="0"/>
              <a:t>心区分三种不同的皈依</a:t>
            </a:r>
            <a:endParaRPr lang="en-US" altLang="zh-CN" sz="3200" b="1" dirty="0" smtClean="0"/>
          </a:p>
          <a:p>
            <a:r>
              <a:rPr lang="zh-CN" altLang="en-US" sz="3200" b="1" dirty="0" smtClean="0"/>
              <a:t>二、皈</a:t>
            </a:r>
            <a:r>
              <a:rPr lang="zh-CN" altLang="en-US" sz="3200" b="1" dirty="0"/>
              <a:t>依</a:t>
            </a:r>
            <a:r>
              <a:rPr lang="zh-CN" altLang="en-US" sz="3200" b="1" dirty="0" smtClean="0"/>
              <a:t>处：显、密、大圆满的不同皈依处</a:t>
            </a:r>
            <a:endParaRPr lang="en-US" altLang="zh-CN" sz="3200" b="1" dirty="0" smtClean="0"/>
          </a:p>
          <a:p>
            <a:r>
              <a:rPr lang="zh-CN" altLang="en-US" sz="3200" b="1" dirty="0" smtClean="0"/>
              <a:t>三、皈依的本质</a:t>
            </a:r>
            <a:endParaRPr lang="en-US" altLang="zh-CN" sz="3200" b="1" dirty="0" smtClean="0"/>
          </a:p>
          <a:p>
            <a:r>
              <a:rPr lang="zh-CN" altLang="en-US" sz="3200" b="1" dirty="0" smtClean="0"/>
              <a:t>四、具</a:t>
            </a:r>
            <a:r>
              <a:rPr lang="zh-CN" altLang="en-US" sz="3200" b="1" dirty="0"/>
              <a:t>体</a:t>
            </a:r>
            <a:r>
              <a:rPr lang="zh-CN" altLang="en-US" sz="3200" b="1" dirty="0" smtClean="0"/>
              <a:t>的修法</a:t>
            </a:r>
            <a:endParaRPr lang="en-US" altLang="zh-CN" sz="3200" b="1" dirty="0" smtClean="0"/>
          </a:p>
          <a:p>
            <a:endParaRPr lang="en-CA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前言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 smtClean="0"/>
              <a:t>重申加行基础的重要性：没有加行的修法，直接去听大圆满大手印，绝不可能怔悟。大圆满法义的语言文字少，且本身不在语言的范畴之内。</a:t>
            </a:r>
            <a:endParaRPr lang="en-US" altLang="zh-CN" dirty="0" smtClean="0"/>
          </a:p>
          <a:p>
            <a:r>
              <a:rPr lang="zh-CN" altLang="en-US" b="1" dirty="0">
                <a:solidFill>
                  <a:srgbClr val="C00000"/>
                </a:solidFill>
              </a:rPr>
              <a:t>怔</a:t>
            </a:r>
            <a:r>
              <a:rPr lang="zh-CN" altLang="en-US" b="1" dirty="0" smtClean="0">
                <a:solidFill>
                  <a:srgbClr val="C00000"/>
                </a:solidFill>
              </a:rPr>
              <a:t>悟需要的两个条件</a:t>
            </a:r>
            <a:r>
              <a:rPr lang="en-US" altLang="zh-CN" b="1" dirty="0" smtClean="0">
                <a:solidFill>
                  <a:srgbClr val="C00000"/>
                </a:solidFill>
              </a:rPr>
              <a:t>/</a:t>
            </a:r>
            <a:r>
              <a:rPr lang="zh-CN" altLang="en-US" b="1" dirty="0" smtClean="0">
                <a:solidFill>
                  <a:srgbClr val="C00000"/>
                </a:solidFill>
              </a:rPr>
              <a:t>方法：</a:t>
            </a:r>
            <a:endParaRPr lang="en-US" altLang="zh-CN" b="1" dirty="0" smtClean="0">
              <a:solidFill>
                <a:srgbClr val="C00000"/>
              </a:solidFill>
            </a:endParaRPr>
          </a:p>
          <a:p>
            <a:r>
              <a:rPr lang="en-US" b="1" dirty="0" smtClean="0">
                <a:solidFill>
                  <a:srgbClr val="C00000"/>
                </a:solidFill>
              </a:rPr>
              <a:t>1. </a:t>
            </a:r>
            <a:r>
              <a:rPr lang="zh-CN" altLang="en-US" b="1" dirty="0">
                <a:solidFill>
                  <a:srgbClr val="C00000"/>
                </a:solidFill>
              </a:rPr>
              <a:t>积累资</a:t>
            </a:r>
            <a:r>
              <a:rPr lang="zh-CN" altLang="en-US" b="1" dirty="0" smtClean="0">
                <a:solidFill>
                  <a:srgbClr val="C00000"/>
                </a:solidFill>
              </a:rPr>
              <a:t>粮：出离心，菩提心，皈依，曼茶罗的修法</a:t>
            </a:r>
            <a:endParaRPr lang="en-US" altLang="zh-CN" b="1" dirty="0" smtClean="0">
              <a:solidFill>
                <a:srgbClr val="C00000"/>
              </a:solidFill>
            </a:endParaRPr>
          </a:p>
          <a:p>
            <a:r>
              <a:rPr lang="en-US" altLang="zh-CN" b="1" dirty="0" smtClean="0">
                <a:solidFill>
                  <a:srgbClr val="C00000"/>
                </a:solidFill>
              </a:rPr>
              <a:t>2. </a:t>
            </a:r>
            <a:r>
              <a:rPr lang="zh-CN" altLang="en-US" b="1" dirty="0" smtClean="0">
                <a:solidFill>
                  <a:srgbClr val="C00000"/>
                </a:solidFill>
              </a:rPr>
              <a:t>上师的加持：修法王如意宝的上师瑜伽</a:t>
            </a:r>
            <a:endParaRPr lang="en-US" altLang="zh-CN" b="1" dirty="0" smtClean="0">
              <a:solidFill>
                <a:srgbClr val="C00000"/>
              </a:solidFill>
            </a:endParaRPr>
          </a:p>
          <a:p>
            <a:endParaRPr lang="en-US" dirty="0"/>
          </a:p>
          <a:p>
            <a:r>
              <a:rPr lang="zh-CN" altLang="en-US" dirty="0" smtClean="0"/>
              <a:t>资粮足够，根基成熟，简单的几句话就能怔悟。</a:t>
            </a:r>
            <a:endParaRPr lang="en-US" altLang="zh-CN" dirty="0" smtClean="0"/>
          </a:p>
          <a:p>
            <a:r>
              <a:rPr lang="zh-CN" altLang="en-US" dirty="0"/>
              <a:t>出离</a:t>
            </a:r>
            <a:r>
              <a:rPr lang="zh-CN" altLang="en-US" dirty="0" smtClean="0"/>
              <a:t>心的两个条件：</a:t>
            </a:r>
            <a:r>
              <a:rPr lang="en-US" altLang="zh-CN" dirty="0" smtClean="0"/>
              <a:t>1. </a:t>
            </a:r>
            <a:r>
              <a:rPr lang="zh-CN" altLang="en-US" dirty="0" smtClean="0"/>
              <a:t>深深体会到轮回是痛苦的，没有一个东西是值得追求的；</a:t>
            </a:r>
            <a:r>
              <a:rPr lang="en-US" altLang="zh-CN" dirty="0" smtClean="0"/>
              <a:t>2. </a:t>
            </a:r>
            <a:r>
              <a:rPr lang="zh-CN" altLang="en-US" dirty="0" smtClean="0"/>
              <a:t>在观察思维后我们树立新的追求，就是希求解脱。</a:t>
            </a:r>
            <a:endParaRPr lang="en-US" altLang="zh-CN" dirty="0" smtClean="0"/>
          </a:p>
          <a:p>
            <a:r>
              <a:rPr lang="zh-CN" altLang="en-US" dirty="0"/>
              <a:t>反</a:t>
            </a:r>
            <a:r>
              <a:rPr lang="zh-CN" altLang="en-US" dirty="0" smtClean="0"/>
              <a:t>思我们修外加行的标准、质量，有没有达到标准：坚定不移地下决心，从现在起一定要寻求解脱，如果有强烈的念头，那么外加行就修圆满了。</a:t>
            </a:r>
            <a:endParaRPr lang="en-CA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 smtClean="0"/>
              <a:t>寻求解脱的第一步：寻找善知识</a:t>
            </a:r>
            <a:endParaRPr lang="en-US" altLang="zh-CN" dirty="0" smtClean="0"/>
          </a:p>
          <a:p>
            <a:r>
              <a:rPr lang="zh-CN" altLang="en-US" dirty="0"/>
              <a:t>通</a:t>
            </a:r>
            <a:r>
              <a:rPr lang="zh-CN" altLang="en-US" dirty="0" smtClean="0"/>
              <a:t>过修人身难得，寿命无常四个修法，我们产生了强烈的厌世心，这时就讲解脱的功德；我们自己不会走解脱道，需要善知识，就讲如何依止上师，顺序是非常有讲究的。</a:t>
            </a:r>
            <a:endParaRPr lang="en-US" altLang="zh-CN" dirty="0" smtClean="0"/>
          </a:p>
          <a:p>
            <a:r>
              <a:rPr lang="zh-CN" altLang="en-US" dirty="0"/>
              <a:t>走解脱</a:t>
            </a:r>
            <a:r>
              <a:rPr lang="zh-CN" altLang="en-US" dirty="0" smtClean="0"/>
              <a:t>道的第一步：就是皈依。修皈依的修法。</a:t>
            </a:r>
            <a:endParaRPr lang="en-US" altLang="zh-CN" dirty="0" smtClean="0"/>
          </a:p>
          <a:p>
            <a:r>
              <a:rPr lang="zh-CN" altLang="en-US" dirty="0"/>
              <a:t>外加</a:t>
            </a:r>
            <a:r>
              <a:rPr lang="zh-CN" altLang="en-US" dirty="0" smtClean="0"/>
              <a:t>行，内加行，大圆满的正行前还有一些前行，包括寂止的修法，禅定的修法</a:t>
            </a:r>
            <a:endParaRPr lang="en-CA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一、皈依的分类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b="1" dirty="0" smtClean="0">
                <a:solidFill>
                  <a:srgbClr val="C00000"/>
                </a:solidFill>
              </a:rPr>
              <a:t>世间的皈依：</a:t>
            </a:r>
            <a:r>
              <a:rPr lang="zh-CN" altLang="en-US" dirty="0" smtClean="0"/>
              <a:t>也信佛，也相信因果，希望这一世健康长寿发财，希望下一世不堕恶趣，享受人天福报而皈依三宝。凡是皈依佛的人逐渐逐渐都会成佛的，但其本质上还不是解脱道，属于世间法。</a:t>
            </a:r>
            <a:endParaRPr lang="en-US" altLang="zh-CN" dirty="0" smtClean="0"/>
          </a:p>
          <a:p>
            <a:r>
              <a:rPr lang="zh-CN" altLang="en-US" b="1" dirty="0">
                <a:solidFill>
                  <a:srgbClr val="C00000"/>
                </a:solidFill>
              </a:rPr>
              <a:t>小乘佛</a:t>
            </a:r>
            <a:r>
              <a:rPr lang="zh-CN" altLang="en-US" b="1" dirty="0" smtClean="0">
                <a:solidFill>
                  <a:srgbClr val="C00000"/>
                </a:solidFill>
              </a:rPr>
              <a:t>教的皈依：</a:t>
            </a:r>
            <a:r>
              <a:rPr lang="zh-CN" altLang="en-US" dirty="0" smtClean="0"/>
              <a:t>为了自己一个人摆脱轮回的各种各样的痛苦，学习佛法，成就阿罗汉。或者为了我一个人摆脱轮回，目的想要成佛，但是追求的是个人的解脱。</a:t>
            </a:r>
            <a:endParaRPr lang="en-US" altLang="zh-CN" dirty="0" smtClean="0"/>
          </a:p>
          <a:p>
            <a:r>
              <a:rPr lang="zh-CN" altLang="en-US" b="1" dirty="0" smtClean="0">
                <a:solidFill>
                  <a:srgbClr val="C00000"/>
                </a:solidFill>
              </a:rPr>
              <a:t>大乘佛教的皈依：</a:t>
            </a:r>
            <a:r>
              <a:rPr lang="zh-CN" altLang="en-US" dirty="0" smtClean="0"/>
              <a:t>在菩提心基础上的皈依。对于刚开始修内加行的我们，有不造作的菩提心是很少的，菩提心修了才会有。我们目前可以发起一个造作的勉强的菩提心。什么是造作的菩提心？造作的菩提心也非常有用。从没有</a:t>
            </a:r>
            <a:r>
              <a:rPr lang="en-US" altLang="zh-CN" dirty="0" smtClean="0"/>
              <a:t>-</a:t>
            </a:r>
            <a:r>
              <a:rPr lang="zh-CN" altLang="en-US" dirty="0" smtClean="0"/>
              <a:t>有，从造作</a:t>
            </a:r>
            <a:r>
              <a:rPr lang="en-US" altLang="zh-CN" dirty="0" smtClean="0"/>
              <a:t>-</a:t>
            </a:r>
            <a:r>
              <a:rPr lang="zh-CN" altLang="en-US" dirty="0" smtClean="0"/>
              <a:t>真实，从真实的世俗菩提心</a:t>
            </a:r>
            <a:r>
              <a:rPr lang="en-US" altLang="zh-CN" dirty="0" smtClean="0"/>
              <a:t>-</a:t>
            </a:r>
            <a:r>
              <a:rPr lang="zh-CN" altLang="en-US" dirty="0" smtClean="0"/>
              <a:t>胜义菩提心，这样一步一步修。</a:t>
            </a:r>
            <a:endParaRPr lang="en-US" altLang="zh-CN" dirty="0" smtClean="0"/>
          </a:p>
          <a:p>
            <a:endParaRPr lang="en-US" dirty="0"/>
          </a:p>
          <a:p>
            <a:r>
              <a:rPr lang="zh-CN" altLang="en-US" dirty="0" smtClean="0"/>
              <a:t>为了使我们不堕入世间的皈依和小乘的皈依，我们应直接修大乘的皈依，所以首先要知道皈依的分类。</a:t>
            </a:r>
            <a:endParaRPr lang="en-CA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二、皈依处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sz="2400" dirty="0" smtClean="0"/>
              <a:t>分三种皈依处</a:t>
            </a:r>
            <a:endParaRPr lang="en-US" altLang="zh-CN" sz="2400" dirty="0" smtClean="0"/>
          </a:p>
          <a:p>
            <a:endParaRPr lang="en-US" altLang="zh-CN" dirty="0" smtClean="0"/>
          </a:p>
          <a:p>
            <a:r>
              <a:rPr lang="en-US" altLang="zh-CN" sz="2800" b="1" dirty="0" smtClean="0">
                <a:solidFill>
                  <a:srgbClr val="C00000"/>
                </a:solidFill>
              </a:rPr>
              <a:t>1. </a:t>
            </a:r>
            <a:r>
              <a:rPr lang="zh-CN" altLang="en-US" sz="2800" b="1" dirty="0" smtClean="0">
                <a:solidFill>
                  <a:srgbClr val="C00000"/>
                </a:solidFill>
              </a:rPr>
              <a:t>显宗密宗共同的皈依处</a:t>
            </a:r>
            <a:r>
              <a:rPr lang="en-US" altLang="zh-CN" sz="2800" b="1" dirty="0" smtClean="0">
                <a:solidFill>
                  <a:srgbClr val="C00000"/>
                </a:solidFill>
              </a:rPr>
              <a:t>—</a:t>
            </a:r>
            <a:r>
              <a:rPr lang="zh-CN" altLang="en-US" sz="2800" b="1" dirty="0" smtClean="0">
                <a:solidFill>
                  <a:srgbClr val="C00000"/>
                </a:solidFill>
              </a:rPr>
              <a:t>佛、法、僧</a:t>
            </a:r>
            <a:endParaRPr lang="en-US" altLang="zh-CN" sz="2800" b="1" dirty="0" smtClean="0">
              <a:solidFill>
                <a:srgbClr val="C00000"/>
              </a:solidFill>
            </a:endParaRPr>
          </a:p>
          <a:p>
            <a:r>
              <a:rPr lang="en-US" altLang="zh-CN" sz="2800" b="1" dirty="0" smtClean="0">
                <a:solidFill>
                  <a:srgbClr val="C00000"/>
                </a:solidFill>
              </a:rPr>
              <a:t>2. </a:t>
            </a:r>
            <a:r>
              <a:rPr lang="zh-CN" altLang="en-US" sz="2800" b="1" dirty="0" smtClean="0">
                <a:solidFill>
                  <a:srgbClr val="C00000"/>
                </a:solidFill>
              </a:rPr>
              <a:t>普通密宗的皈依处</a:t>
            </a:r>
            <a:endParaRPr lang="en-US" altLang="zh-CN" sz="2800" b="1" dirty="0" smtClean="0">
              <a:solidFill>
                <a:srgbClr val="C00000"/>
              </a:solidFill>
            </a:endParaRPr>
          </a:p>
          <a:p>
            <a:r>
              <a:rPr lang="en-US" altLang="zh-CN" sz="2800" b="1" dirty="0" smtClean="0">
                <a:solidFill>
                  <a:srgbClr val="C00000"/>
                </a:solidFill>
              </a:rPr>
              <a:t>3. </a:t>
            </a:r>
            <a:r>
              <a:rPr lang="zh-CN" altLang="en-US" sz="2800" b="1" dirty="0" smtClean="0">
                <a:solidFill>
                  <a:srgbClr val="C00000"/>
                </a:solidFill>
              </a:rPr>
              <a:t>大圆满大手印、禅宗的皈依处</a:t>
            </a:r>
            <a:endParaRPr lang="en-US" altLang="zh-CN" sz="2800" b="1" dirty="0" smtClean="0">
              <a:solidFill>
                <a:srgbClr val="C00000"/>
              </a:solidFill>
            </a:endParaRP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1. </a:t>
            </a:r>
            <a:r>
              <a:rPr lang="zh-CN" altLang="en-US" dirty="0" smtClean="0"/>
              <a:t>显</a:t>
            </a:r>
            <a:r>
              <a:rPr lang="zh-CN" altLang="en-US" dirty="0"/>
              <a:t>宗密宗共同的皈依处</a:t>
            </a:r>
            <a:br>
              <a:rPr lang="en-US" altLang="zh-CN" dirty="0"/>
            </a:b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1923976"/>
            <a:ext cx="10058400" cy="3932237"/>
          </a:xfrm>
        </p:spPr>
        <p:txBody>
          <a:bodyPr/>
          <a:lstStyle/>
          <a:p>
            <a:r>
              <a:rPr lang="zh-CN" altLang="en-US" sz="2800" dirty="0" smtClean="0"/>
              <a:t>皈</a:t>
            </a:r>
            <a:r>
              <a:rPr lang="zh-CN" altLang="en-US" sz="2800" dirty="0"/>
              <a:t>依佛：佛是指释迦牟尼佛，阿弥陀佛等十方三世所有的佛。</a:t>
            </a:r>
            <a:endParaRPr lang="en-US" altLang="zh-CN" sz="2800" dirty="0"/>
          </a:p>
          <a:p>
            <a:r>
              <a:rPr lang="zh-CN" altLang="en-US" sz="2800" dirty="0"/>
              <a:t>皈依法：显密的法，大小乘的法，凡是释迦牟尼佛传下来的法，都要皈</a:t>
            </a:r>
            <a:r>
              <a:rPr lang="zh-CN" altLang="en-US" sz="2800" dirty="0" smtClean="0"/>
              <a:t>依。</a:t>
            </a:r>
            <a:endParaRPr lang="en-US" altLang="zh-CN" sz="2800" dirty="0"/>
          </a:p>
          <a:p>
            <a:r>
              <a:rPr lang="zh-CN" altLang="en-US" sz="2800" dirty="0"/>
              <a:t>皈依僧</a:t>
            </a:r>
            <a:r>
              <a:rPr lang="zh-CN" altLang="en-US" sz="2800" dirty="0" smtClean="0"/>
              <a:t>：</a:t>
            </a:r>
            <a:endParaRPr lang="en-US" altLang="zh-CN" sz="2800" dirty="0" smtClean="0"/>
          </a:p>
          <a:p>
            <a:pPr>
              <a:buFont typeface="Wingdings" panose="05000000000000000000" pitchFamily="2" charset="2"/>
              <a:buChar char="v"/>
            </a:pPr>
            <a:r>
              <a:rPr lang="zh-CN" altLang="en-US" sz="2800" dirty="0" smtClean="0"/>
              <a:t>大</a:t>
            </a:r>
            <a:r>
              <a:rPr lang="zh-CN" altLang="en-US" sz="2800" dirty="0"/>
              <a:t>乘佛教的僧的皈依处，是指文殊菩萨，观世音菩萨等一地以上的菩萨；一个人也叫做僧众，这是大乘的观点。</a:t>
            </a:r>
            <a:endParaRPr lang="en-US" altLang="zh-CN" sz="2800" dirty="0"/>
          </a:p>
          <a:p>
            <a:pPr>
              <a:buFont typeface="Wingdings" panose="05000000000000000000" pitchFamily="2" charset="2"/>
              <a:buChar char="v"/>
            </a:pPr>
            <a:r>
              <a:rPr lang="zh-CN" altLang="en-US" sz="2800" dirty="0"/>
              <a:t>小乘佛教认为僧众就是僧团，是包括比丘比丘尼在内的四人以上的僧团。</a:t>
            </a:r>
            <a:endParaRPr lang="en-CA" sz="2800" dirty="0"/>
          </a:p>
          <a:p>
            <a:endParaRPr lang="en-C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897307"/>
            <a:ext cx="10058400" cy="461473"/>
          </a:xfrm>
        </p:spPr>
        <p:txBody>
          <a:bodyPr/>
          <a:lstStyle/>
          <a:p>
            <a:r>
              <a:rPr lang="en-US" altLang="zh-CN" dirty="0" smtClean="0"/>
              <a:t>2. </a:t>
            </a:r>
            <a:r>
              <a:rPr lang="zh-CN" altLang="en-US" dirty="0" smtClean="0"/>
              <a:t>普</a:t>
            </a:r>
            <a:r>
              <a:rPr lang="zh-CN" altLang="en-US" dirty="0"/>
              <a:t>通密宗的皈依处</a:t>
            </a:r>
            <a:br>
              <a:rPr lang="en-US" altLang="zh-CN" dirty="0"/>
            </a:b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1358780"/>
            <a:ext cx="10058400" cy="5101841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zh-CN" altLang="en-US" sz="2400" b="1" dirty="0" smtClean="0">
                <a:solidFill>
                  <a:srgbClr val="C00000"/>
                </a:solidFill>
              </a:rPr>
              <a:t>（</a:t>
            </a:r>
            <a:r>
              <a:rPr lang="en-US" altLang="zh-CN" sz="2400" b="1" dirty="0" smtClean="0">
                <a:solidFill>
                  <a:srgbClr val="C00000"/>
                </a:solidFill>
              </a:rPr>
              <a:t>1</a:t>
            </a:r>
            <a:r>
              <a:rPr lang="zh-CN" altLang="en-US" sz="2400" b="1" dirty="0" smtClean="0">
                <a:solidFill>
                  <a:srgbClr val="C00000"/>
                </a:solidFill>
              </a:rPr>
              <a:t>）上师，本尊，空行</a:t>
            </a:r>
            <a:endParaRPr lang="en-US" altLang="zh-CN" sz="2400" b="1" dirty="0" smtClean="0">
              <a:solidFill>
                <a:srgbClr val="C00000"/>
              </a:solidFill>
            </a:endParaRPr>
          </a:p>
          <a:p>
            <a:r>
              <a:rPr lang="zh-CN" altLang="en-US" dirty="0"/>
              <a:t>上</a:t>
            </a:r>
            <a:r>
              <a:rPr lang="zh-CN" altLang="en-US" dirty="0" smtClean="0"/>
              <a:t>师：莲花生大师</a:t>
            </a:r>
            <a:endParaRPr lang="en-US" altLang="zh-CN" dirty="0" smtClean="0"/>
          </a:p>
          <a:p>
            <a:r>
              <a:rPr lang="zh-CN" altLang="en-US" dirty="0"/>
              <a:t>本</a:t>
            </a:r>
            <a:r>
              <a:rPr lang="zh-CN" altLang="en-US" dirty="0" smtClean="0"/>
              <a:t>尊：观世音菩萨，文殊菩萨，密法里有很多本尊，也就是佛和菩萨</a:t>
            </a:r>
            <a:endParaRPr lang="en-US" altLang="zh-CN" dirty="0" smtClean="0"/>
          </a:p>
          <a:p>
            <a:r>
              <a:rPr lang="zh-CN" altLang="en-US" dirty="0"/>
              <a:t>空</a:t>
            </a:r>
            <a:r>
              <a:rPr lang="zh-CN" altLang="en-US" dirty="0" smtClean="0"/>
              <a:t>行：度母，如绿度母，白度母；是在佛的坛城当中，在显现上示现为女性形象的佛和菩萨的化身。</a:t>
            </a:r>
            <a:endParaRPr lang="en-US" altLang="zh-CN" dirty="0" smtClean="0"/>
          </a:p>
          <a:p>
            <a:pPr>
              <a:buFont typeface="Arial" panose="020B0604020202020204" pitchFamily="34" charset="0"/>
              <a:buChar char="•"/>
            </a:pPr>
            <a:r>
              <a:rPr lang="zh-CN" altLang="en-US" sz="2400" b="1" dirty="0" smtClean="0">
                <a:solidFill>
                  <a:srgbClr val="C00000"/>
                </a:solidFill>
              </a:rPr>
              <a:t>（</a:t>
            </a:r>
            <a:r>
              <a:rPr lang="en-US" altLang="zh-CN" sz="2400" b="1" dirty="0" smtClean="0">
                <a:solidFill>
                  <a:srgbClr val="C00000"/>
                </a:solidFill>
              </a:rPr>
              <a:t>2</a:t>
            </a:r>
            <a:r>
              <a:rPr lang="zh-CN" altLang="en-US" sz="2400" b="1" dirty="0" smtClean="0">
                <a:solidFill>
                  <a:srgbClr val="C00000"/>
                </a:solidFill>
              </a:rPr>
              <a:t>）气，脉，明点</a:t>
            </a:r>
            <a:endParaRPr lang="en-US" altLang="zh-CN" sz="2400" b="1" dirty="0" smtClean="0">
              <a:solidFill>
                <a:srgbClr val="C00000"/>
              </a:solidFill>
            </a:endParaRPr>
          </a:p>
          <a:p>
            <a:r>
              <a:rPr lang="zh-CN" altLang="en-US" dirty="0" smtClean="0"/>
              <a:t>气：呼吸的气</a:t>
            </a:r>
            <a:endParaRPr lang="en-US" altLang="zh-CN" dirty="0" smtClean="0"/>
          </a:p>
          <a:p>
            <a:r>
              <a:rPr lang="zh-CN" altLang="en-US" dirty="0" smtClean="0"/>
              <a:t>脉：头顶、喉间、心间等处的脉轮，还有中脉，左脉、右脉等脉</a:t>
            </a:r>
            <a:endParaRPr lang="en-US" altLang="zh-CN" dirty="0" smtClean="0"/>
          </a:p>
          <a:p>
            <a:r>
              <a:rPr lang="zh-CN" altLang="en-US" dirty="0"/>
              <a:t>胜义谛的明点，叫如来藏，最终要去怔悟的；世俗谛的明点：头顶、喉间都</a:t>
            </a:r>
            <a:r>
              <a:rPr lang="zh-CN" altLang="en-US" dirty="0" smtClean="0"/>
              <a:t>有，是没有成佛之前，身体构造的一些成分</a:t>
            </a:r>
            <a:endParaRPr lang="en-US" altLang="zh-CN" dirty="0" smtClean="0"/>
          </a:p>
          <a:p>
            <a:r>
              <a:rPr lang="zh-CN" altLang="en-US" dirty="0" smtClean="0"/>
              <a:t>如何皈依？在我们看来是身体组成部分的气脉明点，本质是佛的化身，报身，法身。</a:t>
            </a:r>
            <a:r>
              <a:rPr lang="zh-CN" altLang="en-US" b="1" dirty="0" smtClean="0">
                <a:solidFill>
                  <a:srgbClr val="C00000"/>
                </a:solidFill>
              </a:rPr>
              <a:t>脉在清净的时候，变成佛的化身；气，在清净的时候，成为佛的报身；明点，在清净的时候叫做法身。这三个实际上也叫做三</a:t>
            </a:r>
            <a:r>
              <a:rPr lang="zh-CN" altLang="en-US" b="1" dirty="0">
                <a:solidFill>
                  <a:srgbClr val="C00000"/>
                </a:solidFill>
              </a:rPr>
              <a:t>宝。真正的</a:t>
            </a:r>
            <a:r>
              <a:rPr lang="zh-CN" altLang="en-US" b="1" dirty="0" smtClean="0">
                <a:solidFill>
                  <a:srgbClr val="C00000"/>
                </a:solidFill>
              </a:rPr>
              <a:t>佛，最究竟的佛是法身，法就是报身，僧就是化身。</a:t>
            </a:r>
            <a:endParaRPr lang="en-US" altLang="zh-CN" b="1" dirty="0" smtClean="0">
              <a:solidFill>
                <a:srgbClr val="C00000"/>
              </a:solidFill>
            </a:endParaRPr>
          </a:p>
          <a:p>
            <a:r>
              <a:rPr lang="zh-CN" altLang="en-US" b="1" dirty="0" smtClean="0">
                <a:solidFill>
                  <a:srgbClr val="C00000"/>
                </a:solidFill>
              </a:rPr>
              <a:t>气、脉、明点就是佛的法报化三身，同时也是佛法僧，这是普通密法里讲的观点。</a:t>
            </a:r>
            <a:endParaRPr lang="en-CA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2100" y="2278063"/>
            <a:ext cx="9067800" cy="2039938"/>
          </a:xfrm>
        </p:spPr>
        <p:txBody>
          <a:bodyPr tIns="45720" bIns="45720" anchor="ctr">
            <a:noAutofit/>
          </a:bodyPr>
          <a:lstStyle/>
          <a:p>
            <a:pPr fontAlgn="auto"/>
            <a:r>
              <a:rPr lang="zh-CN" altLang="en-US" sz="6000" b="1" strike="noStrike" noProof="1" smtClean="0">
                <a:latin typeface="Heiti SC Light"/>
                <a:ea typeface="Heiti SC Light"/>
                <a:cs typeface="Heiti SC Light"/>
              </a:rPr>
              <a:t>皈依（七）</a:t>
            </a:r>
            <a:br>
              <a:rPr lang="zh-CN" altLang="en-US" sz="6000" b="1" strike="noStrike" noProof="1" smtClean="0">
                <a:latin typeface="Heiti SC Light"/>
                <a:ea typeface="Heiti SC Light"/>
                <a:cs typeface="Heiti SC Light"/>
              </a:rPr>
            </a:br>
            <a:br>
              <a:rPr lang="en-CA" altLang="zh-CN" sz="6600" b="1" dirty="0" smtClean="0">
                <a:latin typeface="Heiti SC Light"/>
                <a:ea typeface="Heiti SC Light"/>
                <a:cs typeface="Heiti SC Light"/>
              </a:rPr>
            </a:br>
            <a:r>
              <a:rPr lang="zh-CN" altLang="en-US" sz="2800" b="1" dirty="0" smtClean="0">
                <a:latin typeface="Heiti SC Light"/>
                <a:ea typeface="Heiti SC Light"/>
                <a:cs typeface="Heiti SC Light"/>
              </a:rPr>
              <a:t>大圆满</a:t>
            </a:r>
            <a:r>
              <a:rPr lang="zh-CN" altLang="en-US" sz="2800" b="1" strike="noStrike" noProof="1" smtClean="0">
                <a:latin typeface="Heiti SC Light"/>
                <a:ea typeface="Heiti SC Light"/>
                <a:cs typeface="Heiti SC Light"/>
              </a:rPr>
              <a:t>前行</a:t>
            </a:r>
            <a:r>
              <a:rPr lang="en-US" altLang="zh-CN" sz="2800" b="1" strike="noStrike" noProof="1" smtClean="0">
                <a:latin typeface="Heiti SC Light"/>
                <a:ea typeface="Heiti SC Light"/>
                <a:cs typeface="Heiti SC Light"/>
              </a:rPr>
              <a:t>-</a:t>
            </a:r>
            <a:r>
              <a:rPr lang="zh-CN" altLang="en-US" sz="2800" b="1" strike="noStrike" noProof="1" smtClean="0">
                <a:latin typeface="Heiti SC Light"/>
                <a:ea typeface="Heiti SC Light"/>
                <a:cs typeface="Heiti SC Light"/>
              </a:rPr>
              <a:t>皈依的修法</a:t>
            </a:r>
            <a:br>
              <a:rPr lang="en-US" altLang="zh-CN" sz="2800" b="1" strike="noStrike" noProof="1" smtClean="0">
                <a:latin typeface="Heiti SC Light"/>
                <a:ea typeface="Heiti SC Light"/>
                <a:cs typeface="Heiti SC Light"/>
              </a:rPr>
            </a:br>
            <a:r>
              <a:rPr lang="zh-CN" altLang="en-US" sz="2800" b="1" noProof="1">
                <a:latin typeface="Heiti SC Light"/>
                <a:ea typeface="Heiti SC Light"/>
                <a:cs typeface="Heiti SC Light"/>
              </a:rPr>
              <a:t>慈诚罗</a:t>
            </a:r>
            <a:r>
              <a:rPr lang="zh-CN" altLang="en-US" sz="2800" b="1" noProof="1" smtClean="0">
                <a:latin typeface="Heiti SC Light"/>
                <a:ea typeface="Heiti SC Light"/>
                <a:cs typeface="Heiti SC Light"/>
              </a:rPr>
              <a:t>珠堪布视频</a:t>
            </a:r>
            <a:endParaRPr lang="zh-CN" altLang="en-US" sz="2800" b="1" strike="noStrike" noProof="1">
              <a:latin typeface="Heiti SC Light"/>
              <a:ea typeface="Heiti SC Light"/>
              <a:cs typeface="Heiti SC Light"/>
            </a:endParaRPr>
          </a:p>
        </p:txBody>
      </p:sp>
      <p:sp>
        <p:nvSpPr>
          <p:cNvPr id="7170" name="Subtitle 2"/>
          <p:cNvSpPr>
            <a:spLocks noGrp="1"/>
          </p:cNvSpPr>
          <p:nvPr>
            <p:ph type="subTitle" idx="1"/>
          </p:nvPr>
        </p:nvSpPr>
        <p:spPr>
          <a:xfrm>
            <a:off x="1446213" y="4318000"/>
            <a:ext cx="9294812" cy="1122363"/>
          </a:xfrm>
        </p:spPr>
        <p:txBody>
          <a:bodyPr vert="horz" lIns="91440" tIns="45720" rIns="91440" bIns="45720" anchor="t"/>
          <a:lstStyle/>
          <a:p>
            <a:pPr defTabSz="914400">
              <a:spcBef>
                <a:spcPct val="0"/>
              </a:spcBef>
            </a:pPr>
            <a:endParaRPr lang="en-CA" altLang="en-US" kern="1200" baseline="0" dirty="0">
              <a:solidFill>
                <a:srgbClr val="564843"/>
              </a:solidFill>
              <a:latin typeface="+mn-lt"/>
              <a:ea typeface="+mn-ea"/>
              <a:cs typeface="+mn-cs"/>
            </a:endParaRPr>
          </a:p>
          <a:p>
            <a:pPr defTabSz="914400">
              <a:spcBef>
                <a:spcPct val="0"/>
              </a:spcBef>
            </a:pPr>
            <a:r>
              <a:rPr lang="en-US" altLang="en-US" sz="2200" kern="1200" baseline="0" dirty="0">
                <a:solidFill>
                  <a:srgbClr val="564843"/>
                </a:solidFill>
                <a:latin typeface="+mn-lt"/>
                <a:ea typeface="+mn-ea"/>
                <a:cs typeface="+mn-cs"/>
              </a:rPr>
              <a:t>慧灯禅修二班</a:t>
            </a:r>
            <a:endParaRPr lang="en-CA" altLang="en-US" sz="2200" kern="1200" baseline="0" dirty="0">
              <a:solidFill>
                <a:srgbClr val="564843"/>
              </a:solidFill>
              <a:latin typeface="+mn-lt"/>
              <a:ea typeface="+mn-ea"/>
              <a:cs typeface="+mn-cs"/>
            </a:endParaRPr>
          </a:p>
          <a:p>
            <a:pPr defTabSz="914400">
              <a:spcBef>
                <a:spcPct val="0"/>
              </a:spcBef>
            </a:pPr>
            <a:r>
              <a:rPr lang="en-US" altLang="en-US" sz="2200" kern="1200" baseline="0" dirty="0" smtClean="0">
                <a:solidFill>
                  <a:srgbClr val="564843"/>
                </a:solidFill>
                <a:latin typeface="+mn-lt"/>
                <a:ea typeface="+mn-ea"/>
                <a:cs typeface="+mn-cs"/>
              </a:rPr>
              <a:t>2019-01-1</a:t>
            </a:r>
            <a:r>
              <a:rPr lang="en-US" altLang="zh-CN" sz="2200" kern="1200" baseline="0" dirty="0" smtClean="0">
                <a:solidFill>
                  <a:srgbClr val="564843"/>
                </a:solidFill>
                <a:latin typeface="+mn-lt"/>
                <a:ea typeface="+mn-ea"/>
                <a:cs typeface="+mn-cs"/>
              </a:rPr>
              <a:t>8</a:t>
            </a:r>
            <a:endParaRPr lang="en-US" altLang="zh-CN" sz="2200" kern="1200" baseline="0" dirty="0">
              <a:solidFill>
                <a:srgbClr val="564843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3. </a:t>
            </a:r>
            <a:r>
              <a:rPr lang="zh-CN" altLang="en-US" dirty="0" smtClean="0"/>
              <a:t>大圆满的皈依处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2014538"/>
            <a:ext cx="10058400" cy="4206875"/>
          </a:xfrm>
        </p:spPr>
        <p:txBody>
          <a:bodyPr/>
          <a:lstStyle/>
          <a:p>
            <a:r>
              <a:rPr lang="zh-CN" altLang="en-US" b="1" dirty="0" smtClean="0">
                <a:solidFill>
                  <a:srgbClr val="C00000"/>
                </a:solidFill>
              </a:rPr>
              <a:t>心的本性的空性部分，就是法身，光明的部分叫做报身</a:t>
            </a:r>
            <a:endParaRPr lang="en-US" altLang="zh-CN" b="1" dirty="0" smtClean="0">
              <a:solidFill>
                <a:srgbClr val="C00000"/>
              </a:solidFill>
            </a:endParaRPr>
          </a:p>
          <a:p>
            <a:r>
              <a:rPr lang="zh-CN" altLang="en-US" dirty="0"/>
              <a:t>空</a:t>
            </a:r>
            <a:r>
              <a:rPr lang="zh-CN" altLang="en-US" dirty="0" smtClean="0"/>
              <a:t>性和光明，用语言讲时分开讲，实际它不是分开的，它是一味一体，光明和空性永远都是不离，这个无二无别的部分叫做化身。</a:t>
            </a:r>
            <a:endParaRPr lang="en-US" altLang="zh-CN" dirty="0" smtClean="0"/>
          </a:p>
          <a:p>
            <a:r>
              <a:rPr lang="zh-CN" altLang="en-US" dirty="0" smtClean="0"/>
              <a:t>实际上，佛法僧就是心的本性。</a:t>
            </a:r>
            <a:r>
              <a:rPr lang="en-US" altLang="zh-CN" dirty="0" smtClean="0"/>
              <a:t>《</a:t>
            </a:r>
            <a:r>
              <a:rPr lang="zh-CN" altLang="en-US" dirty="0" smtClean="0"/>
              <a:t>宝性论</a:t>
            </a:r>
            <a:r>
              <a:rPr lang="en-US" altLang="zh-CN" dirty="0" smtClean="0"/>
              <a:t>》</a:t>
            </a:r>
            <a:r>
              <a:rPr lang="zh-CN" altLang="en-US" dirty="0" smtClean="0"/>
              <a:t>中第一品也讲，最究竟的三宝，就是心的本性，如来藏。</a:t>
            </a:r>
            <a:r>
              <a:rPr lang="en-US" altLang="zh-CN" dirty="0" smtClean="0"/>
              <a:t>《</a:t>
            </a:r>
            <a:r>
              <a:rPr lang="zh-CN" altLang="en-US" dirty="0" smtClean="0"/>
              <a:t>六祖坛经</a:t>
            </a:r>
            <a:r>
              <a:rPr lang="en-US" altLang="zh-CN" dirty="0" smtClean="0"/>
              <a:t>》</a:t>
            </a:r>
            <a:r>
              <a:rPr lang="zh-CN" altLang="en-US" dirty="0" smtClean="0"/>
              <a:t>中讲，“自性具三身”，自性，就是心的本性，佛心如来藏，具备三身，就是具备法身，化身，报身。</a:t>
            </a:r>
            <a:endParaRPr lang="en-US" altLang="zh-CN" dirty="0" smtClean="0"/>
          </a:p>
          <a:p>
            <a:r>
              <a:rPr lang="zh-CN" altLang="en-US" sz="2000" b="1" dirty="0">
                <a:solidFill>
                  <a:srgbClr val="C00000"/>
                </a:solidFill>
              </a:rPr>
              <a:t>大圆</a:t>
            </a:r>
            <a:r>
              <a:rPr lang="zh-CN" altLang="en-US" sz="2000" b="1" dirty="0" smtClean="0">
                <a:solidFill>
                  <a:srgbClr val="C00000"/>
                </a:solidFill>
              </a:rPr>
              <a:t>满不共的三宝：自己的心的本性的光明、空性、和无二无别（如来藏）</a:t>
            </a:r>
            <a:endParaRPr lang="en-US" altLang="zh-CN" sz="2000" b="1" dirty="0" smtClean="0">
              <a:solidFill>
                <a:srgbClr val="C00000"/>
              </a:solidFill>
            </a:endParaRPr>
          </a:p>
          <a:p>
            <a:endParaRPr lang="en-US" dirty="0"/>
          </a:p>
          <a:p>
            <a:r>
              <a:rPr lang="zh-CN" altLang="en-US" dirty="0" smtClean="0"/>
              <a:t>开显解脱道仪轨中没有这些内容，但在智悲光尊者的弟子写的大圆满前行的引导文仪轨中，有一句话涵盖了这些内容。需要上师念仪轨传承。</a:t>
            </a:r>
            <a:endParaRPr lang="en-C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三、皈依的本质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1871530"/>
            <a:ext cx="10058400" cy="4164146"/>
          </a:xfrm>
        </p:spPr>
        <p:txBody>
          <a:bodyPr/>
          <a:lstStyle/>
          <a:p>
            <a:r>
              <a:rPr lang="zh-CN" altLang="en-US" dirty="0" smtClean="0"/>
              <a:t>什么是皈依</a:t>
            </a:r>
            <a:r>
              <a:rPr lang="zh-CN" altLang="en-US" dirty="0"/>
              <a:t>？</a:t>
            </a:r>
            <a:endParaRPr lang="en-US" altLang="zh-CN" dirty="0" smtClean="0"/>
          </a:p>
          <a:p>
            <a:r>
              <a:rPr lang="zh-CN" altLang="en-US" dirty="0"/>
              <a:t>皈</a:t>
            </a:r>
            <a:r>
              <a:rPr lang="zh-CN" altLang="en-US" dirty="0" smtClean="0"/>
              <a:t>依不是念佛，不是磕头，皈依是发自内心的一种决心、发誓</a:t>
            </a:r>
            <a:endParaRPr lang="en-US" altLang="zh-CN" dirty="0" smtClean="0"/>
          </a:p>
          <a:p>
            <a:endParaRPr lang="en-US" altLang="zh-CN" dirty="0" smtClean="0"/>
          </a:p>
          <a:p>
            <a:r>
              <a:rPr lang="en-US" altLang="zh-CN" sz="2000" b="1" u="sng" dirty="0" smtClean="0">
                <a:solidFill>
                  <a:srgbClr val="C00000"/>
                </a:solidFill>
              </a:rPr>
              <a:t>1. </a:t>
            </a:r>
            <a:r>
              <a:rPr lang="zh-CN" altLang="en-US" sz="2000" b="1" u="sng" dirty="0" smtClean="0">
                <a:solidFill>
                  <a:srgbClr val="C00000"/>
                </a:solidFill>
              </a:rPr>
              <a:t>显密共同皈依处，</a:t>
            </a:r>
            <a:r>
              <a:rPr lang="zh-CN" altLang="en-US" dirty="0" smtClean="0"/>
              <a:t>把佛陀当作我的导师，佛法当作我们将来要走的路，僧众当作我们的道友。</a:t>
            </a:r>
            <a:endParaRPr lang="en-US" altLang="zh-CN" dirty="0" smtClean="0"/>
          </a:p>
          <a:p>
            <a:r>
              <a:rPr lang="zh-CN" altLang="en-US" dirty="0" smtClean="0"/>
              <a:t>皈依佛</a:t>
            </a:r>
            <a:r>
              <a:rPr lang="en-US" altLang="zh-CN" dirty="0" smtClean="0"/>
              <a:t>--</a:t>
            </a:r>
            <a:r>
              <a:rPr lang="zh-CN" altLang="en-US" dirty="0" smtClean="0"/>
              <a:t>下</a:t>
            </a:r>
            <a:r>
              <a:rPr lang="zh-CN" altLang="en-US" dirty="0"/>
              <a:t>决</a:t>
            </a:r>
            <a:r>
              <a:rPr lang="zh-CN" altLang="en-US" dirty="0" smtClean="0"/>
              <a:t>心，或者在佛像前发誓，我从现在起到成佛为止的生生世世，释迦牟尼佛等佛陀，是我唯一的导师，除了佛陀以外，其他的上帝造物主，各种各样的鬼，神，坚决不把这些作为我的导师，</a:t>
            </a:r>
            <a:endParaRPr lang="en-US" altLang="zh-CN" dirty="0" smtClean="0"/>
          </a:p>
          <a:p>
            <a:r>
              <a:rPr lang="zh-CN" altLang="en-US" dirty="0" smtClean="0"/>
              <a:t>皈依法</a:t>
            </a:r>
            <a:r>
              <a:rPr lang="en-US" altLang="zh-CN" dirty="0" smtClean="0"/>
              <a:t>--</a:t>
            </a:r>
            <a:r>
              <a:rPr lang="zh-CN" altLang="en-US" dirty="0" smtClean="0"/>
              <a:t>一样地下决心，从现在起生生世世，只修释迦牟尼佛的法，除了佛法以外，其他宗教的修法，或者邪门外道，我坚决不修；</a:t>
            </a:r>
            <a:endParaRPr lang="en-US" altLang="zh-CN" dirty="0" smtClean="0"/>
          </a:p>
          <a:p>
            <a:r>
              <a:rPr lang="zh-CN" altLang="en-US" dirty="0" smtClean="0"/>
              <a:t>皈依僧</a:t>
            </a:r>
            <a:r>
              <a:rPr lang="en-US" altLang="zh-CN" dirty="0" smtClean="0"/>
              <a:t>--</a:t>
            </a:r>
            <a:r>
              <a:rPr lang="zh-CN" altLang="en-US" dirty="0" smtClean="0"/>
              <a:t>下</a:t>
            </a:r>
            <a:r>
              <a:rPr lang="zh-CN" altLang="en-US" dirty="0"/>
              <a:t>决</a:t>
            </a:r>
            <a:r>
              <a:rPr lang="zh-CN" altLang="en-US" dirty="0" smtClean="0"/>
              <a:t>心，</a:t>
            </a:r>
            <a:r>
              <a:rPr lang="zh-CN" altLang="en-US" dirty="0"/>
              <a:t>从现在起生生世</a:t>
            </a:r>
            <a:r>
              <a:rPr lang="zh-CN" altLang="en-US" dirty="0" smtClean="0"/>
              <a:t>世乃至成佛之间，学习释迦牟尼佛法的僧众，作为我唯一的道友。其他修行外道的人，坚决不作我的道友。</a:t>
            </a:r>
            <a:endParaRPr lang="en-US" altLang="zh-CN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三、皈依的本质（续）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/>
              <a:t>这是最基础的皈依，要达到什么标准？第一数量要完成，十一万遍的皈依偈的念诵，第二是质量，要有坚定不移的决心，佛法僧从现在起生生世世作为我的依处，我依靠依止三宝，除了三宝以外，我再也不去寻找任何其他的依处。如何才是坚定不移？如果我要付出生命的代价，我也不舍弃三宝，达到这个标准，才是真正的皈依，皈依的修法就修好了。这是将来所有修法的基础。达到这个标准，才是一个真正的佛弟</a:t>
            </a:r>
            <a:r>
              <a:rPr lang="zh-CN" altLang="en-US" dirty="0" smtClean="0"/>
              <a:t>子（还</a:t>
            </a:r>
            <a:r>
              <a:rPr lang="zh-CN" altLang="en-US" dirty="0"/>
              <a:t>不是菩萨，成就</a:t>
            </a:r>
            <a:r>
              <a:rPr lang="zh-CN" altLang="en-US" dirty="0" smtClean="0"/>
              <a:t>者）。</a:t>
            </a:r>
            <a:endParaRPr lang="en-CA" dirty="0"/>
          </a:p>
          <a:p>
            <a:endParaRPr lang="en-US" dirty="0" smtClean="0"/>
          </a:p>
          <a:p>
            <a:r>
              <a:rPr lang="zh-CN" altLang="en-US" dirty="0"/>
              <a:t>需</a:t>
            </a:r>
            <a:r>
              <a:rPr lang="zh-CN" altLang="en-US" dirty="0" smtClean="0"/>
              <a:t>要自我检查，如果遇到这个情况，有人要求我要不放弃生命，要不从内心舍弃三宝，我的选择是什么。这样就知道修好了没有。</a:t>
            </a:r>
            <a:endParaRPr lang="en-CA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642938"/>
            <a:ext cx="10058400" cy="656023"/>
          </a:xfrm>
        </p:spPr>
        <p:txBody>
          <a:bodyPr/>
          <a:lstStyle/>
          <a:p>
            <a:r>
              <a:rPr lang="zh-CN" altLang="en-US" dirty="0"/>
              <a:t>三、皈依的本质（续）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1615155"/>
            <a:ext cx="10058400" cy="4505978"/>
          </a:xfrm>
        </p:spPr>
        <p:txBody>
          <a:bodyPr/>
          <a:lstStyle/>
          <a:p>
            <a:r>
              <a:rPr lang="en-US" altLang="zh-CN" sz="2000" b="1" u="sng" dirty="0" smtClean="0">
                <a:solidFill>
                  <a:srgbClr val="C00000"/>
                </a:solidFill>
              </a:rPr>
              <a:t>2. </a:t>
            </a:r>
            <a:r>
              <a:rPr lang="zh-CN" altLang="en-US" sz="2000" b="1" u="sng" dirty="0" smtClean="0">
                <a:solidFill>
                  <a:srgbClr val="C00000"/>
                </a:solidFill>
              </a:rPr>
              <a:t>普通密宗的皈依的本质</a:t>
            </a:r>
            <a:endParaRPr lang="en-US" altLang="zh-CN" sz="2000" b="1" u="sng" dirty="0" smtClean="0">
              <a:solidFill>
                <a:srgbClr val="C00000"/>
              </a:solidFill>
            </a:endParaRPr>
          </a:p>
          <a:p>
            <a:r>
              <a:rPr lang="zh-CN" altLang="en-US" b="1" dirty="0" smtClean="0">
                <a:solidFill>
                  <a:srgbClr val="C00000"/>
                </a:solidFill>
              </a:rPr>
              <a:t>我们从现在依止上师，依靠本尊、空行作为道友，如是皈依</a:t>
            </a:r>
            <a:endParaRPr lang="en-US" altLang="zh-CN" b="1" dirty="0" smtClean="0">
              <a:solidFill>
                <a:srgbClr val="C00000"/>
              </a:solidFill>
            </a:endParaRPr>
          </a:p>
          <a:p>
            <a:r>
              <a:rPr lang="zh-CN" altLang="en-US" b="1" dirty="0" smtClean="0">
                <a:solidFill>
                  <a:srgbClr val="C00000"/>
                </a:solidFill>
              </a:rPr>
              <a:t>我从现在起，下决心一</a:t>
            </a:r>
            <a:r>
              <a:rPr lang="zh-CN" altLang="en-US" b="1" dirty="0">
                <a:solidFill>
                  <a:srgbClr val="C00000"/>
                </a:solidFill>
              </a:rPr>
              <a:t>定</a:t>
            </a:r>
            <a:r>
              <a:rPr lang="zh-CN" altLang="en-US" b="1" dirty="0" smtClean="0">
                <a:solidFill>
                  <a:srgbClr val="C00000"/>
                </a:solidFill>
              </a:rPr>
              <a:t>要把我现在的气、脉、明点转化为化身、报身、法身，如是皈依</a:t>
            </a:r>
            <a:endParaRPr lang="en-US" altLang="zh-CN" b="1" dirty="0" smtClean="0">
              <a:solidFill>
                <a:srgbClr val="C00000"/>
              </a:solidFill>
            </a:endParaRPr>
          </a:p>
          <a:p>
            <a:endParaRPr lang="en-US" dirty="0"/>
          </a:p>
          <a:p>
            <a:r>
              <a:rPr lang="en-US" altLang="zh-CN" sz="2000" b="1" u="sng" dirty="0" smtClean="0">
                <a:solidFill>
                  <a:srgbClr val="C00000"/>
                </a:solidFill>
              </a:rPr>
              <a:t>3. </a:t>
            </a:r>
            <a:r>
              <a:rPr lang="zh-CN" altLang="en-US" sz="2000" b="1" u="sng" dirty="0" smtClean="0">
                <a:solidFill>
                  <a:srgbClr val="C00000"/>
                </a:solidFill>
              </a:rPr>
              <a:t>大圆满的最终皈依的本质</a:t>
            </a:r>
            <a:endParaRPr lang="en-US" altLang="zh-CN" sz="2000" b="1" u="sng" dirty="0">
              <a:solidFill>
                <a:srgbClr val="C00000"/>
              </a:solidFill>
            </a:endParaRPr>
          </a:p>
          <a:p>
            <a:r>
              <a:rPr lang="zh-CN" altLang="en-US" b="1" dirty="0" smtClean="0">
                <a:solidFill>
                  <a:srgbClr val="C00000"/>
                </a:solidFill>
              </a:rPr>
              <a:t>皈依法身：下决心我一定要怔悟我的心的本性的空性部分</a:t>
            </a:r>
            <a:endParaRPr lang="en-US" altLang="zh-CN" b="1" dirty="0" smtClean="0">
              <a:solidFill>
                <a:srgbClr val="C00000"/>
              </a:solidFill>
            </a:endParaRPr>
          </a:p>
          <a:p>
            <a:r>
              <a:rPr lang="zh-CN" altLang="en-US" b="1" dirty="0" smtClean="0">
                <a:solidFill>
                  <a:srgbClr val="C00000"/>
                </a:solidFill>
              </a:rPr>
              <a:t>皈依报身：下</a:t>
            </a:r>
            <a:r>
              <a:rPr lang="zh-CN" altLang="en-US" b="1" dirty="0">
                <a:solidFill>
                  <a:srgbClr val="C00000"/>
                </a:solidFill>
              </a:rPr>
              <a:t>决心我一定要怔悟我的心的本性</a:t>
            </a:r>
            <a:r>
              <a:rPr lang="zh-CN" altLang="en-US" b="1" dirty="0" smtClean="0">
                <a:solidFill>
                  <a:srgbClr val="C00000"/>
                </a:solidFill>
              </a:rPr>
              <a:t>的光明部分</a:t>
            </a:r>
            <a:endParaRPr lang="en-US" altLang="zh-CN" b="1" dirty="0" smtClean="0">
              <a:solidFill>
                <a:srgbClr val="C00000"/>
              </a:solidFill>
            </a:endParaRPr>
          </a:p>
          <a:p>
            <a:r>
              <a:rPr lang="zh-CN" altLang="en-US" b="1" dirty="0">
                <a:solidFill>
                  <a:srgbClr val="C00000"/>
                </a:solidFill>
              </a:rPr>
              <a:t>皈</a:t>
            </a:r>
            <a:r>
              <a:rPr lang="zh-CN" altLang="en-US" b="1" dirty="0" smtClean="0">
                <a:solidFill>
                  <a:srgbClr val="C00000"/>
                </a:solidFill>
              </a:rPr>
              <a:t>依化身</a:t>
            </a:r>
            <a:r>
              <a:rPr lang="zh-CN" altLang="en-US" b="1" dirty="0">
                <a:solidFill>
                  <a:srgbClr val="C00000"/>
                </a:solidFill>
              </a:rPr>
              <a:t>：下决心我一定要怔</a:t>
            </a:r>
            <a:r>
              <a:rPr lang="zh-CN" altLang="en-US" b="1" dirty="0" smtClean="0">
                <a:solidFill>
                  <a:srgbClr val="C00000"/>
                </a:solidFill>
              </a:rPr>
              <a:t>悟空性和光明无二无别</a:t>
            </a:r>
            <a:endParaRPr lang="en-US" altLang="zh-CN" b="1" dirty="0" smtClean="0">
              <a:solidFill>
                <a:srgbClr val="C00000"/>
              </a:solidFill>
            </a:endParaRPr>
          </a:p>
          <a:p>
            <a:r>
              <a:rPr lang="zh-CN" altLang="en-US" b="1" dirty="0">
                <a:solidFill>
                  <a:srgbClr val="C00000"/>
                </a:solidFill>
              </a:rPr>
              <a:t>我一定</a:t>
            </a:r>
            <a:r>
              <a:rPr lang="zh-CN" altLang="en-US" b="1" dirty="0" smtClean="0">
                <a:solidFill>
                  <a:srgbClr val="C00000"/>
                </a:solidFill>
              </a:rPr>
              <a:t>要怔悟我的心的本性是三宝，是三身，这个决心叫做果皈依。</a:t>
            </a:r>
            <a:endParaRPr lang="en-US" altLang="zh-CN" b="1" dirty="0" smtClean="0">
              <a:solidFill>
                <a:srgbClr val="C00000"/>
              </a:solidFill>
            </a:endParaRPr>
          </a:p>
          <a:p>
            <a:endParaRPr lang="en-US" altLang="zh-CN" dirty="0"/>
          </a:p>
          <a:p>
            <a:pPr>
              <a:buFont typeface="Wingdings" panose="05000000000000000000" pitchFamily="2" charset="2"/>
              <a:buChar char="v"/>
            </a:pPr>
            <a:r>
              <a:rPr lang="zh-CN" altLang="en-US" dirty="0" smtClean="0"/>
              <a:t>暂时先强调第一个皈依，这是最重要的。</a:t>
            </a:r>
            <a:endParaRPr lang="en-US" altLang="zh-CN" dirty="0"/>
          </a:p>
          <a:p>
            <a:endParaRPr lang="en-CA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四、具体的修法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1862984"/>
            <a:ext cx="10058400" cy="4172692"/>
          </a:xfrm>
        </p:spPr>
        <p:txBody>
          <a:bodyPr/>
          <a:lstStyle/>
          <a:p>
            <a:r>
              <a:rPr lang="zh-CN" altLang="en-US" dirty="0" smtClean="0"/>
              <a:t>这是三种皈依的综合的修法</a:t>
            </a:r>
            <a:endParaRPr lang="en-US" altLang="zh-CN" dirty="0" smtClean="0"/>
          </a:p>
          <a:p>
            <a:r>
              <a:rPr lang="zh-CN" altLang="en-US" b="1" u="sng" dirty="0">
                <a:solidFill>
                  <a:srgbClr val="C00000"/>
                </a:solidFill>
              </a:rPr>
              <a:t>自</a:t>
            </a:r>
            <a:r>
              <a:rPr lang="zh-CN" altLang="en-US" b="1" u="sng" dirty="0" smtClean="0">
                <a:solidFill>
                  <a:srgbClr val="C00000"/>
                </a:solidFill>
              </a:rPr>
              <a:t>己是什么样子</a:t>
            </a:r>
            <a:r>
              <a:rPr lang="zh-CN" altLang="en-US" dirty="0" smtClean="0"/>
              <a:t>，就观想为什么样子。</a:t>
            </a:r>
            <a:endParaRPr lang="en-US" altLang="zh-CN" dirty="0" smtClean="0"/>
          </a:p>
          <a:p>
            <a:r>
              <a:rPr lang="zh-CN" altLang="en-US" dirty="0" smtClean="0"/>
              <a:t>把</a:t>
            </a:r>
            <a:r>
              <a:rPr lang="zh-CN" altLang="en-US" b="1" u="sng" dirty="0" smtClean="0">
                <a:solidFill>
                  <a:srgbClr val="C00000"/>
                </a:solidFill>
              </a:rPr>
              <a:t>周围的环境</a:t>
            </a:r>
            <a:r>
              <a:rPr lang="zh-CN" altLang="en-US" dirty="0" smtClean="0"/>
              <a:t>，观想为像极乐世界一样的，清净的世界，地面像琉璃，和各种珠宝，水和河流都是甘露，密法中讲一切法都是清净的，显宗的八地菩萨看到的世界是清净的，显宗认为是通过修行把不清净的世界转成了清净的世界。密宗认为一切法在本质上都是清净的，过去和现在没有变化，变化是我们内心的变化，过去因为所知障烦恼障，看不到本心清净。</a:t>
            </a:r>
            <a:endParaRPr lang="en-US" altLang="zh-CN" dirty="0" smtClean="0"/>
          </a:p>
          <a:p>
            <a:r>
              <a:rPr lang="zh-CN" altLang="en-US" dirty="0"/>
              <a:t>现在观</a:t>
            </a:r>
            <a:r>
              <a:rPr lang="zh-CN" altLang="en-US" dirty="0" smtClean="0"/>
              <a:t>想的用处：现在修皈依的时候，就修周围都是清净的显现，显宗八地菩萨的外境显现，我们现在在训练。</a:t>
            </a:r>
            <a:endParaRPr lang="en-US" altLang="zh-CN" dirty="0" smtClean="0"/>
          </a:p>
          <a:p>
            <a:r>
              <a:rPr lang="zh-CN" altLang="en-US" dirty="0"/>
              <a:t>然</a:t>
            </a:r>
            <a:r>
              <a:rPr lang="zh-CN" altLang="en-US" dirty="0" smtClean="0"/>
              <a:t>后</a:t>
            </a:r>
            <a:r>
              <a:rPr lang="zh-CN" altLang="en-US" b="1" u="sng" dirty="0" smtClean="0">
                <a:solidFill>
                  <a:srgbClr val="C00000"/>
                </a:solidFill>
              </a:rPr>
              <a:t>观想如意树</a:t>
            </a:r>
            <a:r>
              <a:rPr lang="zh-CN" altLang="en-US" dirty="0" smtClean="0"/>
              <a:t>，五个树枝。中间的树枝，观想莲花座，莲花座中间观想一个宝座，宝座四方每一方有两个共八个狮子，抬着宝座，宝座上又是莲花，上面是月轮。密宗里这些观想的画面，都是一种符号或者语言，告诉我们智慧和慈悲。怎么去解读密宗这些神秘的符号，</a:t>
            </a:r>
            <a:r>
              <a:rPr lang="en-US" altLang="zh-CN" dirty="0" smtClean="0"/>
              <a:t>《</a:t>
            </a:r>
            <a:r>
              <a:rPr lang="zh-CN" altLang="en-US" dirty="0" smtClean="0"/>
              <a:t>慧灯之光</a:t>
            </a:r>
            <a:r>
              <a:rPr lang="en-US" altLang="zh-CN" dirty="0" smtClean="0"/>
              <a:t>》</a:t>
            </a:r>
            <a:r>
              <a:rPr lang="zh-CN" altLang="en-US" dirty="0" smtClean="0"/>
              <a:t>里基本都说明了，可以参考。灌顶之后，可以去学密宗更深更广的论典。</a:t>
            </a:r>
            <a:endParaRPr lang="en-CA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642938"/>
            <a:ext cx="10058400" cy="792755"/>
          </a:xfrm>
        </p:spPr>
        <p:txBody>
          <a:bodyPr/>
          <a:lstStyle/>
          <a:p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1683522"/>
            <a:ext cx="10058400" cy="4420520"/>
          </a:xfrm>
        </p:spPr>
        <p:txBody>
          <a:bodyPr/>
          <a:lstStyle/>
          <a:p>
            <a:r>
              <a:rPr lang="zh-CN" altLang="en-US" b="1" u="sng" dirty="0" smtClean="0">
                <a:solidFill>
                  <a:srgbClr val="C00000"/>
                </a:solidFill>
              </a:rPr>
              <a:t>观想莲花生大师。</a:t>
            </a:r>
            <a:r>
              <a:rPr lang="zh-CN" altLang="en-US" dirty="0" smtClean="0"/>
              <a:t>所有的派别如萨迦派，噶举派，格鲁派里，非常了不起的成就者如阿底峡尊者，宗喀巴大师，一切都是莲花生大师的化身。上师们自己的传记里也提到，这是藏传佛教公认的。所以平时应念莲花生大师的心咒，修莲师上师瑜伽，在末法时代，莲师的慈悲、加持、能力是无与伦比的。</a:t>
            </a:r>
            <a:endParaRPr lang="en-US" altLang="zh-CN" dirty="0" smtClean="0"/>
          </a:p>
          <a:p>
            <a:r>
              <a:rPr lang="zh-CN" altLang="en-US" b="1" u="sng" dirty="0">
                <a:solidFill>
                  <a:srgbClr val="C00000"/>
                </a:solidFill>
              </a:rPr>
              <a:t>莲</a:t>
            </a:r>
            <a:r>
              <a:rPr lang="zh-CN" altLang="en-US" b="1" u="sng" dirty="0" smtClean="0">
                <a:solidFill>
                  <a:srgbClr val="C00000"/>
                </a:solidFill>
              </a:rPr>
              <a:t>师的本质本体，观想为我们自己的金刚上师，法王如意宝，</a:t>
            </a:r>
            <a:r>
              <a:rPr lang="zh-CN" altLang="en-US" dirty="0" smtClean="0"/>
              <a:t>不观想任何其他的人，一定会得到加持。本体就是观想法王如意宝，外表就观想为莲花生大师。上师的本质就是莲花生大师，就是佛。</a:t>
            </a:r>
            <a:endParaRPr lang="en-US" altLang="zh-CN" dirty="0" smtClean="0"/>
          </a:p>
          <a:p>
            <a:r>
              <a:rPr lang="zh-CN" altLang="en-US" dirty="0"/>
              <a:t>密</a:t>
            </a:r>
            <a:r>
              <a:rPr lang="zh-CN" altLang="en-US" dirty="0" smtClean="0"/>
              <a:t>宗里把上师看作佛的含义。任何上师都是佛吗？怎么理解：上师中有佛的化身，也有菩萨的化身，也有普通人，不是所有的上师都是佛，不是从这个角度来理解。释迦牟尼佛度化众生的方法，也就是给我们传法，给我们指一条解脱的道路，让我们去修行，走上解脱道。今天我们虽然没有见到佛，但我们的上师法王如意宝，給我们完成了佛陀的工作，指引了解脱道。把上师本体观想为自己的金刚上师，成就是很快的。</a:t>
            </a:r>
            <a:endParaRPr lang="en-US" altLang="zh-CN" dirty="0" smtClean="0"/>
          </a:p>
          <a:p>
            <a:r>
              <a:rPr lang="zh-CN" altLang="en-US" dirty="0"/>
              <a:t>密</a:t>
            </a:r>
            <a:r>
              <a:rPr lang="zh-CN" altLang="en-US" dirty="0" smtClean="0"/>
              <a:t>宗里的上师本尊空行里的上师，如上观想。</a:t>
            </a:r>
            <a:endParaRPr lang="en-CA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642938"/>
            <a:ext cx="10058400" cy="690206"/>
          </a:xfrm>
        </p:spPr>
        <p:txBody>
          <a:bodyPr/>
          <a:lstStyle/>
          <a:p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1606610"/>
            <a:ext cx="10058400" cy="4429066"/>
          </a:xfrm>
        </p:spPr>
        <p:txBody>
          <a:bodyPr/>
          <a:lstStyle/>
          <a:p>
            <a:r>
              <a:rPr lang="zh-CN" altLang="en-US" b="1" dirty="0" smtClean="0">
                <a:solidFill>
                  <a:srgbClr val="C00000"/>
                </a:solidFill>
              </a:rPr>
              <a:t>前面的树枝上：</a:t>
            </a:r>
            <a:r>
              <a:rPr lang="zh-CN" altLang="en-US" dirty="0" smtClean="0"/>
              <a:t>观想以释迦牟尼佛为代表的，十方三世一切佛。</a:t>
            </a:r>
            <a:endParaRPr lang="en-US" altLang="zh-CN" dirty="0" smtClean="0"/>
          </a:p>
          <a:p>
            <a:r>
              <a:rPr lang="zh-CN" altLang="en-US" b="1" dirty="0">
                <a:solidFill>
                  <a:srgbClr val="C00000"/>
                </a:solidFill>
              </a:rPr>
              <a:t>右</a:t>
            </a:r>
            <a:r>
              <a:rPr lang="zh-CN" altLang="en-US" b="1" dirty="0" smtClean="0">
                <a:solidFill>
                  <a:srgbClr val="C00000"/>
                </a:solidFill>
              </a:rPr>
              <a:t>边的树枝上，</a:t>
            </a:r>
            <a:r>
              <a:rPr lang="zh-CN" altLang="en-US" dirty="0" smtClean="0"/>
              <a:t>是大乘的僧众，观想以八大菩萨为主，还有成千上万的僧众，</a:t>
            </a:r>
            <a:endParaRPr lang="en-US" altLang="zh-CN" dirty="0" smtClean="0"/>
          </a:p>
          <a:p>
            <a:r>
              <a:rPr lang="zh-CN" altLang="en-US" b="1" dirty="0">
                <a:solidFill>
                  <a:srgbClr val="C00000"/>
                </a:solidFill>
              </a:rPr>
              <a:t>左</a:t>
            </a:r>
            <a:r>
              <a:rPr lang="zh-CN" altLang="en-US" b="1" dirty="0" smtClean="0">
                <a:solidFill>
                  <a:srgbClr val="C00000"/>
                </a:solidFill>
              </a:rPr>
              <a:t>边的树枝上，</a:t>
            </a:r>
            <a:r>
              <a:rPr lang="zh-CN" altLang="en-US" dirty="0" smtClean="0"/>
              <a:t>小乘的僧众，以目犍连、舍利子为主的佛的八大弟子，和一些首座弟子以外，还有成千上万的小乘僧众。</a:t>
            </a:r>
            <a:endParaRPr lang="en-US" altLang="zh-CN" dirty="0" smtClean="0"/>
          </a:p>
          <a:p>
            <a:r>
              <a:rPr lang="zh-CN" altLang="en-US" b="1" dirty="0">
                <a:solidFill>
                  <a:srgbClr val="C00000"/>
                </a:solidFill>
              </a:rPr>
              <a:t>后</a:t>
            </a:r>
            <a:r>
              <a:rPr lang="zh-CN" altLang="en-US" b="1" dirty="0" smtClean="0">
                <a:solidFill>
                  <a:srgbClr val="C00000"/>
                </a:solidFill>
              </a:rPr>
              <a:t>面的树枝上：</a:t>
            </a:r>
            <a:r>
              <a:rPr lang="zh-CN" altLang="en-US" dirty="0" smtClean="0"/>
              <a:t>是大圆满的经书，这就是法。</a:t>
            </a:r>
            <a:endParaRPr lang="en-US" altLang="zh-CN" dirty="0" smtClean="0"/>
          </a:p>
          <a:p>
            <a:r>
              <a:rPr lang="zh-CN" altLang="en-US" b="1" dirty="0">
                <a:solidFill>
                  <a:srgbClr val="C00000"/>
                </a:solidFill>
              </a:rPr>
              <a:t>莲</a:t>
            </a:r>
            <a:r>
              <a:rPr lang="zh-CN" altLang="en-US" b="1" dirty="0" smtClean="0">
                <a:solidFill>
                  <a:srgbClr val="C00000"/>
                </a:solidFill>
              </a:rPr>
              <a:t>师头顶上空，</a:t>
            </a:r>
            <a:r>
              <a:rPr lang="zh-CN" altLang="en-US" dirty="0" smtClean="0"/>
              <a:t>层层都是大圆满的传承上师。主要观想几个：法身普贤王如来，报身金刚萨埵，化身噶绕多吉，极喜金刚，这是法报化三身，然后是其他大圆满上师，如莲花生大师，益西措嘉空性母，无垢光尊者，智悲光尊者，然后再观想华智仁波切，上师法王如意宝。没法一一观想清楚的话，就想所有的传承上师都在莲花生大师的头顶上。</a:t>
            </a:r>
            <a:endParaRPr lang="en-US" altLang="zh-CN" dirty="0" smtClean="0"/>
          </a:p>
          <a:p>
            <a:r>
              <a:rPr lang="zh-CN" altLang="en-US" b="1" dirty="0">
                <a:solidFill>
                  <a:srgbClr val="C00000"/>
                </a:solidFill>
              </a:rPr>
              <a:t>周</a:t>
            </a:r>
            <a:r>
              <a:rPr lang="zh-CN" altLang="en-US" b="1" dirty="0" smtClean="0">
                <a:solidFill>
                  <a:srgbClr val="C00000"/>
                </a:solidFill>
              </a:rPr>
              <a:t>边有护法，还有忿怒的本尊</a:t>
            </a:r>
            <a:r>
              <a:rPr lang="zh-CN" altLang="en-US" dirty="0" smtClean="0"/>
              <a:t>。</a:t>
            </a:r>
            <a:endParaRPr lang="en-US" altLang="zh-CN" dirty="0" smtClean="0"/>
          </a:p>
          <a:p>
            <a:r>
              <a:rPr lang="zh-CN" altLang="en-US" dirty="0"/>
              <a:t>护</a:t>
            </a:r>
            <a:r>
              <a:rPr lang="zh-CN" altLang="en-US" dirty="0" smtClean="0"/>
              <a:t>法有两种：</a:t>
            </a:r>
            <a:endParaRPr lang="en-US" altLang="zh-CN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zh-CN" altLang="en-US" dirty="0" smtClean="0"/>
              <a:t>一是</a:t>
            </a:r>
            <a:r>
              <a:rPr lang="zh-CN" altLang="en-US" dirty="0"/>
              <a:t>智慧的护</a:t>
            </a:r>
            <a:r>
              <a:rPr lang="zh-CN" altLang="en-US" dirty="0" smtClean="0"/>
              <a:t>法：怔悟了一地菩萨以上，实际上是菩萨。包括在僧众里面。</a:t>
            </a:r>
            <a:endParaRPr lang="en-US" altLang="zh-CN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zh-CN" altLang="en-US" dirty="0" smtClean="0"/>
              <a:t>一种是世间的鬼神，当年莲花生大师入藏时，给他们灌顶，他们发誓从今以后保护莲师的佛法，以及修这个法的修行人。不属于三宝中的，我们不皈依。</a:t>
            </a:r>
            <a:endParaRPr lang="en-CA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642938"/>
            <a:ext cx="10058400" cy="1040583"/>
          </a:xfrm>
        </p:spPr>
        <p:txBody>
          <a:bodyPr/>
          <a:lstStyle/>
          <a:p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64250" y="1948442"/>
            <a:ext cx="10058400" cy="4394882"/>
          </a:xfrm>
        </p:spPr>
        <p:txBody>
          <a:bodyPr/>
          <a:lstStyle/>
          <a:p>
            <a:r>
              <a:rPr lang="zh-CN" altLang="en-US" dirty="0" smtClean="0"/>
              <a:t>马头明王，普巴金刚，这些忿怒金刚，本身是佛，同时也是本尊。</a:t>
            </a:r>
            <a:endParaRPr lang="en-US" altLang="zh-CN" dirty="0" smtClean="0"/>
          </a:p>
          <a:p>
            <a:r>
              <a:rPr lang="zh-CN" altLang="en-US" dirty="0" smtClean="0"/>
              <a:t>莲花生大师的心的本性，是大圆满的皈依处。</a:t>
            </a:r>
            <a:r>
              <a:rPr lang="zh-CN" altLang="en-US" b="1" dirty="0" smtClean="0">
                <a:solidFill>
                  <a:srgbClr val="C00000"/>
                </a:solidFill>
              </a:rPr>
              <a:t>上师的心的本性是智慧，智慧就是光明、空性、和无二无别。</a:t>
            </a:r>
            <a:endParaRPr lang="en-US" altLang="zh-CN" b="1" dirty="0" smtClean="0">
              <a:solidFill>
                <a:srgbClr val="C00000"/>
              </a:solidFill>
            </a:endParaRPr>
          </a:p>
          <a:p>
            <a:r>
              <a:rPr lang="zh-CN" altLang="en-US" b="1" dirty="0">
                <a:solidFill>
                  <a:srgbClr val="C00000"/>
                </a:solidFill>
              </a:rPr>
              <a:t>所有的佛菩萨的心的本性，尤其是莲花生大师的心的本性，是大圆满的皈依</a:t>
            </a:r>
            <a:r>
              <a:rPr lang="zh-CN" altLang="en-US" b="1" dirty="0" smtClean="0">
                <a:solidFill>
                  <a:srgbClr val="C00000"/>
                </a:solidFill>
              </a:rPr>
              <a:t>处。</a:t>
            </a:r>
            <a:endParaRPr lang="en-CA" b="1" dirty="0">
              <a:solidFill>
                <a:srgbClr val="C00000"/>
              </a:solidFill>
            </a:endParaRPr>
          </a:p>
          <a:p>
            <a:r>
              <a:rPr lang="zh-CN" altLang="en-US" b="1" dirty="0">
                <a:solidFill>
                  <a:srgbClr val="C00000"/>
                </a:solidFill>
              </a:rPr>
              <a:t>气、脉、明点，就是这些佛菩萨身上，金刚身的清净的气、脉、明点。包含在他们的身体上。</a:t>
            </a:r>
            <a:endParaRPr lang="en-US" altLang="zh-CN" b="1" dirty="0">
              <a:solidFill>
                <a:srgbClr val="C00000"/>
              </a:solidFill>
            </a:endParaRPr>
          </a:p>
          <a:p>
            <a:endParaRPr lang="en-US" altLang="zh-CN" dirty="0" smtClean="0"/>
          </a:p>
          <a:p>
            <a:r>
              <a:rPr lang="zh-CN" altLang="en-US" b="1" dirty="0" smtClean="0">
                <a:solidFill>
                  <a:srgbClr val="C00000"/>
                </a:solidFill>
              </a:rPr>
              <a:t>在这个皈</a:t>
            </a:r>
            <a:r>
              <a:rPr lang="zh-CN" altLang="en-US" b="1" dirty="0">
                <a:solidFill>
                  <a:srgbClr val="C00000"/>
                </a:solidFill>
              </a:rPr>
              <a:t>依</a:t>
            </a:r>
            <a:r>
              <a:rPr lang="zh-CN" altLang="en-US" b="1" dirty="0" smtClean="0">
                <a:solidFill>
                  <a:srgbClr val="C00000"/>
                </a:solidFill>
              </a:rPr>
              <a:t>境上，从显宗到大圆满的皈依处都体现了。</a:t>
            </a:r>
            <a:endParaRPr lang="en-US" altLang="zh-CN" b="1" dirty="0" smtClean="0">
              <a:solidFill>
                <a:srgbClr val="C00000"/>
              </a:solidFill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642938"/>
            <a:ext cx="10058400" cy="613294"/>
          </a:xfrm>
        </p:spPr>
        <p:txBody>
          <a:bodyPr/>
          <a:lstStyle/>
          <a:p>
            <a:r>
              <a:rPr lang="zh-CN" altLang="en-US" sz="3600" dirty="0" smtClean="0"/>
              <a:t>现代修行人需要解决的两个问题</a:t>
            </a:r>
            <a:endParaRPr lang="en-CA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1256232"/>
            <a:ext cx="10058400" cy="4779443"/>
          </a:xfrm>
        </p:spPr>
        <p:txBody>
          <a:bodyPr/>
          <a:lstStyle/>
          <a:p>
            <a:r>
              <a:rPr lang="zh-CN" altLang="en-US" b="1" dirty="0" smtClean="0">
                <a:solidFill>
                  <a:srgbClr val="C00000"/>
                </a:solidFill>
              </a:rPr>
              <a:t>一 打坐的时候心很散乱</a:t>
            </a:r>
            <a:r>
              <a:rPr lang="en-US" altLang="zh-CN" b="1" dirty="0" smtClean="0">
                <a:solidFill>
                  <a:srgbClr val="C00000"/>
                </a:solidFill>
              </a:rPr>
              <a:t>—</a:t>
            </a:r>
            <a:r>
              <a:rPr lang="zh-CN" altLang="en-US" b="1" dirty="0" smtClean="0">
                <a:solidFill>
                  <a:srgbClr val="C00000"/>
                </a:solidFill>
              </a:rPr>
              <a:t>解决方法是修寂止的修法</a:t>
            </a:r>
            <a:endParaRPr lang="en-US" altLang="zh-CN" b="1" dirty="0" smtClean="0">
              <a:solidFill>
                <a:srgbClr val="C00000"/>
              </a:solidFill>
            </a:endParaRPr>
          </a:p>
          <a:p>
            <a:r>
              <a:rPr lang="zh-CN" altLang="en-US" b="1" dirty="0" smtClean="0">
                <a:solidFill>
                  <a:srgbClr val="C00000"/>
                </a:solidFill>
              </a:rPr>
              <a:t>二 观想不清楚</a:t>
            </a:r>
            <a:r>
              <a:rPr lang="en-US" altLang="zh-CN" b="1" dirty="0" smtClean="0">
                <a:solidFill>
                  <a:srgbClr val="C00000"/>
                </a:solidFill>
              </a:rPr>
              <a:t>—</a:t>
            </a:r>
            <a:r>
              <a:rPr lang="zh-CN" altLang="en-US" b="1" dirty="0" smtClean="0">
                <a:solidFill>
                  <a:srgbClr val="C00000"/>
                </a:solidFill>
              </a:rPr>
              <a:t>需要正确的观想方法</a:t>
            </a:r>
            <a:endParaRPr lang="en-US" altLang="zh-CN" b="1" dirty="0" smtClean="0">
              <a:solidFill>
                <a:srgbClr val="C00000"/>
              </a:solidFill>
            </a:endParaRPr>
          </a:p>
          <a:p>
            <a:r>
              <a:rPr lang="zh-CN" altLang="en-US" dirty="0"/>
              <a:t>观想不清</a:t>
            </a:r>
            <a:r>
              <a:rPr lang="zh-CN" altLang="en-US" dirty="0" smtClean="0"/>
              <a:t>楚的原因：是强迫自己去想莲师，或者</a:t>
            </a:r>
            <a:r>
              <a:rPr lang="zh-CN" altLang="en-US" dirty="0"/>
              <a:t>其</a:t>
            </a:r>
            <a:r>
              <a:rPr lang="zh-CN" altLang="en-US" dirty="0" smtClean="0"/>
              <a:t>他佛菩萨的样子，这是不会成功的。</a:t>
            </a:r>
            <a:endParaRPr lang="en-US" altLang="zh-CN" dirty="0" smtClean="0"/>
          </a:p>
          <a:p>
            <a:r>
              <a:rPr lang="zh-CN" altLang="en-US" dirty="0"/>
              <a:t>正</a:t>
            </a:r>
            <a:r>
              <a:rPr lang="zh-CN" altLang="en-US" dirty="0" smtClean="0"/>
              <a:t>确的观想方法：首先请一尊皈依境的唐卡，画的标准的，比例尺寸符合佛经要求，很庄严的很漂亮的，能生起欢喜心的佛像，然后要开光。</a:t>
            </a:r>
            <a:endParaRPr lang="en-US" altLang="zh-CN" dirty="0" smtClean="0"/>
          </a:p>
          <a:p>
            <a:r>
              <a:rPr lang="zh-CN" altLang="en-US" dirty="0" smtClean="0"/>
              <a:t>把唐卡挂在前面，下面供简单的供品，不需要太复杂。</a:t>
            </a:r>
            <a:endParaRPr lang="en-US" altLang="zh-CN" dirty="0" smtClean="0"/>
          </a:p>
          <a:p>
            <a:r>
              <a:rPr lang="zh-CN" altLang="en-US" dirty="0" smtClean="0"/>
              <a:t>光，不能用逆光，光要均匀，不能唐卡上半部分亮下半部分暗，光也不能太刺眼，佛像前不能有玻璃，玻璃会有反光。</a:t>
            </a:r>
            <a:endParaRPr lang="en-US" altLang="zh-CN" dirty="0" smtClean="0"/>
          </a:p>
          <a:p>
            <a:r>
              <a:rPr lang="zh-CN" altLang="en-US" dirty="0"/>
              <a:t>身</a:t>
            </a:r>
            <a:r>
              <a:rPr lang="zh-CN" altLang="en-US" dirty="0" smtClean="0"/>
              <a:t>体做毗卢七法</a:t>
            </a:r>
            <a:endParaRPr lang="en-US" altLang="zh-CN" dirty="0" smtClean="0"/>
          </a:p>
          <a:p>
            <a:r>
              <a:rPr lang="zh-CN" altLang="en-US" dirty="0"/>
              <a:t>然</a:t>
            </a:r>
            <a:r>
              <a:rPr lang="zh-CN" altLang="en-US" dirty="0" smtClean="0"/>
              <a:t>后看佛像，从佛像的头顶到下面，先整体看一遍，整体看得比较清楚后，然后专注某一个部分，有顺序有次第地先看脸，再看右手左手，右腿左腿，然后看身上的衣服，包括衣服上的图案，都要看清楚。专看眼睛的方法，要求比较高的生起次第的观想方法，能这样观想还是很好的。</a:t>
            </a:r>
            <a:endParaRPr lang="en-US" altLang="zh-CN" dirty="0" smtClean="0"/>
          </a:p>
          <a:p>
            <a:r>
              <a:rPr lang="zh-CN" altLang="en-US" dirty="0" smtClean="0"/>
              <a:t>光靠强迫自己想，是想不出来的。</a:t>
            </a:r>
            <a:endParaRPr lang="en-US" altLang="zh-CN" dirty="0" smtClean="0"/>
          </a:p>
          <a:p>
            <a:r>
              <a:rPr lang="zh-CN" altLang="en-US" dirty="0" smtClean="0"/>
              <a:t>观的时候双眼盯在佛像上，最好不眨眼，不动眼球，第二我们的意识，心里不要去想太多事情，意识专注在唐卡上，什么也不想，安静下来。</a:t>
            </a:r>
            <a:endParaRPr lang="en-US" altLang="zh-CN" dirty="0" smtClean="0"/>
          </a:p>
          <a:p>
            <a:endParaRPr lang="en-CA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 smtClean="0"/>
              <a:t>这样观想的功能：</a:t>
            </a:r>
            <a:endParaRPr lang="en-US" altLang="zh-CN" dirty="0" smtClean="0"/>
          </a:p>
          <a:p>
            <a:r>
              <a:rPr lang="zh-CN" altLang="en-US" dirty="0" smtClean="0"/>
              <a:t>（</a:t>
            </a:r>
            <a:r>
              <a:rPr lang="en-US" altLang="zh-CN" dirty="0" smtClean="0"/>
              <a:t>1</a:t>
            </a:r>
            <a:r>
              <a:rPr lang="zh-CN" altLang="en-US" dirty="0" smtClean="0"/>
              <a:t>）观想很清楚</a:t>
            </a:r>
            <a:endParaRPr lang="en-US" altLang="zh-CN" dirty="0" smtClean="0"/>
          </a:p>
          <a:p>
            <a:r>
              <a:rPr lang="zh-CN" altLang="en-US" dirty="0" smtClean="0"/>
              <a:t>（</a:t>
            </a:r>
            <a:r>
              <a:rPr lang="en-US" altLang="zh-CN" dirty="0" smtClean="0"/>
              <a:t>2</a:t>
            </a:r>
            <a:r>
              <a:rPr lang="zh-CN" altLang="en-US" dirty="0" smtClean="0"/>
              <a:t>）心很平静，能修出寂止的修法，禅定的修法</a:t>
            </a:r>
            <a:endParaRPr lang="en-US" altLang="zh-CN" dirty="0" smtClean="0"/>
          </a:p>
          <a:p>
            <a:r>
              <a:rPr lang="zh-CN" altLang="en-US" dirty="0" smtClean="0"/>
              <a:t>（</a:t>
            </a:r>
            <a:r>
              <a:rPr lang="en-US" altLang="zh-CN" dirty="0" smtClean="0"/>
              <a:t>3</a:t>
            </a:r>
            <a:r>
              <a:rPr lang="zh-CN" altLang="en-US" dirty="0" smtClean="0"/>
              <a:t>）本身有非常大的善根，可以积累资粮。</a:t>
            </a:r>
            <a:endParaRPr lang="en-US" altLang="zh-CN" dirty="0" smtClean="0"/>
          </a:p>
          <a:p>
            <a:r>
              <a:rPr lang="zh-CN" altLang="en-US" dirty="0"/>
              <a:t>如</a:t>
            </a:r>
            <a:r>
              <a:rPr lang="zh-CN" altLang="en-US" dirty="0" smtClean="0"/>
              <a:t>果只想快速拿到结果，这些细节不愿意去修，这种做法往往都会失败的。所以每一个环节上都要认真去修，这样修行最终会成功的。</a:t>
            </a:r>
            <a:endParaRPr lang="en-US" altLang="zh-CN" dirty="0" smtClean="0"/>
          </a:p>
          <a:p>
            <a:r>
              <a:rPr lang="zh-CN" altLang="en-US" dirty="0" smtClean="0"/>
              <a:t>在观想过程中，有时候可以闭上眼睛，看能不能在眼前显现出皈依境，如果可以，那就不要看唐卡，继续在心里观想，开始模糊的时候，就睁开眼睛继续看佛像。</a:t>
            </a:r>
            <a:endParaRPr lang="en-US" altLang="zh-CN" dirty="0" smtClean="0"/>
          </a:p>
          <a:p>
            <a:r>
              <a:rPr lang="zh-CN" altLang="en-US" b="1" dirty="0">
                <a:solidFill>
                  <a:srgbClr val="C00000"/>
                </a:solidFill>
              </a:rPr>
              <a:t>观</a:t>
            </a:r>
            <a:r>
              <a:rPr lang="zh-CN" altLang="en-US" b="1" dirty="0" smtClean="0">
                <a:solidFill>
                  <a:srgbClr val="C00000"/>
                </a:solidFill>
              </a:rPr>
              <a:t>想得清楚的时候，就把我们观想出来的佛像，当作真正的皈依境，当作真正的莲花生大师、佛菩萨，这个以后就变成真正的佛菩萨。我们在哪里观想，他们有能力就到哪里来加持我们。</a:t>
            </a:r>
            <a:endParaRPr lang="en-CA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br>
              <a:rPr lang="en-US" altLang="zh-CN" sz="6600" b="1" dirty="0" smtClean="0">
                <a:latin typeface="Heiti SC Light"/>
                <a:ea typeface="Heiti SC Light"/>
                <a:cs typeface="Heiti SC Light"/>
              </a:rPr>
            </a:br>
            <a:r>
              <a:rPr lang="zh-CN" altLang="en-US" sz="6600" b="1" dirty="0" smtClean="0">
                <a:latin typeface="Heiti SC Light"/>
                <a:ea typeface="Heiti SC Light"/>
                <a:cs typeface="Heiti SC Light"/>
              </a:rPr>
              <a:t>回顾</a:t>
            </a:r>
            <a:r>
              <a:rPr lang="en-US" altLang="zh-CN" sz="6600" b="1" dirty="0" smtClean="0">
                <a:latin typeface="Heiti SC Light"/>
                <a:ea typeface="Heiti SC Light"/>
                <a:cs typeface="Heiti SC Light"/>
              </a:rPr>
              <a:t>皈</a:t>
            </a:r>
            <a:r>
              <a:rPr lang="zh-CN" altLang="en-US" sz="6600" b="1" dirty="0" smtClean="0">
                <a:latin typeface="Heiti SC Light"/>
                <a:ea typeface="Heiti SC Light"/>
                <a:cs typeface="Heiti SC Light"/>
              </a:rPr>
              <a:t>依（六）</a:t>
            </a:r>
            <a:br>
              <a:rPr lang="zh-CN" altLang="en-US" sz="6600" b="1" dirty="0" smtClean="0">
                <a:latin typeface="Heiti SC Light"/>
                <a:ea typeface="Heiti SC Light"/>
                <a:cs typeface="Heiti SC Light"/>
              </a:rPr>
            </a:br>
            <a:br>
              <a:rPr lang="zh-CN" altLang="en-US" sz="6600" b="1" dirty="0" smtClean="0">
                <a:latin typeface="Heiti SC Light"/>
                <a:ea typeface="Heiti SC Light"/>
                <a:cs typeface="Heiti SC Light"/>
              </a:rPr>
            </a:br>
            <a:r>
              <a:rPr lang="zh-CN" altLang="en-US" sz="2400" b="1" dirty="0" smtClean="0">
                <a:latin typeface="Heiti SC Light"/>
                <a:ea typeface="Heiti SC Light"/>
                <a:cs typeface="Heiti SC Light"/>
              </a:rPr>
              <a:t>前行广释</a:t>
            </a:r>
            <a:r>
              <a:rPr altLang="zh-CN" sz="2400" b="1" dirty="0" smtClean="0">
                <a:latin typeface="Heiti SC Light"/>
                <a:ea typeface="Heiti SC Light"/>
                <a:cs typeface="Heiti SC Light"/>
              </a:rPr>
              <a:t>85</a:t>
            </a:r>
            <a:r>
              <a:rPr lang="zh-CN" altLang="en-US" sz="2400" b="1" dirty="0" smtClean="0">
                <a:latin typeface="Heiti SC Light"/>
                <a:ea typeface="Heiti SC Light"/>
                <a:cs typeface="Heiti SC Light"/>
              </a:rPr>
              <a:t>课</a:t>
            </a:r>
            <a:endParaRPr lang="zh-CN" altLang="en-US" sz="2400" b="1" dirty="0" smtClean="0">
              <a:latin typeface="Heiti SC Light"/>
              <a:ea typeface="Heiti SC Light"/>
              <a:cs typeface="Heiti SC Light"/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>
          <a:xfrm>
            <a:off x="1560449" y="4682062"/>
            <a:ext cx="9070848" cy="457200"/>
          </a:xfrm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1556507"/>
            <a:ext cx="10058400" cy="4904114"/>
          </a:xfrm>
        </p:spPr>
        <p:txBody>
          <a:bodyPr/>
          <a:lstStyle/>
          <a:p>
            <a:r>
              <a:rPr lang="zh-CN" altLang="en-US" dirty="0" smtClean="0"/>
              <a:t>观想完之后，就是真正的皈依。</a:t>
            </a:r>
            <a:endParaRPr lang="en-US" altLang="zh-CN" dirty="0" smtClean="0"/>
          </a:p>
          <a:p>
            <a:r>
              <a:rPr lang="zh-CN" altLang="en-US" dirty="0" smtClean="0"/>
              <a:t>从骨子里发出强烈的信心，我要度化一切众生，我依靠佛法僧，佛法僧有能力让我完成这个工作，我们对佛法僧的信任，叫做信心。</a:t>
            </a:r>
            <a:endParaRPr lang="en-US" altLang="zh-CN" dirty="0" smtClean="0"/>
          </a:p>
          <a:p>
            <a:r>
              <a:rPr lang="zh-CN" altLang="en-US" dirty="0" smtClean="0"/>
              <a:t>这非常重要，</a:t>
            </a:r>
            <a:r>
              <a:rPr lang="zh-CN" altLang="en-US" b="1" dirty="0" smtClean="0">
                <a:solidFill>
                  <a:srgbClr val="C00000"/>
                </a:solidFill>
              </a:rPr>
              <a:t>皈依以信心为主，发菩提心以悲心为主。</a:t>
            </a:r>
            <a:endParaRPr lang="en-US" altLang="zh-CN" b="1" dirty="0" smtClean="0">
              <a:solidFill>
                <a:srgbClr val="C00000"/>
              </a:solidFill>
            </a:endParaRPr>
          </a:p>
          <a:p>
            <a:r>
              <a:rPr lang="zh-CN" altLang="en-US" b="1" dirty="0" smtClean="0">
                <a:solidFill>
                  <a:srgbClr val="C00000"/>
                </a:solidFill>
              </a:rPr>
              <a:t>对佛法僧三宝的信心的建立，不是盲目相信或者强迫自己说服自己相信，</a:t>
            </a:r>
            <a:r>
              <a:rPr lang="zh-CN" altLang="en-US" b="1" dirty="0">
                <a:solidFill>
                  <a:srgbClr val="C00000"/>
                </a:solidFill>
              </a:rPr>
              <a:t>还是需要智信，</a:t>
            </a:r>
            <a:r>
              <a:rPr lang="zh-CN" altLang="en-US" b="1" dirty="0" smtClean="0">
                <a:solidFill>
                  <a:srgbClr val="C00000"/>
                </a:solidFill>
              </a:rPr>
              <a:t>智慧在前，信仰在后，在相信前通过各种各样的观察、思维、推理，最后判断出来的结果，相信佛是一个能够让一切众生走上解脱道，能够指解脱道的导师，佛法是能够让一切众生成就的方法。</a:t>
            </a:r>
            <a:endParaRPr lang="en-US" altLang="zh-CN" b="1" dirty="0" smtClean="0">
              <a:solidFill>
                <a:srgbClr val="C00000"/>
              </a:solidFill>
            </a:endParaRPr>
          </a:p>
          <a:p>
            <a:r>
              <a:rPr lang="zh-CN" altLang="en-US" dirty="0"/>
              <a:t>皈</a:t>
            </a:r>
            <a:r>
              <a:rPr lang="zh-CN" altLang="en-US" dirty="0" smtClean="0"/>
              <a:t>依以信仰为主，信仰需要智慧。</a:t>
            </a:r>
            <a:r>
              <a:rPr lang="zh-CN" altLang="en-US" b="1" dirty="0" smtClean="0">
                <a:solidFill>
                  <a:srgbClr val="C00000"/>
                </a:solidFill>
              </a:rPr>
              <a:t>闻思非常重要。</a:t>
            </a:r>
            <a:endParaRPr lang="en-US" altLang="zh-CN" b="1" dirty="0" smtClean="0">
              <a:solidFill>
                <a:srgbClr val="C00000"/>
              </a:solidFill>
            </a:endParaRPr>
          </a:p>
          <a:p>
            <a:r>
              <a:rPr lang="zh-CN" altLang="en-US" b="1" dirty="0">
                <a:solidFill>
                  <a:srgbClr val="C00000"/>
                </a:solidFill>
              </a:rPr>
              <a:t>皈</a:t>
            </a:r>
            <a:r>
              <a:rPr lang="zh-CN" altLang="en-US" b="1" dirty="0" smtClean="0">
                <a:solidFill>
                  <a:srgbClr val="C00000"/>
                </a:solidFill>
              </a:rPr>
              <a:t>依修的就是决心，训练这个决心。</a:t>
            </a:r>
            <a:r>
              <a:rPr lang="zh-CN" altLang="en-US" dirty="0" smtClean="0"/>
              <a:t>修到一定程度，再去观察修得是否到位了，我自己的生命和三宝要选择的话，我选择哪个，这时候就会明白。如果没有到位，就继续修，如果在这种情况下，要付出生命代价，我毫无疑问选择三宝，真正的皈依就修得非常成功了。</a:t>
            </a:r>
            <a:endParaRPr lang="en-US" altLang="zh-CN" dirty="0" smtClean="0"/>
          </a:p>
          <a:p>
            <a:r>
              <a:rPr lang="zh-CN" altLang="en-US" b="1" dirty="0" smtClean="0">
                <a:solidFill>
                  <a:srgbClr val="C00000"/>
                </a:solidFill>
              </a:rPr>
              <a:t>有坚定不渝的皈依心的话，会影响我们所有的生命轮回，生生世世，我们每一次轮回就会遇到上师三宝，千万不能忽略皈依的修法。</a:t>
            </a:r>
            <a:endParaRPr lang="en-US" altLang="zh-CN" b="1" dirty="0" smtClean="0">
              <a:solidFill>
                <a:srgbClr val="C00000"/>
              </a:solidFill>
            </a:endParaRPr>
          </a:p>
          <a:p>
            <a:r>
              <a:rPr lang="zh-CN" altLang="en-US" dirty="0" smtClean="0"/>
              <a:t>三分之二的时间去观想，然后反复思维，下决心，三分之一的时间念皈依偈。时间实在来不及，就自己安排。</a:t>
            </a:r>
            <a:endParaRPr lang="en-US" altLang="zh-CN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642938"/>
            <a:ext cx="10058400" cy="485107"/>
          </a:xfrm>
        </p:spPr>
        <p:txBody>
          <a:bodyPr/>
          <a:lstStyle/>
          <a:p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1572426"/>
            <a:ext cx="10058400" cy="4463249"/>
          </a:xfrm>
        </p:spPr>
        <p:txBody>
          <a:bodyPr/>
          <a:lstStyle/>
          <a:p>
            <a:r>
              <a:rPr lang="zh-CN" altLang="en-US" dirty="0" smtClean="0"/>
              <a:t>我们右边观想这一世的父亲，左边观想这一世的母亲，前面观想这一世或上一世的仇人，没有仇人就观想阻碍我们修行的魔，或鬼，周围观想天下所有众生。我们和父母，仇人，所有众生，一起皈依。</a:t>
            </a:r>
            <a:endParaRPr lang="en-US" altLang="zh-CN" dirty="0" smtClean="0"/>
          </a:p>
          <a:p>
            <a:r>
              <a:rPr lang="zh-CN" altLang="en-US" b="1" u="sng" dirty="0" smtClean="0">
                <a:solidFill>
                  <a:srgbClr val="C00000"/>
                </a:solidFill>
              </a:rPr>
              <a:t>起坐：</a:t>
            </a:r>
            <a:r>
              <a:rPr lang="zh-CN" altLang="en-US" dirty="0" smtClean="0"/>
              <a:t>对三宝发起猛烈信心，观想皈依境的每一个佛菩萨心口发光，光照射所有的众生，我们所有众生，变成光，立即离开地面，融入莲花生大师的心间，皈依境从边缘上慢慢地化光，变成一团光，融入莲花生大师，莲花生大师也化光，最后融入莲师心的本性，光明如来藏，最后所有都在空性当中消失。观想完之后，心里什么也不想，停一段时间。如果怔悟了空性，就安住在证悟空性的境界中，这个是胜义谛的皈依。</a:t>
            </a:r>
            <a:endParaRPr lang="en-CA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思考讨论题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sz="2400" dirty="0" smtClean="0"/>
              <a:t>1. </a:t>
            </a:r>
            <a:r>
              <a:rPr lang="zh-CN" altLang="en-US" sz="2400" dirty="0" smtClean="0"/>
              <a:t>皈依处有哪三个不同的分类？请简单阐述一下每一个皈依处的内容。</a:t>
            </a:r>
            <a:endParaRPr lang="en-US" altLang="zh-CN" sz="2400" dirty="0" smtClean="0"/>
          </a:p>
          <a:p>
            <a:r>
              <a:rPr lang="en-US" altLang="zh-CN" sz="2400" dirty="0" smtClean="0"/>
              <a:t>2. </a:t>
            </a:r>
            <a:r>
              <a:rPr lang="zh-CN" altLang="en-US" sz="2400" dirty="0" smtClean="0"/>
              <a:t>三个皈依处的皈依本质是什么？</a:t>
            </a:r>
            <a:endParaRPr lang="en-US" altLang="zh-CN" sz="2400" dirty="0" smtClean="0"/>
          </a:p>
          <a:p>
            <a:r>
              <a:rPr lang="en-US" altLang="zh-CN" sz="2400" dirty="0" smtClean="0"/>
              <a:t>3. </a:t>
            </a:r>
            <a:r>
              <a:rPr lang="zh-CN" altLang="en-US" sz="2400" dirty="0" smtClean="0"/>
              <a:t>什么是因皈依，什么是果皈依？</a:t>
            </a:r>
            <a:endParaRPr lang="en-US" altLang="zh-CN" sz="2400" dirty="0" smtClean="0"/>
          </a:p>
          <a:p>
            <a:r>
              <a:rPr lang="en-US" altLang="zh-CN" sz="2400" dirty="0" smtClean="0"/>
              <a:t>4. </a:t>
            </a:r>
            <a:r>
              <a:rPr lang="zh-CN" altLang="en-US" sz="2400" dirty="0" smtClean="0"/>
              <a:t>通过学习本课，你在观想的方法上有收获吗？</a:t>
            </a:r>
            <a:endParaRPr lang="en-US" altLang="zh-CN" sz="2400" dirty="0" smtClean="0"/>
          </a:p>
          <a:p>
            <a:r>
              <a:rPr lang="en-US" altLang="zh-CN" sz="2400" dirty="0" smtClean="0"/>
              <a:t>5. </a:t>
            </a:r>
            <a:r>
              <a:rPr lang="zh-CN" altLang="en-US" sz="2400" dirty="0" smtClean="0"/>
              <a:t>请分享你对皈依修法的重要性的认识，或者对如何修出最坚定不渝皈依心的打算。  </a:t>
            </a:r>
            <a:endParaRPr lang="en-CA" sz="2400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563688" y="2093913"/>
            <a:ext cx="9070975" cy="2587625"/>
          </a:xfrm>
        </p:spPr>
        <p:txBody>
          <a:bodyPr anchor="ctr">
            <a:noAutofit/>
          </a:bodyPr>
          <a:lstStyle/>
          <a:p>
            <a:pPr fontAlgn="auto"/>
            <a:r>
              <a:rPr lang="en-US" altLang="en-US" strike="noStrike" noProof="1"/>
              <a:t>共修一座</a:t>
            </a:r>
            <a:endParaRPr lang="en-US" strike="noStrike" noProof="1"/>
          </a:p>
        </p:txBody>
      </p:sp>
      <p:sp>
        <p:nvSpPr>
          <p:cNvPr id="25602" name="Text Placeholder 4"/>
          <p:cNvSpPr>
            <a:spLocks noGrp="1"/>
          </p:cNvSpPr>
          <p:nvPr>
            <p:ph type="body" idx="1"/>
          </p:nvPr>
        </p:nvSpPr>
        <p:spPr>
          <a:xfrm>
            <a:off x="1563688" y="4681538"/>
            <a:ext cx="9070975" cy="457200"/>
          </a:xfrm>
        </p:spPr>
        <p:txBody>
          <a:bodyPr vert="horz" lIns="91440" tIns="45720" rIns="91440" bIns="45720" anchor="t"/>
          <a:lstStyle/>
          <a:p>
            <a:pPr defTabSz="914400"/>
            <a:endParaRPr lang="en-US" altLang="zh-CN" kern="1200" dirty="0"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Title 6"/>
          <p:cNvSpPr>
            <a:spLocks noGrp="1"/>
          </p:cNvSpPr>
          <p:nvPr>
            <p:ph type="title"/>
          </p:nvPr>
        </p:nvSpPr>
        <p:spPr>
          <a:xfrm>
            <a:off x="1492250" y="952500"/>
            <a:ext cx="3865563" cy="531813"/>
          </a:xfrm>
        </p:spPr>
        <p:txBody>
          <a:bodyPr lIns="91440" tIns="45720" rIns="91440" bIns="45720" anchor="ctr"/>
          <a:lstStyle/>
          <a:p>
            <a:pPr algn="ctr"/>
            <a:r>
              <a:rPr lang="en-US" altLang="en-US" sz="2800" b="1" dirty="0"/>
              <a:t>回向偈</a:t>
            </a:r>
            <a:endParaRPr lang="en-US" altLang="zh-CN" sz="2800" b="1" dirty="0"/>
          </a:p>
        </p:txBody>
      </p:sp>
      <p:pic>
        <p:nvPicPr>
          <p:cNvPr id="16" name="Content Placeholder 15"/>
          <p:cNvPicPr>
            <a:picLocks noGrp="1" noChangeAspect="1"/>
          </p:cNvPicPr>
          <p:nvPr>
            <p:ph idx="4294967295"/>
          </p:nvPr>
        </p:nvPicPr>
        <p:blipFill>
          <a:blip r:embed="rId1"/>
          <a:stretch>
            <a:fillRect/>
          </a:stretch>
        </p:blipFill>
        <p:spPr>
          <a:xfrm>
            <a:off x="9534525" y="2257425"/>
            <a:ext cx="2657475" cy="2482850"/>
          </a:xfrm>
          <a:effectLst>
            <a:softEdge rad="635000"/>
          </a:effectLst>
        </p:spPr>
      </p:pic>
      <p:sp>
        <p:nvSpPr>
          <p:cNvPr id="26627" name="Text Placeholder 8"/>
          <p:cNvSpPr>
            <a:spLocks noGrp="1"/>
          </p:cNvSpPr>
          <p:nvPr>
            <p:ph type="body" sz="half"/>
          </p:nvPr>
        </p:nvSpPr>
        <p:spPr>
          <a:xfrm>
            <a:off x="1492250" y="1944688"/>
            <a:ext cx="3865563" cy="4041775"/>
          </a:xfrm>
        </p:spPr>
        <p:txBody>
          <a:bodyPr lIns="91440" tIns="45720" rIns="91440" bIns="45720" anchor="t"/>
          <a:lstStyle>
            <a:lvl1pPr lvl="0">
              <a:defRPr sz="2800"/>
            </a:lvl1pPr>
            <a:lvl2pPr lvl="1">
              <a:defRPr sz="2400"/>
            </a:lvl2pPr>
            <a:lvl3pPr lvl="2">
              <a:defRPr sz="2000"/>
            </a:lvl3pPr>
            <a:lvl4pPr lvl="3">
              <a:defRPr sz="1800"/>
            </a:lvl4pPr>
            <a:lvl5pPr lvl="4">
              <a:defRPr sz="1800"/>
            </a:lvl5pPr>
          </a:lstStyle>
          <a:p>
            <a:pPr marL="0" lvl="0" indent="0" algn="ctr">
              <a:buNone/>
            </a:pP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</a:rPr>
              <a:t>文殊师利勇猛智</a:t>
            </a:r>
            <a:endParaRPr lang="en-US" altLang="zh-CN" sz="2400" dirty="0">
              <a:latin typeface="宋体" panose="02010600030101010101" pitchFamily="2" charset="-122"/>
            </a:endParaRPr>
          </a:p>
          <a:p>
            <a:pPr marL="0" lvl="0" indent="0" algn="ctr">
              <a:buNone/>
            </a:pP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</a:rPr>
              <a:t>普贤慧行亦复然</a:t>
            </a:r>
            <a:endParaRPr lang="en-US" altLang="zh-CN" sz="2400" dirty="0">
              <a:latin typeface="宋体" panose="02010600030101010101" pitchFamily="2" charset="-122"/>
            </a:endParaRPr>
          </a:p>
          <a:p>
            <a:pPr marL="0" lvl="0" indent="0" algn="ctr">
              <a:buNone/>
            </a:pP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</a:rPr>
              <a:t>我今回向诸善根</a:t>
            </a:r>
            <a:endParaRPr lang="en-US" altLang="zh-CN" sz="2400" dirty="0">
              <a:latin typeface="宋体" panose="02010600030101010101" pitchFamily="2" charset="-122"/>
            </a:endParaRPr>
          </a:p>
          <a:p>
            <a:pPr marL="0" lvl="0" indent="0" algn="ctr">
              <a:buNone/>
            </a:pP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</a:rPr>
              <a:t>随彼一切常修学</a:t>
            </a:r>
            <a:endParaRPr lang="en-US" altLang="zh-CN" sz="2400" dirty="0">
              <a:latin typeface="宋体" panose="02010600030101010101" pitchFamily="2" charset="-122"/>
            </a:endParaRPr>
          </a:p>
          <a:p>
            <a:pPr marL="0" lvl="0" indent="0" algn="ctr">
              <a:buNone/>
            </a:pP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</a:rPr>
              <a:t>三世诸佛所称叹</a:t>
            </a:r>
            <a:endParaRPr lang="en-US" altLang="zh-CN" sz="2400" dirty="0">
              <a:latin typeface="宋体" panose="02010600030101010101" pitchFamily="2" charset="-122"/>
            </a:endParaRPr>
          </a:p>
          <a:p>
            <a:pPr marL="0" lvl="0" indent="0" algn="ctr">
              <a:buNone/>
            </a:pP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</a:rPr>
              <a:t>如是最胜诸大愿</a:t>
            </a:r>
            <a:endParaRPr lang="en-US" altLang="zh-CN" sz="2400" dirty="0">
              <a:latin typeface="宋体" panose="02010600030101010101" pitchFamily="2" charset="-122"/>
            </a:endParaRPr>
          </a:p>
          <a:p>
            <a:pPr marL="0" lvl="0" indent="0" algn="ctr">
              <a:buNone/>
            </a:pP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</a:rPr>
              <a:t>我今回向诸善根</a:t>
            </a:r>
            <a:endParaRPr lang="en-US" altLang="zh-CN" sz="2400" dirty="0">
              <a:latin typeface="宋体" panose="02010600030101010101" pitchFamily="2" charset="-122"/>
            </a:endParaRPr>
          </a:p>
          <a:p>
            <a:pPr marL="0" lvl="0" indent="0" algn="ctr">
              <a:buNone/>
            </a:pP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</a:rPr>
              <a:t>为得普贤殊胜行</a:t>
            </a:r>
            <a:endParaRPr lang="en-US" altLang="zh-CN" sz="2400" dirty="0">
              <a:latin typeface="宋体" panose="02010600030101010101" pitchFamily="2" charset="-122"/>
            </a:endParaRPr>
          </a:p>
          <a:p>
            <a:pPr marL="0" lvl="0" indent="0">
              <a:buNone/>
            </a:pPr>
            <a:endParaRPr lang="en-US" altLang="zh-CN" sz="1800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alphaModFix amt="85000"/>
          </a:blip>
          <a:stretch>
            <a:fillRect/>
          </a:stretch>
        </p:blipFill>
        <p:spPr>
          <a:xfrm>
            <a:off x="6545173" y="1484306"/>
            <a:ext cx="3737810" cy="4242720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7063" y="492125"/>
            <a:ext cx="10498138" cy="492125"/>
          </a:xfrm>
        </p:spPr>
        <p:txBody>
          <a:bodyPr>
            <a:normAutofit fontScale="90000"/>
          </a:bodyPr>
          <a:lstStyle/>
          <a:p>
            <a:pPr algn="l" fontAlgn="auto"/>
            <a:br>
              <a:rPr lang="zh-CN" altLang="en-US" sz="3200" b="1">
                <a:latin typeface="Heiti SC Light"/>
                <a:ea typeface="Heiti SC Light"/>
                <a:sym typeface="+mn-ea"/>
              </a:rPr>
            </a:br>
            <a:r>
              <a:rPr lang="zh-CN" altLang="en-US" sz="3200" b="1">
                <a:latin typeface="Heiti SC Light"/>
                <a:ea typeface="Heiti SC Light"/>
                <a:sym typeface="+mn-ea"/>
              </a:rPr>
              <a:t>（一）前言：</a:t>
            </a:r>
            <a:r>
              <a:rPr lang="zh-CN" altLang="en-US" sz="3200" b="1">
                <a:latin typeface="+mn-lt"/>
                <a:sym typeface="+mn-ea"/>
              </a:rPr>
              <a:t>增上信心的窍诀</a:t>
            </a:r>
            <a:br>
              <a:rPr lang="zh-CN" altLang="en-US" sz="3200" b="1">
                <a:latin typeface="Heiti SC Light"/>
                <a:ea typeface="Heiti SC Light"/>
                <a:sym typeface="+mn-ea"/>
              </a:rPr>
            </a:br>
            <a:endParaRPr kumimoji="1" lang="zh-CN" altLang="en-US" sz="3200" b="1" strike="noStrike" noProof="1">
              <a:latin typeface="Heiti SC Light"/>
              <a:ea typeface="Heiti SC Light"/>
              <a:cs typeface="Heiti SC Light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66725" y="984250"/>
            <a:ext cx="11255375" cy="5580063"/>
          </a:xfrm>
        </p:spPr>
        <p:txBody>
          <a:bodyPr>
            <a:normAutofit/>
          </a:bodyPr>
          <a:lstStyle/>
          <a:p>
            <a:pPr marL="0" indent="0" fontAlgn="auto">
              <a:buFont typeface="+mj-lt"/>
              <a:buNone/>
            </a:pPr>
            <a:endParaRPr kumimoji="1" lang="zh-CN" altLang="en-US" sz="2000" strike="noStrike" noProof="1" smtClean="0">
              <a:solidFill>
                <a:schemeClr val="tx1"/>
              </a:solidFill>
            </a:endParaRPr>
          </a:p>
          <a:p>
            <a:pPr marL="514350" lvl="0" indent="-514350" fontAlgn="auto">
              <a:buFont typeface="+mj-lt"/>
              <a:buAutoNum type="arabicPeriod"/>
            </a:pPr>
            <a:r>
              <a:rPr kumimoji="1" lang="zh-CN" altLang="en-US" sz="2680" strike="noStrike" noProof="1" smtClean="0"/>
              <a:t>重在积累：在修学佛法的过程中，</a:t>
            </a:r>
            <a:r>
              <a:rPr kumimoji="1" lang="zh-CN" altLang="en-US" sz="2680" strike="noStrike" noProof="1" smtClean="0">
                <a:solidFill>
                  <a:srgbClr val="FF0000"/>
                </a:solidFill>
              </a:rPr>
              <a:t>深入思维</a:t>
            </a:r>
            <a:r>
              <a:rPr kumimoji="1" lang="zh-CN" altLang="en-US" sz="2680" strike="noStrike" noProof="1" smtClean="0"/>
              <a:t>至关重要，像以前的许多高僧大德，</a:t>
            </a:r>
            <a:r>
              <a:rPr kumimoji="1" lang="zh-CN" altLang="en-US" sz="2680" strike="noStrike" noProof="1" smtClean="0">
                <a:solidFill>
                  <a:srgbClr val="FF0000"/>
                </a:solidFill>
              </a:rPr>
              <a:t>每天至少会读几页《大圆满前行》</a:t>
            </a:r>
            <a:r>
              <a:rPr kumimoji="1" lang="zh-CN" altLang="en-US" sz="2680" strike="noStrike" noProof="1" smtClean="0"/>
              <a:t>，然后</a:t>
            </a:r>
            <a:r>
              <a:rPr kumimoji="1" lang="zh-CN" altLang="en-US" sz="2680" strike="noStrike" noProof="1" smtClean="0">
                <a:solidFill>
                  <a:srgbClr val="FF0000"/>
                </a:solidFill>
              </a:rPr>
              <a:t>慢慢体会它的意思</a:t>
            </a:r>
            <a:r>
              <a:rPr kumimoji="1" lang="zh-CN" altLang="en-US" sz="2680" strike="noStrike" noProof="1" smtClean="0"/>
              <a:t>，这样</a:t>
            </a:r>
            <a:r>
              <a:rPr kumimoji="1" lang="zh-CN" altLang="en-US" sz="2680" strike="noStrike" noProof="1" smtClean="0">
                <a:solidFill>
                  <a:srgbClr val="FF0000"/>
                </a:solidFill>
              </a:rPr>
              <a:t>久而久之</a:t>
            </a:r>
            <a:r>
              <a:rPr kumimoji="1" lang="zh-CN" altLang="en-US" sz="2680" strike="noStrike" noProof="1" smtClean="0"/>
              <a:t>，必定可增上自己的信心。</a:t>
            </a:r>
            <a:endParaRPr kumimoji="1" lang="zh-CN" altLang="en-US" sz="2680" strike="noStrike" noProof="1" smtClean="0"/>
          </a:p>
          <a:p>
            <a:pPr lvl="0" indent="-457200" fontAlgn="auto">
              <a:buFont typeface="+mj-ea"/>
              <a:buAutoNum type="arabicPeriod"/>
            </a:pPr>
            <a:endParaRPr kumimoji="1" lang="zh-CN" altLang="en-US" sz="3440" strike="noStrike" noProof="1" smtClean="0"/>
          </a:p>
          <a:p>
            <a:pPr marL="0" indent="0" fontAlgn="auto">
              <a:buFont typeface="+mj-lt"/>
              <a:buNone/>
            </a:pPr>
            <a:r>
              <a:rPr lang="en-US" altLang="zh-CN" sz="2400" strike="noStrike" noProof="1"/>
              <a:t>2.  </a:t>
            </a:r>
            <a:r>
              <a:rPr lang="zh-CN" altLang="en-US" sz="2400" strike="noStrike" noProof="1"/>
              <a:t>以愿力约束自己：</a:t>
            </a:r>
            <a:r>
              <a:rPr lang="en-US" altLang="zh-CN" sz="2400" strike="noStrike" noProof="1"/>
              <a:t>有这样的愿力很好，以此可经常约束自己</a:t>
            </a:r>
            <a:endParaRPr lang="en-US" altLang="zh-CN" sz="2400" strike="noStrike" noProof="1"/>
          </a:p>
          <a:p>
            <a:pPr marL="0" indent="0" fontAlgn="auto">
              <a:buFont typeface="+mj-lt"/>
              <a:buNone/>
            </a:pPr>
            <a:endParaRPr lang="en-US" altLang="zh-CN" sz="2400" strike="noStrike" noProof="1"/>
          </a:p>
          <a:p>
            <a:pPr marL="0" indent="0" fontAlgn="auto">
              <a:buFont typeface="+mj-lt"/>
              <a:buNone/>
            </a:pPr>
            <a:r>
              <a:rPr lang="en-US" altLang="zh-CN" sz="2400" strike="noStrike" noProof="1"/>
              <a:t>      2019</a:t>
            </a:r>
            <a:r>
              <a:rPr lang="zh-CN" altLang="en-US" sz="2400" strike="noStrike" noProof="1"/>
              <a:t>已经拉开帷幕啦，希望大家也积极发愿，做好时间安排，珍惜暇满，落实咱们共同是誓愿：依教奉行、圆满加行</a:t>
            </a:r>
            <a:endParaRPr lang="en-US" altLang="zh-CN" sz="2400" strike="noStrike" noProof="1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7063" y="492125"/>
            <a:ext cx="10498138" cy="492125"/>
          </a:xfrm>
        </p:spPr>
        <p:txBody>
          <a:bodyPr>
            <a:normAutofit fontScale="90000"/>
          </a:bodyPr>
          <a:lstStyle/>
          <a:p>
            <a:pPr algn="l" fontAlgn="auto"/>
            <a:br>
              <a:rPr lang="zh-CN" altLang="en-US" sz="3200" b="1">
                <a:latin typeface="Heiti SC Light"/>
                <a:ea typeface="Heiti SC Light"/>
                <a:sym typeface="+mn-ea"/>
              </a:rPr>
            </a:br>
            <a:r>
              <a:rPr lang="zh-CN" altLang="en-US" sz="3200" b="1">
                <a:latin typeface="Heiti SC Light"/>
                <a:ea typeface="Heiti SC Light"/>
                <a:sym typeface="+mn-ea"/>
              </a:rPr>
              <a:t>（二）皈依的基础：信心续</a:t>
            </a:r>
            <a:br>
              <a:rPr lang="zh-CN" altLang="en-US" sz="3200" b="1">
                <a:latin typeface="Heiti SC Light"/>
                <a:ea typeface="Heiti SC Light"/>
                <a:sym typeface="+mn-ea"/>
              </a:rPr>
            </a:br>
            <a:endParaRPr kumimoji="1" lang="zh-CN" altLang="en-US" sz="3200" b="1" strike="noStrike" noProof="1">
              <a:latin typeface="Heiti SC Light"/>
              <a:ea typeface="Heiti SC Light"/>
              <a:cs typeface="Heiti SC Light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66725" y="984250"/>
            <a:ext cx="11255375" cy="5580063"/>
          </a:xfrm>
        </p:spPr>
        <p:txBody>
          <a:bodyPr>
            <a:normAutofit lnSpcReduction="10000"/>
          </a:bodyPr>
          <a:lstStyle/>
          <a:p>
            <a:pPr marL="0" indent="0" fontAlgn="auto">
              <a:buFont typeface="+mj-lt"/>
              <a:buNone/>
            </a:pPr>
            <a:endParaRPr kumimoji="1" lang="zh-CN" altLang="en-US" sz="2000" strike="noStrike" noProof="1" smtClean="0">
              <a:solidFill>
                <a:schemeClr val="tx1"/>
              </a:solidFill>
            </a:endParaRPr>
          </a:p>
          <a:p>
            <a:pPr marL="514350" lvl="0" indent="-514350" fontAlgn="auto">
              <a:buFont typeface="+mj-lt"/>
              <a:buAutoNum type="arabicPeriod"/>
            </a:pPr>
            <a:r>
              <a:rPr lang="en-US" altLang="zh-CN" sz="2400" strike="noStrike" noProof="1"/>
              <a:t>无信心者，佛也不能救度</a:t>
            </a:r>
            <a:endParaRPr lang="en-US" altLang="zh-CN" sz="2400" strike="noStrike" noProof="1"/>
          </a:p>
          <a:p>
            <a:pPr marL="971550" lvl="1" indent="-514350" fontAlgn="auto">
              <a:buFont typeface="+mj-ea"/>
              <a:buAutoNum type="circleNumDbPlain"/>
            </a:pPr>
            <a:r>
              <a:rPr lang="zh-CN" altLang="en-US" sz="2125" dirty="0">
                <a:solidFill>
                  <a:srgbClr val="FF0000"/>
                </a:solidFill>
                <a:sym typeface="+mn-ea"/>
              </a:rPr>
              <a:t>如若自己没有信心，即使遇到真佛摄受也不会有什么收益，就像前面提到的善星比丘和世尊的弟弟提婆达多等一样</a:t>
            </a:r>
            <a:endParaRPr lang="zh-CN" altLang="en-US" sz="2125" dirty="0">
              <a:solidFill>
                <a:srgbClr val="FF0000"/>
              </a:solidFill>
              <a:sym typeface="+mn-ea"/>
            </a:endParaRPr>
          </a:p>
          <a:p>
            <a:pPr marL="971550" lvl="1" indent="-514350" fontAlgn="auto">
              <a:buFont typeface="+mj-ea"/>
              <a:buAutoNum type="circleNumDbPlain"/>
            </a:pPr>
            <a:endParaRPr lang="zh-CN" altLang="en-US" sz="2125" dirty="0">
              <a:solidFill>
                <a:srgbClr val="FF0000"/>
              </a:solidFill>
              <a:sym typeface="+mn-ea"/>
            </a:endParaRPr>
          </a:p>
          <a:p>
            <a:pPr marL="971550" lvl="1" indent="-514350" fontAlgn="auto">
              <a:buFont typeface="+mj-ea"/>
              <a:buAutoNum type="circleNumDbPlain"/>
            </a:pPr>
            <a:r>
              <a:rPr lang="zh-CN" altLang="en-US" sz="2130" strike="noStrike" noProof="1"/>
              <a:t>教证：</a:t>
            </a:r>
            <a:r>
              <a:rPr lang="zh-CN" altLang="en-US" sz="1860" strike="noStrike" noProof="1"/>
              <a:t>《如来兴显经》中说：“如日照天下，生盲不能见……众生失本净，不信如来慧。”</a:t>
            </a:r>
            <a:endParaRPr lang="zh-CN" altLang="en-US" sz="1860" strike="noStrike" noProof="1"/>
          </a:p>
          <a:p>
            <a:pPr lvl="1" indent="0" fontAlgn="auto">
              <a:buFont typeface="+mj-lt"/>
              <a:buNone/>
            </a:pPr>
            <a:r>
              <a:rPr lang="zh-CN" altLang="en-US" sz="2125" strike="noStrike" noProof="1"/>
              <a:t>       意思是，虽有太阳照耀整个天下，但生盲根本见不到，同样，如来的智慧虽至高无上，但具有邪见而失掉清净心的人，对此根本不会相信，这种人不管出家或学佛多少年，都不一定有什么成就</a:t>
            </a:r>
            <a:endParaRPr lang="zh-CN" altLang="en-US" sz="2125" strike="noStrike" noProof="1"/>
          </a:p>
          <a:p>
            <a:pPr lvl="1" indent="0" fontAlgn="auto">
              <a:buFont typeface="+mj-lt"/>
              <a:buNone/>
            </a:pPr>
            <a:endParaRPr lang="zh-CN" altLang="en-US" sz="2125" strike="noStrike" noProof="1"/>
          </a:p>
          <a:p>
            <a:pPr marL="971550" lvl="1" indent="-514350" fontAlgn="auto">
              <a:buFont typeface="+mj-ea"/>
              <a:buAutoNum type="circleNumDbPlain" startAt="3"/>
            </a:pPr>
            <a:r>
              <a:rPr lang="zh-CN" altLang="en-US" sz="2125" strike="noStrike" noProof="1"/>
              <a:t>公案：</a:t>
            </a:r>
            <a:r>
              <a:rPr lang="zh-CN" altLang="en-US" sz="1855" strike="noStrike" noProof="1"/>
              <a:t>《增一阿含经》中长者比丘与</a:t>
            </a:r>
            <a:r>
              <a:rPr lang="en-US" altLang="zh-CN" sz="1855" strike="noStrike" noProof="1"/>
              <a:t>8</a:t>
            </a:r>
            <a:r>
              <a:rPr lang="zh-CN" altLang="en-US" sz="1855" strike="noStrike" noProof="1"/>
              <a:t>岁沙弥由于信心、恭敬心不同而获得不同果的公案说明</a:t>
            </a:r>
            <a:endParaRPr lang="zh-CN" altLang="en-US" sz="1855" strike="noStrike" noProof="1"/>
          </a:p>
          <a:p>
            <a:pPr marL="1428750" lvl="2" indent="-514350" fontAlgn="auto">
              <a:buFont typeface="Arial" panose="020B0604020202020204" pitchFamily="34" charset="0"/>
              <a:buChar char="•"/>
            </a:pPr>
            <a:r>
              <a:rPr lang="zh-CN" altLang="en-US" sz="1620" strike="noStrike" noProof="1"/>
              <a:t>一个人学佛、听经的时间再长，但始终没有信心的话，也不见得有多大收益，会有成为</a:t>
            </a:r>
            <a:r>
              <a:rPr lang="en-US" altLang="zh-CN" sz="1620" strike="noStrike" noProof="1"/>
              <a:t>‘</a:t>
            </a:r>
            <a:r>
              <a:rPr lang="zh-CN" altLang="en-US" sz="1620" strike="noStrike" noProof="1"/>
              <a:t>法油子</a:t>
            </a:r>
            <a:r>
              <a:rPr lang="en-US" altLang="zh-CN" sz="1620" strike="noStrike" noProof="1"/>
              <a:t>’</a:t>
            </a:r>
            <a:r>
              <a:rPr lang="zh-CN" altLang="en-US" sz="1620" strike="noStrike" noProof="1"/>
              <a:t>危险</a:t>
            </a:r>
            <a:endParaRPr lang="zh-CN" altLang="en-US" sz="1620" strike="noStrike" noProof="1"/>
          </a:p>
          <a:p>
            <a:pPr marL="1428750" lvl="2" indent="-514350" fontAlgn="auto">
              <a:buFont typeface="Arial" panose="020B0604020202020204" pitchFamily="34" charset="0"/>
              <a:buChar char="•"/>
            </a:pPr>
            <a:r>
              <a:rPr lang="zh-CN" altLang="en-US" sz="1620" strike="noStrike" noProof="1"/>
              <a:t>没有信心与恭敬心，自相续与法根本不会相应，会像善星比丘等后果极其可怕</a:t>
            </a:r>
            <a:endParaRPr lang="zh-CN" altLang="en-US" sz="1620" strike="noStrike" noProof="1"/>
          </a:p>
          <a:p>
            <a:pPr marL="457200" lvl="1" indent="0" fontAlgn="auto">
              <a:buFont typeface="Arial" panose="020B0604020202020204" pitchFamily="34" charset="0"/>
              <a:buNone/>
            </a:pPr>
            <a:endParaRPr lang="zh-CN" altLang="en-US" sz="1850" strike="noStrike" noProof="1"/>
          </a:p>
          <a:p>
            <a:pPr marL="457200" lvl="1" indent="0" fontAlgn="auto">
              <a:buFont typeface="Arial" panose="020B0604020202020204" pitchFamily="34" charset="0"/>
              <a:buNone/>
            </a:pPr>
            <a:r>
              <a:rPr lang="zh-CN" altLang="en-US" sz="1850" strike="noStrike" noProof="1"/>
              <a:t>总结：佛教徒最需要的就是信心，这种信心最好是不退转的信心。即使这对一般人来讲很难生起，至少也应具足清净信或欲乐信。否则，连入佛门的基本条件就丧失了。</a:t>
            </a:r>
            <a:endParaRPr lang="zh-CN" altLang="en-US" sz="1850" strike="noStrike" noProof="1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7063" y="492125"/>
            <a:ext cx="10498138" cy="492125"/>
          </a:xfrm>
        </p:spPr>
        <p:txBody>
          <a:bodyPr>
            <a:normAutofit fontScale="90000"/>
          </a:bodyPr>
          <a:lstStyle/>
          <a:p>
            <a:pPr algn="l" fontAlgn="auto"/>
            <a:br>
              <a:rPr lang="zh-CN" altLang="en-US" sz="3200" b="1">
                <a:latin typeface="Heiti SC Light"/>
                <a:ea typeface="Heiti SC Light"/>
                <a:sym typeface="+mn-ea"/>
              </a:rPr>
            </a:br>
            <a:r>
              <a:rPr lang="zh-CN" altLang="en-US" sz="3200" b="1">
                <a:latin typeface="Heiti SC Light"/>
                <a:ea typeface="Heiti SC Light"/>
                <a:sym typeface="+mn-ea"/>
              </a:rPr>
              <a:t>（二）皈依的基础：信心续</a:t>
            </a:r>
            <a:br>
              <a:rPr lang="zh-CN" altLang="en-US" sz="3200" b="1">
                <a:latin typeface="Heiti SC Light"/>
                <a:ea typeface="Heiti SC Light"/>
                <a:sym typeface="+mn-ea"/>
              </a:rPr>
            </a:br>
            <a:endParaRPr kumimoji="1" lang="zh-CN" altLang="en-US" sz="3200" b="1" strike="noStrike" noProof="1">
              <a:latin typeface="Heiti SC Light"/>
              <a:ea typeface="Heiti SC Light"/>
              <a:cs typeface="Heiti SC Light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66725" y="984250"/>
            <a:ext cx="11255375" cy="5580063"/>
          </a:xfrm>
        </p:spPr>
        <p:txBody>
          <a:bodyPr>
            <a:normAutofit fontScale="92500" lnSpcReduction="10000"/>
          </a:bodyPr>
          <a:lstStyle/>
          <a:p>
            <a:pPr marL="0" indent="0" fontAlgn="auto">
              <a:buFont typeface="+mj-lt"/>
              <a:buNone/>
            </a:pPr>
            <a:endParaRPr kumimoji="1" lang="zh-CN" altLang="en-US" sz="2000" strike="noStrike" noProof="1" smtClean="0">
              <a:solidFill>
                <a:schemeClr val="tx1"/>
              </a:solidFill>
            </a:endParaRPr>
          </a:p>
          <a:p>
            <a:pPr marL="0" lvl="0" indent="0" fontAlgn="auto">
              <a:buFont typeface="+mj-lt"/>
              <a:buNone/>
            </a:pPr>
            <a:r>
              <a:rPr lang="en-US" altLang="zh-CN" sz="2400" strike="noStrike" noProof="1"/>
              <a:t>2</a:t>
            </a:r>
            <a:r>
              <a:rPr lang="zh-CN" altLang="en-US" sz="2400" strike="noStrike" noProof="1"/>
              <a:t>、</a:t>
            </a:r>
            <a:r>
              <a:rPr lang="en-US" altLang="zh-CN" sz="2400" strike="noStrike" noProof="1"/>
              <a:t>佛菩萨的加持无处不在</a:t>
            </a:r>
            <a:endParaRPr lang="en-US" altLang="zh-CN" sz="2400" strike="noStrike" noProof="1"/>
          </a:p>
          <a:p>
            <a:pPr marL="971550" lvl="1" indent="-514350" fontAlgn="auto">
              <a:buFont typeface="+mj-ea"/>
              <a:buAutoNum type="circleNumDbPlain"/>
            </a:pPr>
            <a:r>
              <a:rPr lang="zh-CN" altLang="en-US" sz="2125" dirty="0">
                <a:solidFill>
                  <a:srgbClr val="FF0000"/>
                </a:solidFill>
                <a:sym typeface="+mn-ea"/>
              </a:rPr>
              <a:t>无论是谁，如果具有一颗真诚的信心与恭敬心，那么现在祈祷，佛陀就会降临安住在他的面前赐予加持，佛陀对众生的悲心无有亲疏，一视同仁。如颂云：“何人诚作意，能仁现彼前，赐灌顶加持。”</a:t>
            </a:r>
            <a:endParaRPr lang="zh-CN" altLang="en-US" sz="2125" dirty="0">
              <a:solidFill>
                <a:srgbClr val="FF0000"/>
              </a:solidFill>
              <a:sym typeface="+mn-ea"/>
            </a:endParaRPr>
          </a:p>
          <a:p>
            <a:pPr marL="971550" lvl="1" indent="-514350" fontAlgn="auto">
              <a:buFont typeface="+mj-ea"/>
              <a:buAutoNum type="circleNumDbPlain"/>
            </a:pPr>
            <a:endParaRPr lang="zh-CN" altLang="en-US" sz="2125" strike="noStrike" noProof="1">
              <a:solidFill>
                <a:srgbClr val="FF0000"/>
              </a:solidFill>
              <a:sym typeface="+mn-ea"/>
            </a:endParaRPr>
          </a:p>
          <a:p>
            <a:pPr lvl="1" indent="0" fontAlgn="auto">
              <a:buFont typeface="+mj-ea"/>
              <a:buNone/>
            </a:pPr>
            <a:r>
              <a:rPr lang="zh-CN" altLang="en-US" sz="2400" strike="noStrike" noProof="1"/>
              <a:t>同理上师的身、语、意、功德、事业，也没有一个不遍及的地方，若能经常观想祈祷，定然会得到无欺的加持</a:t>
            </a:r>
            <a:endParaRPr lang="zh-CN" altLang="en-US" strike="noStrike" noProof="1"/>
          </a:p>
          <a:p>
            <a:pPr lvl="1" indent="0" fontAlgn="auto">
              <a:buFont typeface="+mj-lt"/>
              <a:buNone/>
            </a:pPr>
            <a:endParaRPr lang="zh-CN" altLang="en-US" sz="2125" strike="noStrike" noProof="1"/>
          </a:p>
          <a:p>
            <a:pPr marL="914400" lvl="1" indent="-457200" fontAlgn="auto">
              <a:buFont typeface="+mj-ea"/>
              <a:buAutoNum type="circleNumDbPlain" startAt="2"/>
            </a:pPr>
            <a:r>
              <a:rPr lang="zh-CN" altLang="en-US" sz="2125" strike="noStrike" noProof="1"/>
              <a:t>教证：</a:t>
            </a:r>
            <a:endParaRPr lang="zh-CN" altLang="en-US" sz="2125" strike="noStrike" noProof="1"/>
          </a:p>
          <a:p>
            <a:pPr marL="1371600" lvl="2" indent="-457200" fontAlgn="auto">
              <a:buFont typeface="+mj-lt"/>
              <a:buAutoNum type="alphaUcPeriod"/>
            </a:pPr>
            <a:r>
              <a:rPr lang="zh-CN" altLang="en-US" sz="1620" strike="noStrike" noProof="1"/>
              <a:t>《如来不思议秘密大乘经》说：“如其虚空广大故，佛身广大亦复然；由身广大量无边，光明广大亦如是；由其光明广大故，语密广大亦复然；语密广大量无边，心密广大亦如是。”</a:t>
            </a:r>
            <a:endParaRPr lang="zh-CN" altLang="en-US" sz="1620" strike="noStrike" noProof="1"/>
          </a:p>
          <a:p>
            <a:pPr marL="1371600" lvl="2" indent="-457200" fontAlgn="auto">
              <a:buFont typeface="Arial" panose="020B0604020202020204" pitchFamily="34" charset="0"/>
              <a:buChar char="•"/>
            </a:pPr>
            <a:r>
              <a:rPr lang="zh-CN" altLang="en-US" sz="1620" strike="noStrike" noProof="1"/>
              <a:t>在任何一个地方，佛陀都无不遍及，各处都遍满了佛身乃至佛的事业和功德，只要你虔诚祈祷，就像水器清净会映现月影一样，佛的加持自然而然也会现前</a:t>
            </a:r>
            <a:endParaRPr lang="zh-CN" altLang="en-US" sz="1620" strike="noStrike" noProof="1"/>
          </a:p>
          <a:p>
            <a:pPr marL="1371600" lvl="2" indent="-457200" fontAlgn="auto">
              <a:buFont typeface="Arial" panose="020B0604020202020204" pitchFamily="34" charset="0"/>
              <a:buChar char="•"/>
            </a:pPr>
            <a:r>
              <a:rPr lang="zh-CN" altLang="en-US" sz="1620" strike="noStrike" noProof="1"/>
              <a:t>能否获得加持，关键在自己有没有信心</a:t>
            </a:r>
            <a:endParaRPr lang="zh-CN" altLang="en-US" sz="1620" strike="noStrike" noProof="1"/>
          </a:p>
          <a:p>
            <a:pPr marL="1371600" lvl="2" indent="-457200" fontAlgn="auto">
              <a:buFont typeface="+mj-lt"/>
              <a:buAutoNum type="alphaUcPeriod"/>
            </a:pPr>
            <a:endParaRPr lang="zh-CN" altLang="en-US" sz="1620" strike="noStrike" noProof="1"/>
          </a:p>
          <a:p>
            <a:pPr marL="914400" lvl="2" indent="0" fontAlgn="auto">
              <a:buFont typeface="+mj-lt"/>
              <a:buNone/>
            </a:pPr>
            <a:r>
              <a:rPr lang="en-US" altLang="zh-CN" sz="1620" strike="noStrike" noProof="1"/>
              <a:t>B.      《根本说一切有部毗奈耶》云：“假使大海潮，或失于期限，佛于所化者，济度不过时。”</a:t>
            </a:r>
            <a:endParaRPr lang="en-US" altLang="zh-CN" sz="1620" strike="noStrike" noProof="1"/>
          </a:p>
          <a:p>
            <a:pPr marL="1200150" lvl="2" indent="-285750" fontAlgn="auto">
              <a:buFont typeface="Arial" panose="020B0604020202020204" pitchFamily="34" charset="0"/>
              <a:buChar char="•"/>
            </a:pPr>
            <a:r>
              <a:rPr lang="en-US" altLang="zh-CN" sz="1620" strike="noStrike" noProof="1"/>
              <a:t>一旦有了信心，即使大海离开了波浪，佛陀对所化者的济拔和度化，永远也不会消失、不会过期</a:t>
            </a:r>
            <a:endParaRPr lang="en-US" altLang="zh-CN" sz="1620" strike="noStrike" noProof="1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7063" y="492125"/>
            <a:ext cx="10498138" cy="492125"/>
          </a:xfrm>
        </p:spPr>
        <p:txBody>
          <a:bodyPr>
            <a:normAutofit fontScale="90000"/>
          </a:bodyPr>
          <a:lstStyle/>
          <a:p>
            <a:pPr algn="l" fontAlgn="auto"/>
            <a:br>
              <a:rPr lang="zh-CN" altLang="en-US" sz="3200" b="1">
                <a:latin typeface="Heiti SC Light"/>
                <a:ea typeface="Heiti SC Light"/>
                <a:sym typeface="+mn-ea"/>
              </a:rPr>
            </a:br>
            <a:r>
              <a:rPr lang="zh-CN" altLang="en-US" sz="3200" b="1">
                <a:latin typeface="Heiti SC Light"/>
                <a:ea typeface="Heiti SC Light"/>
                <a:sym typeface="+mn-ea"/>
              </a:rPr>
              <a:t>（二）皈依的基础：信心续</a:t>
            </a:r>
            <a:br>
              <a:rPr lang="zh-CN" altLang="en-US" sz="3200" b="1">
                <a:latin typeface="Heiti SC Light"/>
                <a:ea typeface="Heiti SC Light"/>
                <a:sym typeface="+mn-ea"/>
              </a:rPr>
            </a:br>
            <a:endParaRPr kumimoji="1" lang="zh-CN" altLang="en-US" sz="3200" b="1" strike="noStrike" noProof="1">
              <a:latin typeface="Heiti SC Light"/>
              <a:ea typeface="Heiti SC Light"/>
              <a:cs typeface="Heiti SC Light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66725" y="984250"/>
            <a:ext cx="11255375" cy="5580063"/>
          </a:xfrm>
        </p:spPr>
        <p:txBody>
          <a:bodyPr>
            <a:normAutofit/>
          </a:bodyPr>
          <a:lstStyle/>
          <a:p>
            <a:pPr marL="0" indent="0" fontAlgn="auto">
              <a:buFont typeface="+mj-lt"/>
              <a:buNone/>
            </a:pPr>
            <a:endParaRPr kumimoji="1" lang="zh-CN" altLang="en-US" sz="2000" strike="noStrike" noProof="1" smtClean="0">
              <a:solidFill>
                <a:schemeClr val="tx1"/>
              </a:solidFill>
            </a:endParaRPr>
          </a:p>
          <a:p>
            <a:pPr marL="0" lvl="0" indent="0" fontAlgn="auto">
              <a:buFont typeface="+mj-lt"/>
              <a:buNone/>
            </a:pPr>
            <a:r>
              <a:rPr lang="en-US" altLang="zh-CN" sz="2400" strike="noStrike" noProof="1"/>
              <a:t>2</a:t>
            </a:r>
            <a:r>
              <a:rPr lang="zh-CN" altLang="en-US" sz="2400" strike="noStrike" noProof="1"/>
              <a:t>、</a:t>
            </a:r>
            <a:r>
              <a:rPr lang="en-US" altLang="zh-CN" sz="2400" strike="noStrike" noProof="1"/>
              <a:t>佛菩萨的加持无处不在</a:t>
            </a:r>
            <a:endParaRPr lang="en-US" altLang="zh-CN" sz="2400" strike="noStrike" noProof="1"/>
          </a:p>
          <a:p>
            <a:pPr marL="971550" lvl="1" indent="-514350" fontAlgn="auto">
              <a:buFont typeface="+mj-ea"/>
              <a:buAutoNum type="circleNumDbPlain" startAt="3"/>
            </a:pPr>
            <a:r>
              <a:rPr lang="zh-CN" altLang="en-US" sz="2400" strike="noStrike" noProof="1"/>
              <a:t>理证：佛陀加持力永远存在（不会随教期结束而消失）</a:t>
            </a:r>
            <a:endParaRPr lang="zh-CN" altLang="en-US" sz="2400" strike="noStrike" noProof="1"/>
          </a:p>
          <a:p>
            <a:pPr marL="1428750" lvl="2" indent="-514350" fontAlgn="auto">
              <a:buFont typeface="Arial" panose="020B0604020202020204" pitchFamily="34" charset="0"/>
              <a:buChar char="•"/>
            </a:pPr>
            <a:r>
              <a:rPr lang="zh-CN" altLang="en-US" sz="2000" strike="noStrike" noProof="1"/>
              <a:t>一尊佛陀的教期圆满，只是他度化众生的时间已满，并不是说他从此就没有加持力了</a:t>
            </a:r>
            <a:endParaRPr lang="zh-CN" altLang="en-US" sz="2000" strike="noStrike" noProof="1"/>
          </a:p>
          <a:p>
            <a:pPr marL="1428750" lvl="2" indent="-514350" fontAlgn="auto">
              <a:buFont typeface="Arial" panose="020B0604020202020204" pitchFamily="34" charset="0"/>
              <a:buChar char="•"/>
            </a:pPr>
            <a:r>
              <a:rPr lang="zh-CN" altLang="en-US" sz="2000" strike="noStrike" noProof="1"/>
              <a:t>只要以诚挚的心祈祷任何一尊佛陀的名号（无论是过去、现在还是未来佛），当下即会得到加持</a:t>
            </a:r>
            <a:endParaRPr lang="zh-CN" altLang="en-US" sz="2000" strike="noStrike" noProof="1"/>
          </a:p>
          <a:p>
            <a:pPr marL="1428750" lvl="2" indent="-514350" fontAlgn="auto">
              <a:buFont typeface="Arial" panose="020B0604020202020204" pitchFamily="34" charset="0"/>
              <a:buChar char="•"/>
            </a:pPr>
            <a:r>
              <a:rPr lang="zh-CN" altLang="en-US" sz="2000" strike="noStrike" noProof="1"/>
              <a:t>若因恭敬心、清净心不够，把佛看成是无有加持的普通人，自然也就得不到加持</a:t>
            </a:r>
            <a:endParaRPr lang="zh-CN" altLang="en-US" sz="2000" strike="noStrike" noProof="1"/>
          </a:p>
          <a:p>
            <a:pPr marL="457200" lvl="1" indent="0" fontAlgn="auto">
              <a:buFont typeface="Arial" panose="020B0604020202020204" pitchFamily="34" charset="0"/>
              <a:buNone/>
            </a:pPr>
            <a:endParaRPr lang="zh-CN" altLang="en-US" sz="2285" dirty="0">
              <a:solidFill>
                <a:srgbClr val="FF0000"/>
              </a:solidFill>
              <a:sym typeface="+mn-ea"/>
            </a:endParaRPr>
          </a:p>
          <a:p>
            <a:pPr marL="457200" lvl="1" indent="0" fontAlgn="auto">
              <a:buFont typeface="Arial" panose="020B0604020202020204" pitchFamily="34" charset="0"/>
              <a:buNone/>
            </a:pPr>
            <a:endParaRPr lang="zh-CN" altLang="en-US" sz="2285" dirty="0">
              <a:solidFill>
                <a:srgbClr val="FF0000"/>
              </a:solidFill>
              <a:sym typeface="+mn-ea"/>
            </a:endParaRPr>
          </a:p>
          <a:p>
            <a:pPr marL="457200" lvl="1" indent="0" fontAlgn="auto">
              <a:buFont typeface="Arial" panose="020B0604020202020204" pitchFamily="34" charset="0"/>
              <a:buNone/>
            </a:pPr>
            <a:r>
              <a:rPr lang="zh-CN" altLang="en-US" sz="2285" dirty="0">
                <a:solidFill>
                  <a:srgbClr val="FF0000"/>
                </a:solidFill>
                <a:sym typeface="+mn-ea"/>
              </a:rPr>
              <a:t>邬金莲师也说：“具有信心善男女，莲生不去何处住，吾寿无有殁尽时，信士前我各现一</a:t>
            </a:r>
            <a:r>
              <a:rPr lang="en-US" altLang="zh-CN" sz="2285" dirty="0">
                <a:solidFill>
                  <a:srgbClr val="FF0000"/>
                </a:solidFill>
                <a:sym typeface="+mn-ea"/>
              </a:rPr>
              <a:t>”</a:t>
            </a:r>
            <a:endParaRPr lang="en-US" altLang="zh-CN" sz="2285" strike="noStrike" noProof="1">
              <a:solidFill>
                <a:srgbClr val="FF0000"/>
              </a:solidFill>
              <a:sym typeface="+mn-ea"/>
            </a:endParaRPr>
          </a:p>
          <a:p>
            <a:pPr marL="914400" lvl="1" indent="-457200" fontAlgn="auto">
              <a:buFont typeface="+mj-ea"/>
              <a:buAutoNum type="circleNumDbPlain" startAt="4"/>
            </a:pPr>
            <a:r>
              <a:rPr lang="zh-CN" altLang="en-US" sz="2285" strike="noStrike" noProof="1">
                <a:solidFill>
                  <a:schemeClr val="tx1"/>
                </a:solidFill>
                <a:sym typeface="+mn-ea"/>
              </a:rPr>
              <a:t>莲师金刚语说明：莲师一直在时时赐予加持，只不过我们看不见而已；</a:t>
            </a:r>
            <a:r>
              <a:rPr lang="en-US" altLang="zh-CN" sz="2285" strike="noStrike" noProof="1">
                <a:solidFill>
                  <a:schemeClr val="tx1"/>
                </a:solidFill>
                <a:sym typeface="+mn-ea"/>
              </a:rPr>
              <a:t>‘</a:t>
            </a:r>
            <a:r>
              <a:rPr lang="zh-CN" altLang="en-US" sz="2285" strike="noStrike" noProof="1">
                <a:solidFill>
                  <a:schemeClr val="tx1"/>
                </a:solidFill>
                <a:sym typeface="+mn-ea"/>
              </a:rPr>
              <a:t>具有信心</a:t>
            </a:r>
            <a:r>
              <a:rPr lang="en-US" altLang="zh-CN" sz="2285" strike="noStrike" noProof="1">
                <a:solidFill>
                  <a:schemeClr val="tx1"/>
                </a:solidFill>
                <a:sym typeface="+mn-ea"/>
              </a:rPr>
              <a:t>’ </a:t>
            </a:r>
            <a:r>
              <a:rPr lang="zh-CN" altLang="en-US" sz="2285" strike="noStrike" noProof="1">
                <a:solidFill>
                  <a:schemeClr val="tx1"/>
                </a:solidFill>
                <a:sym typeface="+mn-ea"/>
              </a:rPr>
              <a:t>是获得加持的前提</a:t>
            </a:r>
            <a:endParaRPr lang="zh-CN" altLang="en-US" sz="2285" strike="noStrike" noProof="1">
              <a:solidFill>
                <a:schemeClr val="tx1"/>
              </a:solidFill>
              <a:sym typeface="+mn-ea"/>
            </a:endParaRPr>
          </a:p>
          <a:p>
            <a:pPr marL="1371600" lvl="2" indent="-457200" fontAlgn="auto">
              <a:buFont typeface="Arial" panose="020B0604020202020204" pitchFamily="34" charset="0"/>
              <a:buChar char="•"/>
            </a:pPr>
            <a:r>
              <a:rPr lang="zh-CN" altLang="en-US" sz="1995" strike="noStrike" noProof="1">
                <a:solidFill>
                  <a:schemeClr val="tx1"/>
                </a:solidFill>
                <a:sym typeface="+mn-ea"/>
              </a:rPr>
              <a:t>窍诀：祈祷诸佛菩萨时，要</a:t>
            </a:r>
            <a:r>
              <a:rPr lang="zh-CN" altLang="en-US" sz="1995" b="1" strike="noStrike" noProof="1">
                <a:solidFill>
                  <a:schemeClr val="tx1"/>
                </a:solidFill>
                <a:sym typeface="+mn-ea"/>
              </a:rPr>
              <a:t>坚信他们就在面前</a:t>
            </a:r>
            <a:r>
              <a:rPr lang="zh-CN" altLang="en-US" sz="1995" strike="noStrike" noProof="1">
                <a:solidFill>
                  <a:schemeClr val="tx1"/>
                </a:solidFill>
                <a:sym typeface="+mn-ea"/>
              </a:rPr>
              <a:t>，这一点很重要</a:t>
            </a:r>
            <a:endParaRPr lang="zh-CN" altLang="en-US" sz="1995" strike="noStrike" noProof="1">
              <a:solidFill>
                <a:schemeClr val="tx1"/>
              </a:solidFill>
              <a:sym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7063" y="492125"/>
            <a:ext cx="10498138" cy="492125"/>
          </a:xfrm>
        </p:spPr>
        <p:txBody>
          <a:bodyPr>
            <a:normAutofit fontScale="90000"/>
          </a:bodyPr>
          <a:lstStyle/>
          <a:p>
            <a:pPr algn="l" fontAlgn="auto"/>
            <a:br>
              <a:rPr lang="zh-CN" altLang="en-US" sz="3200" b="1">
                <a:latin typeface="Heiti SC Light"/>
                <a:ea typeface="Heiti SC Light"/>
                <a:sym typeface="+mn-ea"/>
              </a:rPr>
            </a:br>
            <a:r>
              <a:rPr lang="zh-CN" altLang="en-US" sz="3200" b="1">
                <a:latin typeface="Heiti SC Light"/>
                <a:ea typeface="Heiti SC Light"/>
                <a:sym typeface="+mn-ea"/>
              </a:rPr>
              <a:t>（二）皈依的基础：信心续</a:t>
            </a:r>
            <a:br>
              <a:rPr lang="zh-CN" altLang="en-US" sz="3200" b="1">
                <a:latin typeface="Heiti SC Light"/>
                <a:ea typeface="Heiti SC Light"/>
                <a:sym typeface="+mn-ea"/>
              </a:rPr>
            </a:br>
            <a:endParaRPr kumimoji="1" lang="zh-CN" altLang="en-US" sz="3200" b="1" strike="noStrike" noProof="1">
              <a:latin typeface="Heiti SC Light"/>
              <a:ea typeface="Heiti SC Light"/>
              <a:cs typeface="Heiti SC Light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66725" y="984250"/>
            <a:ext cx="11255375" cy="5580063"/>
          </a:xfrm>
        </p:spPr>
        <p:txBody>
          <a:bodyPr>
            <a:normAutofit lnSpcReduction="10000"/>
          </a:bodyPr>
          <a:lstStyle/>
          <a:p>
            <a:pPr marL="0" indent="0" fontAlgn="auto">
              <a:buFont typeface="+mj-lt"/>
              <a:buNone/>
            </a:pPr>
            <a:endParaRPr kumimoji="1" lang="zh-CN" altLang="en-US" sz="2000" strike="noStrike" noProof="1" smtClean="0">
              <a:solidFill>
                <a:schemeClr val="tx1"/>
              </a:solidFill>
            </a:endParaRPr>
          </a:p>
          <a:p>
            <a:pPr marL="0" lvl="0" indent="0" fontAlgn="auto">
              <a:buFont typeface="+mj-lt"/>
              <a:buNone/>
            </a:pPr>
            <a:r>
              <a:rPr lang="en-US" altLang="zh-CN" sz="2400" strike="noStrike" noProof="1"/>
              <a:t>3</a:t>
            </a:r>
            <a:r>
              <a:rPr lang="zh-CN" altLang="en-US" sz="2400" strike="noStrike" noProof="1"/>
              <a:t>、四则公案说明信心的重要性</a:t>
            </a:r>
            <a:endParaRPr lang="zh-CN" altLang="en-US" sz="2400" strike="noStrike" noProof="1"/>
          </a:p>
          <a:p>
            <a:pPr marL="457200" lvl="1" indent="0" fontAlgn="auto">
              <a:buFont typeface="+mj-lt"/>
              <a:buNone/>
            </a:pPr>
            <a:endParaRPr lang="zh-CN" altLang="en-US" sz="2000" dirty="0">
              <a:solidFill>
                <a:srgbClr val="FF0000"/>
              </a:solidFill>
              <a:sym typeface="+mn-ea"/>
            </a:endParaRPr>
          </a:p>
          <a:p>
            <a:pPr marL="457200" lvl="1" indent="0" fontAlgn="auto">
              <a:buFont typeface="+mj-lt"/>
              <a:buNone/>
            </a:pPr>
            <a:r>
              <a:rPr lang="zh-CN" altLang="en-US" sz="2000" dirty="0">
                <a:solidFill>
                  <a:srgbClr val="FF0000"/>
                </a:solidFill>
                <a:sym typeface="+mn-ea"/>
              </a:rPr>
              <a:t>只要自己具有胜解信，任何人都会得到佛的悲悯，就像人们通常所说的“自己有胜解信，老妇依靠狗牙得成佛”。</a:t>
            </a:r>
            <a:endParaRPr lang="zh-CN" altLang="en-US" sz="2000" dirty="0">
              <a:solidFill>
                <a:srgbClr val="FF0000"/>
              </a:solidFill>
              <a:sym typeface="+mn-ea"/>
            </a:endParaRPr>
          </a:p>
          <a:p>
            <a:pPr marL="457200" lvl="1" indent="0" fontAlgn="auto">
              <a:buFont typeface="+mj-lt"/>
              <a:buNone/>
            </a:pPr>
            <a:endParaRPr lang="zh-CN" altLang="en-US" sz="2000" dirty="0">
              <a:solidFill>
                <a:srgbClr val="FF0000"/>
              </a:solidFill>
              <a:sym typeface="+mn-ea"/>
            </a:endParaRPr>
          </a:p>
          <a:p>
            <a:pPr marL="800100" lvl="1" indent="-342900" fontAlgn="auto">
              <a:buFont typeface="+mj-ea"/>
              <a:buAutoNum type="circleNumDbPlain"/>
            </a:pPr>
            <a:r>
              <a:rPr lang="zh-CN" altLang="en-US" sz="1770" dirty="0">
                <a:sym typeface="+mn-ea"/>
              </a:rPr>
              <a:t>老妇依狗牙而成佛的故事：</a:t>
            </a:r>
            <a:r>
              <a:rPr lang="zh-CN" altLang="en-US" sz="1545" dirty="0">
                <a:sym typeface="+mn-ea"/>
              </a:rPr>
              <a:t>母亲将这狗牙当作真正的佛牙，生起了强烈信心，经常顶礼供养。后来狗牙降下了许多舍利。当她去世的时候，彩虹光环等瑞相纷纷呈现</a:t>
            </a:r>
            <a:endParaRPr lang="zh-CN" altLang="en-US" sz="1545" dirty="0">
              <a:sym typeface="+mn-ea"/>
            </a:endParaRPr>
          </a:p>
          <a:p>
            <a:pPr marL="800100" lvl="1" indent="-342900" fontAlgn="auto">
              <a:buFont typeface="Arial" panose="020B0604020202020204" pitchFamily="34" charset="0"/>
              <a:buChar char="•"/>
            </a:pPr>
            <a:r>
              <a:rPr lang="zh-CN" altLang="en-US" dirty="0">
                <a:sym typeface="+mn-ea"/>
              </a:rPr>
              <a:t>公案分析：</a:t>
            </a:r>
            <a:endParaRPr lang="zh-CN" altLang="en-US" dirty="0">
              <a:sym typeface="+mn-ea"/>
            </a:endParaRPr>
          </a:p>
          <a:p>
            <a:pPr marL="1257300" lvl="2" indent="-342900" fontAlgn="auto">
              <a:buFont typeface="+mj-lt"/>
              <a:buAutoNum type="alphaUcPeriod"/>
            </a:pPr>
            <a:r>
              <a:rPr lang="zh-CN" altLang="en-US" sz="1545" dirty="0">
                <a:sym typeface="+mn-ea"/>
              </a:rPr>
              <a:t>将狗牙信为佛牙而顶礼的老妇人看似愚笨，其实是有福报、有智慧的人，产生正见很容易，邪念倒不容易生起</a:t>
            </a:r>
            <a:endParaRPr lang="zh-CN" altLang="en-US" sz="1545" dirty="0">
              <a:sym typeface="+mn-ea"/>
            </a:endParaRPr>
          </a:p>
          <a:p>
            <a:pPr marL="914400" lvl="2" indent="0" fontAlgn="auto">
              <a:buFont typeface="+mj-lt"/>
              <a:buNone/>
            </a:pPr>
            <a:r>
              <a:rPr lang="zh-CN" altLang="en-US" sz="1545" dirty="0">
                <a:sym typeface="+mn-ea"/>
              </a:rPr>
              <a:t>（反观现代的大多数人没有福报、没有正见的人，邪分别念特别特别多）</a:t>
            </a:r>
            <a:endParaRPr lang="zh-CN" altLang="en-US" sz="1545" dirty="0">
              <a:sym typeface="+mn-ea"/>
            </a:endParaRPr>
          </a:p>
          <a:p>
            <a:pPr marL="1657350" lvl="3" indent="-285750" fontAlgn="auto">
              <a:buFont typeface="Arial" panose="020B0604020202020204" pitchFamily="34" charset="0"/>
              <a:buChar char="•"/>
            </a:pPr>
            <a:r>
              <a:rPr lang="zh-CN" altLang="en-US" sz="1545" dirty="0">
                <a:sym typeface="+mn-ea"/>
              </a:rPr>
              <a:t>《正法念处经》中所说：“善人行善易，恶人行善难，恶人造恶易，善人作恶难。”</a:t>
            </a:r>
            <a:endParaRPr lang="zh-CN" altLang="en-US" sz="1545" dirty="0">
              <a:sym typeface="+mn-ea"/>
            </a:endParaRPr>
          </a:p>
          <a:p>
            <a:pPr marL="1257300" lvl="2" indent="-342900" fontAlgn="auto">
              <a:buFont typeface="+mj-lt"/>
              <a:buAutoNum type="alphaUcPeriod" startAt="2"/>
            </a:pPr>
            <a:r>
              <a:rPr lang="zh-CN" altLang="en-US" sz="1545" dirty="0">
                <a:sym typeface="+mn-ea"/>
              </a:rPr>
              <a:t>老妇人之所以成就，是因为她以强烈的信心力，认为狗牙是真正的佛牙，这样一来，佛的加持融入了狗牙中，狗牙也就与佛牙没有差别了</a:t>
            </a:r>
            <a:endParaRPr lang="zh-CN" altLang="en-US" sz="1545" dirty="0">
              <a:sym typeface="+mn-ea"/>
            </a:endParaRPr>
          </a:p>
          <a:p>
            <a:pPr marL="1257300" lvl="2" indent="-342900" fontAlgn="auto">
              <a:buFont typeface="+mj-lt"/>
              <a:buAutoNum type="alphaUcPeriod" startAt="2"/>
            </a:pPr>
            <a:r>
              <a:rPr lang="zh-CN" altLang="en-US" sz="1545" dirty="0">
                <a:sym typeface="+mn-ea"/>
              </a:rPr>
              <a:t>所以信心是最关键的因素：即使对方不是功德所依，但只要你生起真正的信心，对方自然也就成了有功德者、具加持者</a:t>
            </a:r>
            <a:endParaRPr lang="zh-CN" altLang="en-US" sz="1545" dirty="0">
              <a:sym typeface="+mn-ea"/>
            </a:endParaRPr>
          </a:p>
          <a:p>
            <a:pPr marL="1257300" lvl="2" indent="-342900" fontAlgn="auto">
              <a:buFont typeface="+mj-lt"/>
              <a:buAutoNum type="alphaUcPeriod" startAt="2"/>
            </a:pPr>
            <a:r>
              <a:rPr lang="zh-CN" altLang="en-US" sz="1545" dirty="0">
                <a:sym typeface="+mn-ea"/>
              </a:rPr>
              <a:t>教证：印光大师在《增广文钞》中说：“欲得佛法实益，须向恭敬中求。有一分恭敬，则消一分罪业，增一分福慧。”即恭敬心和信心越大，消除业障、增慧增福的能力就越大；但若一点恭敬心和信心都没有，诸佛菩萨的加持则很难融入自心。</a:t>
            </a:r>
            <a:endParaRPr lang="zh-CN" altLang="en-US" sz="1545" dirty="0">
              <a:sym typeface="+mn-ea"/>
            </a:endParaRPr>
          </a:p>
          <a:p>
            <a:pPr marL="457200" lvl="1" indent="0" fontAlgn="auto">
              <a:buFont typeface="+mj-lt"/>
              <a:buNone/>
            </a:pPr>
            <a:endParaRPr lang="zh-CN" altLang="en-US" sz="1770" strike="noStrike" noProof="1">
              <a:solidFill>
                <a:schemeClr val="tx1"/>
              </a:solidFill>
              <a:sym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7063" y="492125"/>
            <a:ext cx="10498138" cy="492125"/>
          </a:xfrm>
        </p:spPr>
        <p:txBody>
          <a:bodyPr>
            <a:normAutofit fontScale="90000"/>
          </a:bodyPr>
          <a:lstStyle/>
          <a:p>
            <a:pPr algn="l" fontAlgn="auto"/>
            <a:br>
              <a:rPr lang="zh-CN" altLang="en-US" sz="3200" b="1">
                <a:latin typeface="Heiti SC Light"/>
                <a:ea typeface="Heiti SC Light"/>
                <a:sym typeface="+mn-ea"/>
              </a:rPr>
            </a:br>
            <a:r>
              <a:rPr lang="zh-CN" altLang="en-US" sz="3200" b="1">
                <a:latin typeface="Heiti SC Light"/>
                <a:ea typeface="Heiti SC Light"/>
                <a:sym typeface="+mn-ea"/>
              </a:rPr>
              <a:t>（二）皈依的基础：信心续</a:t>
            </a:r>
            <a:br>
              <a:rPr lang="zh-CN" altLang="en-US" sz="3200" b="1">
                <a:latin typeface="Heiti SC Light"/>
                <a:ea typeface="Heiti SC Light"/>
                <a:sym typeface="+mn-ea"/>
              </a:rPr>
            </a:br>
            <a:endParaRPr kumimoji="1" lang="zh-CN" altLang="en-US" sz="3200" b="1" strike="noStrike" noProof="1">
              <a:latin typeface="Heiti SC Light"/>
              <a:ea typeface="Heiti SC Light"/>
              <a:cs typeface="Heiti SC Light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66725" y="984250"/>
            <a:ext cx="11255375" cy="5580063"/>
          </a:xfrm>
        </p:spPr>
        <p:txBody>
          <a:bodyPr>
            <a:normAutofit lnSpcReduction="10000"/>
          </a:bodyPr>
          <a:lstStyle/>
          <a:p>
            <a:pPr marL="0" indent="0" fontAlgn="auto">
              <a:buFont typeface="+mj-lt"/>
              <a:buNone/>
            </a:pPr>
            <a:endParaRPr kumimoji="1" lang="zh-CN" altLang="en-US" sz="2000" strike="noStrike" noProof="1" smtClean="0">
              <a:solidFill>
                <a:schemeClr val="tx1"/>
              </a:solidFill>
            </a:endParaRPr>
          </a:p>
          <a:p>
            <a:pPr marL="0" lvl="0" indent="0" fontAlgn="auto">
              <a:buFont typeface="+mj-lt"/>
              <a:buNone/>
            </a:pPr>
            <a:r>
              <a:rPr lang="en-US" altLang="zh-CN" sz="2400" strike="noStrike" noProof="1"/>
              <a:t>3</a:t>
            </a:r>
            <a:r>
              <a:rPr lang="zh-CN" altLang="en-US" sz="2400" strike="noStrike" noProof="1"/>
              <a:t>、四则公案说明信心的重要性</a:t>
            </a:r>
            <a:endParaRPr lang="zh-CN" altLang="en-US" sz="2400" strike="noStrike" noProof="1"/>
          </a:p>
          <a:p>
            <a:pPr marL="457200" lvl="1" indent="0" fontAlgn="auto">
              <a:buFont typeface="+mj-lt"/>
              <a:buNone/>
            </a:pPr>
            <a:endParaRPr lang="zh-CN" altLang="en-US" sz="2000" dirty="0">
              <a:solidFill>
                <a:srgbClr val="FF0000"/>
              </a:solidFill>
              <a:sym typeface="+mn-ea"/>
            </a:endParaRPr>
          </a:p>
          <a:p>
            <a:pPr marL="800100" lvl="1" indent="-342900" fontAlgn="auto">
              <a:buFont typeface="+mj-ea"/>
              <a:buAutoNum type="circleNumDbPlain" startAt="2"/>
            </a:pPr>
            <a:r>
              <a:rPr lang="zh-CN" altLang="en-US" sz="2000" dirty="0">
                <a:sym typeface="+mn-ea"/>
              </a:rPr>
              <a:t>渔夫们依信心而得度的故事：“信能渡渊，摄为船师，精进除苦，慧到彼岸……”</a:t>
            </a:r>
            <a:endParaRPr lang="zh-CN" altLang="en-US" sz="2000" dirty="0">
              <a:sym typeface="+mn-ea"/>
            </a:endParaRPr>
          </a:p>
          <a:p>
            <a:pPr lvl="1" indent="0" fontAlgn="auto">
              <a:buFont typeface="+mj-ea"/>
              <a:buNone/>
            </a:pPr>
            <a:r>
              <a:rPr lang="zh-CN" altLang="en-US" sz="2000" dirty="0">
                <a:sym typeface="+mn-ea"/>
              </a:rPr>
              <a:t>      公案分析：</a:t>
            </a:r>
            <a:endParaRPr lang="zh-CN" altLang="en-US" sz="2000" dirty="0">
              <a:sym typeface="+mn-ea"/>
            </a:endParaRPr>
          </a:p>
          <a:p>
            <a:pPr marL="1257300" lvl="2" indent="-342900" fontAlgn="auto">
              <a:buFont typeface="+mj-lt"/>
              <a:buAutoNum type="alphaUcPeriod"/>
            </a:pPr>
            <a:r>
              <a:rPr lang="zh-CN" altLang="en-US" sz="2000" dirty="0">
                <a:sym typeface="+mn-ea"/>
              </a:rPr>
              <a:t>信心是入佛门的先导</a:t>
            </a:r>
            <a:endParaRPr lang="zh-CN" altLang="en-US" sz="2000" dirty="0">
              <a:sym typeface="+mn-ea"/>
            </a:endParaRPr>
          </a:p>
          <a:p>
            <a:pPr marL="1257300" lvl="2" indent="-342900" fontAlgn="auto">
              <a:buFont typeface="+mj-lt"/>
              <a:buAutoNum type="alphaUcPeriod" startAt="2"/>
            </a:pPr>
            <a:r>
              <a:rPr lang="zh-CN" altLang="en-US" sz="2000" dirty="0">
                <a:sym typeface="+mn-ea"/>
              </a:rPr>
              <a:t>有了虔诚信心的话，去诚心祈祷，时时皈依顶礼，所获的加持会不可思议</a:t>
            </a:r>
            <a:endParaRPr lang="zh-CN" altLang="en-US" sz="2000" dirty="0">
              <a:sym typeface="+mn-ea"/>
            </a:endParaRPr>
          </a:p>
          <a:p>
            <a:pPr marL="1257300" lvl="2" indent="-342900" fontAlgn="auto">
              <a:buFont typeface="+mj-lt"/>
              <a:buAutoNum type="alphaUcPeriod" startAt="2"/>
            </a:pPr>
            <a:r>
              <a:rPr lang="zh-CN" altLang="en-US" sz="2000" dirty="0">
                <a:sym typeface="+mn-ea"/>
              </a:rPr>
              <a:t>多芒寺修行人十几年随身不离</a:t>
            </a:r>
            <a:r>
              <a:rPr lang="en-US" altLang="zh-CN" sz="2000" dirty="0">
                <a:sym typeface="+mn-ea"/>
              </a:rPr>
              <a:t>‘</a:t>
            </a:r>
            <a:r>
              <a:rPr lang="zh-CN" altLang="en-US" sz="2000" dirty="0">
                <a:sym typeface="+mn-ea"/>
              </a:rPr>
              <a:t>价格低廉</a:t>
            </a:r>
            <a:r>
              <a:rPr lang="en-US" altLang="zh-CN" sz="2000" dirty="0">
                <a:sym typeface="+mn-ea"/>
              </a:rPr>
              <a:t>’</a:t>
            </a:r>
            <a:r>
              <a:rPr lang="zh-CN" altLang="en-US" sz="2000" dirty="0">
                <a:sym typeface="+mn-ea"/>
              </a:rPr>
              <a:t>的莲师像而凭此遣除了很多障碍，得过很多不共的加持的公案说明：纯洁的信心是获得加持的关键</a:t>
            </a:r>
            <a:endParaRPr lang="zh-CN" altLang="en-US" sz="2000" dirty="0">
              <a:sym typeface="+mn-ea"/>
            </a:endParaRPr>
          </a:p>
          <a:p>
            <a:pPr marL="1257300" lvl="2" indent="-342900" fontAlgn="auto">
              <a:buFont typeface="+mj-lt"/>
              <a:buAutoNum type="alphaUcPeriod" startAt="2"/>
            </a:pPr>
            <a:r>
              <a:rPr lang="zh-CN" altLang="en-US" sz="1600" dirty="0">
                <a:sym typeface="+mn-ea"/>
              </a:rPr>
              <a:t>分别念解读：上师恩赐一切都是法宝，加持力不可思议：上师加持开光的每一条金刚结、一本书、一尊佛像等等都应该有极大的信心，珍重爱惜！</a:t>
            </a:r>
            <a:endParaRPr lang="zh-CN" altLang="en-US" sz="1600" dirty="0">
              <a:sym typeface="+mn-ea"/>
            </a:endParaRPr>
          </a:p>
          <a:p>
            <a:pPr marL="1257300" lvl="2" indent="-342900" fontAlgn="auto">
              <a:buFont typeface="+mj-lt"/>
              <a:buAutoNum type="alphaUcPeriod" startAt="2"/>
            </a:pPr>
            <a:endParaRPr lang="zh-CN" altLang="en-US" sz="1600" dirty="0">
              <a:sym typeface="+mn-ea"/>
            </a:endParaRPr>
          </a:p>
          <a:p>
            <a:pPr marL="914400" lvl="1" indent="-457200" fontAlgn="auto">
              <a:buFont typeface="+mj-ea"/>
              <a:buAutoNum type="circleNumDbPlain" startAt="3"/>
            </a:pPr>
            <a:r>
              <a:rPr lang="zh-CN" altLang="en-US" sz="1825" dirty="0">
                <a:sym typeface="+mn-ea"/>
              </a:rPr>
              <a:t>觉沃奔与觉沃佛的故事：“觉沃奔”完全是依靠坚定的信心，才得到了佛陀的悲悯</a:t>
            </a:r>
            <a:endParaRPr lang="zh-CN" altLang="en-US" sz="1825" dirty="0">
              <a:sym typeface="+mn-ea"/>
            </a:endParaRPr>
          </a:p>
          <a:p>
            <a:pPr lvl="1" indent="0" fontAlgn="auto">
              <a:buFont typeface="+mj-ea"/>
              <a:buNone/>
            </a:pPr>
            <a:r>
              <a:rPr lang="zh-CN" altLang="en-US" sz="1825" dirty="0">
                <a:sym typeface="+mn-ea"/>
              </a:rPr>
              <a:t>      公案分析：</a:t>
            </a:r>
            <a:endParaRPr lang="zh-CN" altLang="en-US" sz="1825" dirty="0">
              <a:sym typeface="+mn-ea"/>
            </a:endParaRPr>
          </a:p>
          <a:p>
            <a:pPr marL="1257300" lvl="2" indent="-342900" fontAlgn="auto">
              <a:buFont typeface="+mj-lt"/>
              <a:buAutoNum type="alphaUcPeriod"/>
            </a:pPr>
            <a:r>
              <a:rPr lang="zh-CN" altLang="en-US" sz="1825" dirty="0">
                <a:sym typeface="+mn-ea"/>
              </a:rPr>
              <a:t>具足信心的人，在日常生活中常会得到佛菩萨的感应</a:t>
            </a:r>
            <a:endParaRPr lang="zh-CN" altLang="en-US" sz="1825" dirty="0">
              <a:sym typeface="+mn-ea"/>
            </a:endParaRPr>
          </a:p>
          <a:p>
            <a:pPr marL="1257300" lvl="2" indent="-342900" fontAlgn="auto">
              <a:buFont typeface="+mj-lt"/>
              <a:buAutoNum type="alphaUcPeriod"/>
            </a:pPr>
            <a:r>
              <a:rPr lang="zh-CN" altLang="en-US" sz="1600" dirty="0">
                <a:sym typeface="+mn-ea"/>
              </a:rPr>
              <a:t>觉沃佛，是释迦牟尼佛十二岁等身像，由文成公主带入藏地，是经过释迦摩尼佛亲自开光的殊胜佛像，按照藏地的习俗，人来到这个世界上，若没有见过觉沃佛，这是很遗憾的</a:t>
            </a:r>
            <a:r>
              <a:rPr lang="en-US" altLang="zh-CN" sz="1600" dirty="0">
                <a:sym typeface="+mn-ea"/>
              </a:rPr>
              <a:t>--</a:t>
            </a:r>
            <a:r>
              <a:rPr lang="zh-CN" altLang="en-US" sz="1600" dirty="0">
                <a:sym typeface="+mn-ea"/>
              </a:rPr>
              <a:t>报答父母恩德的方式之一就是带他们拉萨朝拜（发愿吧）</a:t>
            </a:r>
            <a:endParaRPr lang="zh-CN" altLang="en-US" sz="1600" dirty="0">
              <a:sym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Savon">
  <a:themeElements>
    <a:clrScheme name="Savon">
      <a:dk1>
        <a:sysClr val="windowText" lastClr="000000"/>
      </a:dk1>
      <a:lt1>
        <a:sysClr val="window" lastClr="FFFFFF"/>
      </a:lt1>
      <a:dk2>
        <a:srgbClr val="736059"/>
      </a:dk2>
      <a:lt2>
        <a:srgbClr val="E7E0C7"/>
      </a:lt2>
      <a:accent1>
        <a:srgbClr val="92B0C8"/>
      </a:accent1>
      <a:accent2>
        <a:srgbClr val="E37C3D"/>
      </a:accent2>
      <a:accent3>
        <a:srgbClr val="A5AB81"/>
      </a:accent3>
      <a:accent4>
        <a:srgbClr val="E9B635"/>
      </a:accent4>
      <a:accent5>
        <a:srgbClr val="7BA79D"/>
      </a:accent5>
      <a:accent6>
        <a:srgbClr val="968C8C"/>
      </a:accent6>
      <a:hlink>
        <a:srgbClr val="F7A115"/>
      </a:hlink>
      <a:folHlink>
        <a:srgbClr val="969696"/>
      </a:folHlink>
    </a:clrScheme>
    <a:fontScheme name="Savon">
      <a:majorFont>
        <a:latin typeface="Garamond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aramond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hade val="100000"/>
                <a:satMod val="300000"/>
              </a:schemeClr>
            </a:gs>
            <a:gs pos="100000">
              <a:schemeClr val="phClr">
                <a:tint val="100000"/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{E47054B2-005C-5B4C-B500-9243F8059589}tf10001067</Template>
  <TotalTime>0</TotalTime>
  <Words>8741</Words>
  <Application>WPS 演示</Application>
  <PresentationFormat>Custom</PresentationFormat>
  <Paragraphs>326</Paragraphs>
  <Slides>34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34</vt:i4>
      </vt:variant>
    </vt:vector>
  </HeadingPairs>
  <TitlesOfParts>
    <vt:vector size="43" baseType="lpstr">
      <vt:lpstr>Arial</vt:lpstr>
      <vt:lpstr>宋体</vt:lpstr>
      <vt:lpstr>Wingdings</vt:lpstr>
      <vt:lpstr>Garamond</vt:lpstr>
      <vt:lpstr>Heiti SC Light</vt:lpstr>
      <vt:lpstr>微软雅黑</vt:lpstr>
      <vt:lpstr>Arial Unicode MS</vt:lpstr>
      <vt:lpstr>Calibri</vt:lpstr>
      <vt:lpstr>Savon</vt:lpstr>
      <vt:lpstr>发心偈</vt:lpstr>
      <vt:lpstr>皈依（七）  大圆满前行-皈依的修法 慈诚罗珠堪布视频</vt:lpstr>
      <vt:lpstr> 回顾皈依（六）  前行广释85课</vt:lpstr>
      <vt:lpstr> （一）前言：增上信心的窍诀 </vt:lpstr>
      <vt:lpstr> （二）皈依的基础：信心续 </vt:lpstr>
      <vt:lpstr> （二）皈依的基础：信心续 </vt:lpstr>
      <vt:lpstr> （二）皈依的基础：信心续 </vt:lpstr>
      <vt:lpstr> （二）皈依的基础：信心续 </vt:lpstr>
      <vt:lpstr> （二）皈依的基础：信心续 </vt:lpstr>
      <vt:lpstr> （二）皈依的基础：信心续 </vt:lpstr>
      <vt:lpstr> （二）皈依的基础：信心续 </vt:lpstr>
      <vt:lpstr>皈依（七）  大圆满前行-皈依的修法  根据慈诚罗珠堪布视频整理，如有错谬，诚意忏悔</vt:lpstr>
      <vt:lpstr>视频纲要</vt:lpstr>
      <vt:lpstr>前言</vt:lpstr>
      <vt:lpstr>PowerPoint 演示文稿</vt:lpstr>
      <vt:lpstr>一、皈依的分类</vt:lpstr>
      <vt:lpstr>二、皈依处</vt:lpstr>
      <vt:lpstr>1. 显宗密宗共同的皈依处 </vt:lpstr>
      <vt:lpstr>2. 普通密宗的皈依处 </vt:lpstr>
      <vt:lpstr>3. 大圆满的皈依处</vt:lpstr>
      <vt:lpstr>三、皈依的本质</vt:lpstr>
      <vt:lpstr>三、皈依的本质（续）</vt:lpstr>
      <vt:lpstr>三、皈依的本质（续）</vt:lpstr>
      <vt:lpstr>四、具体的修法</vt:lpstr>
      <vt:lpstr>PowerPoint 演示文稿</vt:lpstr>
      <vt:lpstr>PowerPoint 演示文稿</vt:lpstr>
      <vt:lpstr>PowerPoint 演示文稿</vt:lpstr>
      <vt:lpstr>现代修行人需要解决的两个问题</vt:lpstr>
      <vt:lpstr>PowerPoint 演示文稿</vt:lpstr>
      <vt:lpstr>PowerPoint 演示文稿</vt:lpstr>
      <vt:lpstr>PowerPoint 演示文稿</vt:lpstr>
      <vt:lpstr>思考讨论题</vt:lpstr>
      <vt:lpstr>共修一座</vt:lpstr>
      <vt:lpstr>回向偈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发心偈</dc:title>
  <dc:creator>Microsoft Office User</dc:creator>
  <cp:lastModifiedBy>赵娟</cp:lastModifiedBy>
  <cp:revision>163</cp:revision>
  <dcterms:created xsi:type="dcterms:W3CDTF">2018-10-04T19:59:00Z</dcterms:created>
  <dcterms:modified xsi:type="dcterms:W3CDTF">2019-01-19T13:32:13Z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RubyTemplateID">
    <vt:lpwstr>13</vt:lpwstr>
  </property>
  <property fmtid="{D5CDD505-2E9C-101B-9397-08002B2CF9AE}" pid="3" name="KSOProductBuildVer">
    <vt:lpwstr>2052-11.1.0.8214</vt:lpwstr>
  </property>
</Properties>
</file>