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77" r:id="rId4"/>
    <p:sldId id="539" r:id="rId5"/>
    <p:sldId id="561" r:id="rId6"/>
    <p:sldId id="562" r:id="rId7"/>
    <p:sldId id="564" r:id="rId8"/>
    <p:sldId id="565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73" r:id="rId17"/>
    <p:sldId id="574" r:id="rId18"/>
    <p:sldId id="575" r:id="rId19"/>
    <p:sldId id="576" r:id="rId20"/>
    <p:sldId id="577" r:id="rId21"/>
    <p:sldId id="578" r:id="rId22"/>
    <p:sldId id="579" r:id="rId23"/>
    <p:sldId id="583" r:id="rId24"/>
    <p:sldId id="603" r:id="rId25"/>
    <p:sldId id="592" r:id="rId26"/>
    <p:sldId id="601" r:id="rId27"/>
    <p:sldId id="600" r:id="rId28"/>
    <p:sldId id="604" r:id="rId29"/>
    <p:sldId id="605" r:id="rId30"/>
    <p:sldId id="597" r:id="rId31"/>
    <p:sldId id="606" r:id="rId32"/>
    <p:sldId id="595" r:id="rId33"/>
    <p:sldId id="621" r:id="rId34"/>
    <p:sldId id="622" r:id="rId35"/>
    <p:sldId id="586" r:id="rId36"/>
    <p:sldId id="587" r:id="rId37"/>
    <p:sldId id="607" r:id="rId38"/>
    <p:sldId id="608" r:id="rId39"/>
    <p:sldId id="591" r:id="rId40"/>
    <p:sldId id="623" r:id="rId41"/>
    <p:sldId id="462" r:id="rId42"/>
    <p:sldId id="274" r:id="rId43"/>
  </p:sldIdLst>
  <p:sldSz cx="12192000" cy="6858000"/>
  <p:notesSz cx="6858000" cy="9144000"/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588"/>
    <p:restoredTop sz="94690"/>
  </p:normalViewPr>
  <p:slideViewPr>
    <p:cSldViewPr snapToGrid="0" snapToObjects="1" showGuides="1">
      <p:cViewPr varScale="1">
        <p:scale>
          <a:sx n="89" d="100"/>
          <a:sy n="89" d="100"/>
        </p:scale>
        <p:origin x="-821" y="-67"/>
      </p:cViewPr>
      <p:guideLst>
        <p:guide orient="horz" pos="21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62" y="1267722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52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en-US" altLang="zh-CN">
              <a:latin typeface="Garamond" panose="020204040303010108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54" name="Group 3"/>
          <p:cNvGrpSpPr/>
          <p:nvPr/>
        </p:nvGrpSpPr>
        <p:grpSpPr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fontAlgn="auto"/>
            <a:fld id="{DDA51639-B2D6-4652-B8C3-1B4C224A7BAF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76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62" y="1267722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7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en-US" altLang="zh-CN">
              <a:latin typeface="Garamond" panose="02020404030301010803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78" name="Group 30"/>
          <p:cNvGrpSpPr/>
          <p:nvPr/>
        </p:nvGrpSpPr>
        <p:grpSpPr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345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/>
            <a:fld id="{C44961B7-6B89-48AB-966F-622E2788EECC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88938" y="6215063"/>
            <a:ext cx="27432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fld id="{1CF131DD-A141-4471-BCF9-C6073EDD7E20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89325" y="6215063"/>
            <a:ext cx="521335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en-US" strike="noStrike" noProof="1"/>
              <a:t>Click icon to add picture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938" y="6215063"/>
            <a:ext cx="27432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auto"/>
            <a:fld id="{AB334A90-EB03-42F3-8859-2C2B2724C058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9325" y="6215063"/>
            <a:ext cx="521335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en-US" altLang="zh-CN"/>
              <a:t>Click to edit Master title style</a:t>
            </a:r>
            <a:endParaRPr lang="en-US" altLang="zh-CN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/>
          </p:nvPr>
        </p:nvSpPr>
        <p:spPr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182880"/>
            <a:r>
              <a:rPr lang="en-US" altLang="zh-CN"/>
              <a:t>Edit Master text styles</a:t>
            </a:r>
            <a:endParaRPr lang="en-US" altLang="zh-CN"/>
          </a:p>
          <a:p>
            <a:pPr lvl="1" indent="-182245"/>
            <a:r>
              <a:rPr lang="en-US" altLang="zh-CN"/>
              <a:t>Second level</a:t>
            </a:r>
            <a:endParaRPr lang="en-US" altLang="zh-CN"/>
          </a:p>
          <a:p>
            <a:pPr lvl="2" indent="-182245"/>
            <a:r>
              <a:rPr lang="en-US" altLang="zh-CN"/>
              <a:t>Third level</a:t>
            </a:r>
            <a:endParaRPr lang="en-US" altLang="zh-CN"/>
          </a:p>
          <a:p>
            <a:pPr lvl="3" indent="-183515"/>
            <a:r>
              <a:rPr lang="en-US" altLang="zh-CN"/>
              <a:t>Fourth level</a:t>
            </a:r>
            <a:endParaRPr lang="en-US" altLang="zh-CN"/>
          </a:p>
          <a:p>
            <a:pPr lvl="4" indent="-182880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6215063"/>
            <a:ext cx="27432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215063"/>
            <a:ext cx="521335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913" y="6215063"/>
            <a:ext cx="1462088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1032" name="Rectangle 7"/>
          <p:cNvSpPr/>
          <p:nvPr/>
        </p:nvSpPr>
        <p:spPr>
          <a:xfrm>
            <a:off x="371475" y="374650"/>
            <a:ext cx="11449050" cy="6108700"/>
          </a:xfrm>
          <a:prstGeom prst="rect">
            <a:avLst/>
          </a:prstGeom>
          <a:noFill/>
          <a:ln w="63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en-US" altLang="zh-CN">
              <a:latin typeface="Garamond" panose="020204040303010108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3"/>
          <p:cNvSpPr>
            <a:spLocks noGrp="1"/>
          </p:cNvSpPr>
          <p:nvPr>
            <p:ph type="title"/>
          </p:nvPr>
        </p:nvSpPr>
        <p:spPr>
          <a:xfrm>
            <a:off x="6462713" y="693738"/>
            <a:ext cx="5167312" cy="660400"/>
          </a:xfrm>
          <a:ln/>
        </p:spPr>
        <p:txBody>
          <a:bodyPr lIns="91440" tIns="45720" rIns="91440" bIns="45720" anchor="ctr"/>
          <a:p>
            <a:pPr algn="ctr"/>
            <a:r>
              <a:rPr lang="zh-CN" altLang="en-US" sz="3600" dirty="0">
                <a:ea typeface="宋体" panose="02010600030101010101" pitchFamily="2" charset="-122"/>
              </a:rPr>
              <a:t>发心偈</a:t>
            </a:r>
            <a:endParaRPr lang="zh-CN" altLang="en-US" sz="3600" dirty="0">
              <a:ea typeface="宋体" panose="02010600030101010101" pitchFamily="2" charset="-122"/>
            </a:endParaRPr>
          </a:p>
        </p:txBody>
      </p:sp>
      <p:sp>
        <p:nvSpPr>
          <p:cNvPr id="6146" name="文本占位符 5"/>
          <p:cNvSpPr>
            <a:spLocks noGrp="1"/>
          </p:cNvSpPr>
          <p:nvPr>
            <p:ph type="body" sz="half"/>
          </p:nvPr>
        </p:nvSpPr>
        <p:spPr>
          <a:xfrm>
            <a:off x="7192963" y="1620838"/>
            <a:ext cx="4181475" cy="4687887"/>
          </a:xfrm>
          <a:ln/>
        </p:spPr>
        <p:txBody>
          <a:bodyPr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顶礼本师释迦牟尼佛！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顶礼文殊智慧勇识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顶礼传承大恩上师！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无上甚深微妙法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百千万劫难遭遇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我今见闻得受持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愿解如来真实义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endParaRPr lang="en-CA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为度化一切众生，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请大家发无上殊胜的菩提心！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Picture 4" descr="20160328201008110.JPEG790x600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336" y="414329"/>
            <a:ext cx="4157225" cy="599803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4" y="414329"/>
            <a:ext cx="4572000" cy="599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r>
              <a:rPr lang="en-US" altLang="zh-CN" dirty="0"/>
              <a:t>3. </a:t>
            </a:r>
            <a:r>
              <a:rPr lang="zh-CN" altLang="en-US" dirty="0">
                <a:ea typeface="宋体" panose="02010600030101010101" pitchFamily="2" charset="-122"/>
              </a:rPr>
              <a:t>大圆满的皈依处</a:t>
            </a:r>
            <a:endParaRPr lang="en-CA" alt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066800" y="2014538"/>
            <a:ext cx="10058400" cy="4206875"/>
          </a:xfrm>
          <a:ln/>
        </p:spPr>
        <p:txBody>
          <a:bodyPr vert="horz" lIns="91440" tIns="45720" rIns="91440" bIns="45720" anchor="t"/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心的本性的空性部分，就是法身，光明的部分叫做报身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空性和光明，用语言讲时分开讲，实际它不是分开的，它是一味一体，光明和空性永远都是不离，这个无二无别的部分叫做化身。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实际上，佛法僧就是心的本性。</a:t>
            </a:r>
            <a:r>
              <a:rPr lang="en-US" altLang="zh-CN" dirty="0"/>
              <a:t>《</a:t>
            </a:r>
            <a:r>
              <a:rPr lang="zh-CN" altLang="en-US" dirty="0">
                <a:ea typeface="宋体" panose="02010600030101010101" pitchFamily="2" charset="-122"/>
              </a:rPr>
              <a:t>宝性论</a:t>
            </a:r>
            <a:r>
              <a:rPr lang="en-US" altLang="zh-CN" dirty="0"/>
              <a:t>》</a:t>
            </a:r>
            <a:r>
              <a:rPr lang="zh-CN" altLang="en-US" dirty="0">
                <a:ea typeface="宋体" panose="02010600030101010101" pitchFamily="2" charset="-122"/>
              </a:rPr>
              <a:t>中第一品也讲，最究竟的三宝，就是心的本性，如来藏。</a:t>
            </a:r>
            <a:r>
              <a:rPr lang="en-US" altLang="zh-CN" dirty="0"/>
              <a:t>《</a:t>
            </a:r>
            <a:r>
              <a:rPr lang="zh-CN" altLang="en-US" dirty="0">
                <a:ea typeface="宋体" panose="02010600030101010101" pitchFamily="2" charset="-122"/>
              </a:rPr>
              <a:t>六祖坛经</a:t>
            </a:r>
            <a:r>
              <a:rPr lang="en-US" altLang="zh-CN" dirty="0"/>
              <a:t>》</a:t>
            </a:r>
            <a:r>
              <a:rPr lang="zh-CN" altLang="en-US" dirty="0">
                <a:ea typeface="宋体" panose="02010600030101010101" pitchFamily="2" charset="-122"/>
              </a:rPr>
              <a:t>中讲，“自性具三身”，自性，就是心的本性，佛心如来藏，具备三身，就是具备法身，化身，报身。</a:t>
            </a:r>
            <a:endParaRPr lang="en-US" altLang="zh-CN" dirty="0"/>
          </a:p>
          <a:p>
            <a:r>
              <a:rPr lang="zh-CN" altLang="en-US" sz="2000" b="1" dirty="0">
                <a:solidFill>
                  <a:srgbClr val="C00000"/>
                </a:solidFill>
                <a:ea typeface="宋体" panose="02010600030101010101" pitchFamily="2" charset="-122"/>
              </a:rPr>
              <a:t>大圆满不共的三宝：自己的心的本性的光明、空性、和无二无别（如来藏）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开显解脱道仪轨中没有这些内容，但在智悲光尊者的弟子写的大圆满前行的引导文仪轨中，有一句话涵盖了这些内容。需要上师念仪轨传承。</a:t>
            </a:r>
            <a:endParaRPr lang="en-CA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三、皈依的本质</a:t>
            </a:r>
            <a:endParaRPr lang="en-CA" alt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066800" y="1871663"/>
            <a:ext cx="10058400" cy="4164012"/>
          </a:xfrm>
          <a:ln/>
        </p:spPr>
        <p:txBody>
          <a:bodyPr vert="horz" lIns="91440" tIns="45720" rIns="91440" bIns="45720" anchor="t"/>
          <a:p>
            <a:r>
              <a:rPr lang="zh-CN" altLang="en-US" dirty="0">
                <a:ea typeface="宋体" panose="02010600030101010101" pitchFamily="2" charset="-122"/>
              </a:rPr>
              <a:t>什么是皈依？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皈依不是念佛，不是磕头，皈依是发自内心的一种决心、发誓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000" b="1" u="sng" dirty="0">
                <a:solidFill>
                  <a:srgbClr val="C00000"/>
                </a:solidFill>
              </a:rPr>
              <a:t>1. </a:t>
            </a:r>
            <a:r>
              <a:rPr lang="zh-CN" altLang="en-US" sz="2000" b="1" u="sng" dirty="0">
                <a:solidFill>
                  <a:srgbClr val="C00000"/>
                </a:solidFill>
                <a:ea typeface="宋体" panose="02010600030101010101" pitchFamily="2" charset="-122"/>
              </a:rPr>
              <a:t>显密共同皈依处，</a:t>
            </a:r>
            <a:r>
              <a:rPr lang="zh-CN" altLang="en-US" dirty="0">
                <a:ea typeface="宋体" panose="02010600030101010101" pitchFamily="2" charset="-122"/>
              </a:rPr>
              <a:t>把佛陀当作我的导师，佛法当作我们将来要走的路，僧众当作我们的道友。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皈依佛</a:t>
            </a:r>
            <a:r>
              <a:rPr lang="en-US" altLang="zh-CN" dirty="0"/>
              <a:t>--</a:t>
            </a:r>
            <a:r>
              <a:rPr lang="zh-CN" altLang="en-US" dirty="0">
                <a:ea typeface="宋体" panose="02010600030101010101" pitchFamily="2" charset="-122"/>
              </a:rPr>
              <a:t>下决心，或者在佛像前发誓，我从现在起到成佛为止的生生世世，释迦牟尼佛等佛陀，是我唯一的导师，除了佛陀以外，其他的上帝造物主，各种各样的鬼，神，坚决不把这些作为我的导师，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皈依法</a:t>
            </a:r>
            <a:r>
              <a:rPr lang="en-US" altLang="zh-CN" dirty="0"/>
              <a:t>--</a:t>
            </a:r>
            <a:r>
              <a:rPr lang="zh-CN" altLang="en-US" dirty="0">
                <a:ea typeface="宋体" panose="02010600030101010101" pitchFamily="2" charset="-122"/>
              </a:rPr>
              <a:t>一样地下决心，从现在起生生世世，只修释迦牟尼佛的法，除了佛法以外，其他宗教的修法，或者邪门外道，我坚决不修；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皈依僧</a:t>
            </a:r>
            <a:r>
              <a:rPr lang="en-US" altLang="zh-CN" dirty="0"/>
              <a:t>--</a:t>
            </a:r>
            <a:r>
              <a:rPr lang="zh-CN" altLang="en-US" dirty="0">
                <a:ea typeface="宋体" panose="02010600030101010101" pitchFamily="2" charset="-122"/>
              </a:rPr>
              <a:t>下决心，从现在起生生世世乃至成佛之间，学习释迦牟尼佛法的僧众，作为我唯一的道友。其他修行外道的人，坚决不作我的道友。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三、皈依的本质（续）</a:t>
            </a:r>
            <a:endParaRPr lang="en-CA" alt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p>
            <a:r>
              <a:rPr lang="zh-CN" altLang="en-US" dirty="0">
                <a:ea typeface="宋体" panose="02010600030101010101" pitchFamily="2" charset="-122"/>
              </a:rPr>
              <a:t>这是最基础的皈依，要达到什么标准？第一数量要完成，十一万遍的皈依偈的念诵，第二是质量，要有坚定不移的决心，佛法僧从现在起生生世世作为我的依处，我依靠依止三宝，除了三宝以外，我再也不去寻找任何其他的依处。如何才是坚定不移？如果我要付出生命的代价，我也不舍弃三宝，达到这个标准，才是真正的皈依，皈依的修法就修好了。这是将来所有修法的基础。达到这个标准，才是一个真正的佛弟子（还不是菩萨，成就者）。</a:t>
            </a:r>
            <a:endParaRPr lang="en-CA" altLang="en-US" dirty="0"/>
          </a:p>
          <a:p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需要自我检查，如果遇到这个情况，有人要求我要不放弃生命，要不从内心舍弃三宝，我的选择是什么。这样就知道修好了没有。</a:t>
            </a:r>
            <a:endParaRPr lang="en-CA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655637"/>
          </a:xfrm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三、皈依的本质（续）</a:t>
            </a:r>
            <a:endParaRPr lang="en-CA" alt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066800" y="1614488"/>
            <a:ext cx="10058400" cy="4506912"/>
          </a:xfrm>
          <a:ln/>
        </p:spPr>
        <p:txBody>
          <a:bodyPr vert="horz" lIns="91440" tIns="45720" rIns="91440" bIns="45720" anchor="t"/>
          <a:p>
            <a:r>
              <a:rPr lang="en-US" altLang="zh-CN" sz="2000" b="1" u="sng" dirty="0">
                <a:solidFill>
                  <a:srgbClr val="C00000"/>
                </a:solidFill>
              </a:rPr>
              <a:t>2. </a:t>
            </a:r>
            <a:r>
              <a:rPr lang="zh-CN" altLang="en-US" sz="2000" b="1" u="sng" dirty="0">
                <a:solidFill>
                  <a:srgbClr val="C00000"/>
                </a:solidFill>
                <a:ea typeface="宋体" panose="02010600030101010101" pitchFamily="2" charset="-122"/>
              </a:rPr>
              <a:t>普通密宗的皈依的本质</a:t>
            </a:r>
            <a:endParaRPr lang="en-US" altLang="zh-CN" sz="2000" b="1" u="sng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我们从现在依止上师，依靠本尊、空行作为道友，如是皈依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我从现在起，下决心一定要把我现在的气、脉、明点转化为化身、报身、法身，如是皈依</a:t>
            </a:r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r>
              <a:rPr lang="en-US" altLang="zh-CN" sz="2000" b="1" u="sng" dirty="0">
                <a:solidFill>
                  <a:srgbClr val="C00000"/>
                </a:solidFill>
              </a:rPr>
              <a:t>3. </a:t>
            </a:r>
            <a:r>
              <a:rPr lang="zh-CN" altLang="en-US" sz="2000" b="1" u="sng" dirty="0">
                <a:solidFill>
                  <a:srgbClr val="C00000"/>
                </a:solidFill>
                <a:ea typeface="宋体" panose="02010600030101010101" pitchFamily="2" charset="-122"/>
              </a:rPr>
              <a:t>大圆满的最终皈依的本质</a:t>
            </a:r>
            <a:endParaRPr lang="en-US" altLang="zh-CN" sz="2000" b="1" u="sng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皈依法身：下决心我一定要怔悟我的心的本性的空性部分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皈依报身：下决心我一定要怔悟我的心的本性的光明部分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皈依化身：下决心我一定要怔悟空性和光明无二无别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我一定要怔悟我的心的本性是三宝，是三身，这个决心叫做果皈依。</a:t>
            </a:r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dirty="0">
                <a:ea typeface="宋体" panose="02010600030101010101" pitchFamily="2" charset="-122"/>
              </a:rPr>
              <a:t>暂时先强调第一个皈依，这是最重要的。</a:t>
            </a:r>
            <a:endParaRPr lang="en-US" altLang="zh-CN" dirty="0"/>
          </a:p>
          <a:p>
            <a:endParaRPr lang="en-CA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四、具体的修法</a:t>
            </a:r>
            <a:endParaRPr lang="en-CA" alt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066800" y="1863725"/>
            <a:ext cx="10058400" cy="4171950"/>
          </a:xfrm>
          <a:ln/>
        </p:spPr>
        <p:txBody>
          <a:bodyPr vert="horz" lIns="91440" tIns="45720" rIns="91440" bIns="45720" anchor="t"/>
          <a:p>
            <a:r>
              <a:rPr lang="zh-CN" altLang="en-US" dirty="0">
                <a:ea typeface="宋体" panose="02010600030101010101" pitchFamily="2" charset="-122"/>
              </a:rPr>
              <a:t>这是三种皈依的综合的修法</a:t>
            </a:r>
            <a:endParaRPr lang="en-US" altLang="zh-CN" dirty="0"/>
          </a:p>
          <a:p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自己是什么样子</a:t>
            </a:r>
            <a:r>
              <a:rPr lang="zh-CN" altLang="en-US" dirty="0">
                <a:ea typeface="宋体" panose="02010600030101010101" pitchFamily="2" charset="-122"/>
              </a:rPr>
              <a:t>，就观想为什么样子。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把</a:t>
            </a:r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周围的环境</a:t>
            </a:r>
            <a:r>
              <a:rPr lang="zh-CN" altLang="en-US" dirty="0">
                <a:ea typeface="宋体" panose="02010600030101010101" pitchFamily="2" charset="-122"/>
              </a:rPr>
              <a:t>，观想为像极乐世界一样的，清净的世界，地面像琉璃，和各种珠宝，水和河流都是甘露，密法中讲一切法都是清净的，显宗的八地菩萨看到的世界是清净的，显宗认为是通过修行把不清净的世界转成了清净的世界。密宗认为一切法在本质上都是清净的，过去和现在没有变化，变化是我们内心的变化，过去因为所知障烦恼障，看不到本心清净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现在观想的用处：现在修皈依的时候，就修周围都是清净的显现，显宗八地菩萨的外境显现，我们现在在训练。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然后</a:t>
            </a:r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观想如意树</a:t>
            </a:r>
            <a:r>
              <a:rPr lang="zh-CN" altLang="en-US" dirty="0">
                <a:ea typeface="宋体" panose="02010600030101010101" pitchFamily="2" charset="-122"/>
              </a:rPr>
              <a:t>，五个树枝。中间的树枝，观想莲花座，莲花座中间观想一个宝座，宝座四方每一方有两个共八个狮子，抬着宝座，宝座上又是莲花，上面是月轮。密宗里这些观想的画面，都是一种符号或者语言，告诉我们智慧和慈悲。怎么去解读密宗这些神秘的符号，</a:t>
            </a:r>
            <a:r>
              <a:rPr lang="en-US" altLang="zh-CN" dirty="0"/>
              <a:t>《</a:t>
            </a:r>
            <a:r>
              <a:rPr lang="zh-CN" altLang="en-US" dirty="0">
                <a:ea typeface="宋体" panose="02010600030101010101" pitchFamily="2" charset="-122"/>
              </a:rPr>
              <a:t>慧灯之光</a:t>
            </a:r>
            <a:r>
              <a:rPr lang="en-US" altLang="zh-CN" dirty="0"/>
              <a:t>》</a:t>
            </a:r>
            <a:r>
              <a:rPr lang="zh-CN" altLang="en-US" dirty="0">
                <a:ea typeface="宋体" panose="02010600030101010101" pitchFamily="2" charset="-122"/>
              </a:rPr>
              <a:t>里基本都说明了，可以参考。灌顶之后，可以去学密宗更深更广的论典。</a:t>
            </a:r>
            <a:endParaRPr lang="en-CA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792162"/>
          </a:xfrm>
          <a:ln/>
        </p:spPr>
        <p:txBody>
          <a:bodyPr vert="horz" lIns="91440" tIns="45720" rIns="91440" bIns="45720" anchor="ctr"/>
          <a:p>
            <a:endParaRPr lang="en-CA" alt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066800" y="1682750"/>
            <a:ext cx="10058400" cy="4421188"/>
          </a:xfrm>
          <a:ln/>
        </p:spPr>
        <p:txBody>
          <a:bodyPr vert="horz" lIns="91440" tIns="45720" rIns="91440" bIns="45720" anchor="t"/>
          <a:p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观想莲花生大师。</a:t>
            </a:r>
            <a:r>
              <a:rPr lang="zh-CN" altLang="en-US" dirty="0">
                <a:ea typeface="宋体" panose="02010600030101010101" pitchFamily="2" charset="-122"/>
              </a:rPr>
              <a:t>所有的派别如萨迦派，噶举派，格鲁派里，非常了不起的成就者如阿底峡尊者，宗喀巴大师，一切都是莲花生大师的化身。上师们自己的传记里也提到，这是藏传佛教公认的。所以平时应念莲花生大师的心咒，修莲师上师瑜伽，在末法时代，莲师的慈悲、加持、能力是无与伦比的。</a:t>
            </a:r>
            <a:endParaRPr lang="en-US" altLang="zh-CN" dirty="0"/>
          </a:p>
          <a:p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莲师的本质本体，观想为我们自己的金刚上师，法王如意宝，</a:t>
            </a:r>
            <a:r>
              <a:rPr lang="zh-CN" altLang="en-US" dirty="0">
                <a:ea typeface="宋体" panose="02010600030101010101" pitchFamily="2" charset="-122"/>
              </a:rPr>
              <a:t>不观想任何其他的人，一定会得到加持。本体就是观想法王如意宝，外表就观想为莲花生大师。上师的本质就是莲花生大师，就是佛。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密宗里把上师看作佛的含义。任何上师都是佛吗？怎么理解：上师中有佛的化身，也有菩萨的化身，也有普通人，不是所有的上师都是佛，不是从这个角度来理解。释迦牟尼佛度化众生的方法，也就是给我们传法，给我们指一条解脱的道路，让我们去修行，走上解脱道。今天我们虽然没有见到佛，但我们的上师法王如意宝，給我们完成了佛陀的工作，指引了解脱道。把上师本体观想为自己的金刚上师，成就是很快的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密宗里的上师本尊空行里的上师，如上观想。</a:t>
            </a:r>
            <a:endParaRPr lang="en-CA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690562"/>
          </a:xfrm>
          <a:ln/>
        </p:spPr>
        <p:txBody>
          <a:bodyPr vert="horz" lIns="91440" tIns="45720" rIns="91440" bIns="45720" anchor="ctr"/>
          <a:p>
            <a:endParaRPr lang="en-CA" alt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66800" y="1606550"/>
            <a:ext cx="10058400" cy="4429125"/>
          </a:xfrm>
          <a:ln/>
        </p:spPr>
        <p:txBody>
          <a:bodyPr vert="horz" lIns="91440" tIns="45720" rIns="91440" bIns="45720" anchor="t"/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前面的树枝上：</a:t>
            </a:r>
            <a:r>
              <a:rPr lang="zh-CN" altLang="en-US" dirty="0">
                <a:ea typeface="宋体" panose="02010600030101010101" pitchFamily="2" charset="-122"/>
              </a:rPr>
              <a:t>观想以释迦牟尼佛为代表的，十方三世一切佛。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右边的树枝上，</a:t>
            </a:r>
            <a:r>
              <a:rPr lang="zh-CN" altLang="en-US" dirty="0">
                <a:ea typeface="宋体" panose="02010600030101010101" pitchFamily="2" charset="-122"/>
              </a:rPr>
              <a:t>是大乘的僧众，观想以八大菩萨为主，还有成千上万的僧众，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左边的树枝上，</a:t>
            </a:r>
            <a:r>
              <a:rPr lang="zh-CN" altLang="en-US" dirty="0">
                <a:ea typeface="宋体" panose="02010600030101010101" pitchFamily="2" charset="-122"/>
              </a:rPr>
              <a:t>小乘的僧众，以目犍连、舍利子为主的佛的八大弟子，和一些首座弟子以外，还有成千上万的小乘僧众。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后面的树枝上：</a:t>
            </a:r>
            <a:r>
              <a:rPr lang="zh-CN" altLang="en-US" dirty="0">
                <a:ea typeface="宋体" panose="02010600030101010101" pitchFamily="2" charset="-122"/>
              </a:rPr>
              <a:t>是大圆满的经书，这就是法。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莲师头顶上空，</a:t>
            </a:r>
            <a:r>
              <a:rPr lang="zh-CN" altLang="en-US" dirty="0">
                <a:ea typeface="宋体" panose="02010600030101010101" pitchFamily="2" charset="-122"/>
              </a:rPr>
              <a:t>层层都是大圆满的传承上师。主要观想几个：法身普贤王如来，报身金刚萨埵，化身噶绕多吉，极喜金刚，这是法报化三身，然后是其他大圆满上师，如莲花生大师，益西措嘉空性母，无垢光尊者，智悲光尊者，然后再观想华智仁波切，上师法王如意宝。没法一一观想清楚的话，就想所有的传承上师都在莲花生大师的头顶上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周边有护法，还有忿怒的本尊</a:t>
            </a:r>
            <a:r>
              <a:rPr lang="zh-CN" altLang="en-US" dirty="0">
                <a:ea typeface="宋体" panose="02010600030101010101" pitchFamily="2" charset="-122"/>
              </a:rPr>
              <a:t>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护法有两种：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>
                <a:ea typeface="宋体" panose="02010600030101010101" pitchFamily="2" charset="-122"/>
              </a:rPr>
              <a:t>一是智慧的护法：怔悟了一地菩萨以上，实际上是菩萨。包括在僧众里面。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>
                <a:ea typeface="宋体" panose="02010600030101010101" pitchFamily="2" charset="-122"/>
              </a:rPr>
              <a:t>一种是世间的鬼神，当年莲花生大师入藏时，给他们灌顶，他们发誓从今以后保护莲师的佛法，以及修这个法的修行人。不属于三宝中的，我们不皈依。</a:t>
            </a:r>
            <a:endParaRPr lang="en-CA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039812"/>
          </a:xfrm>
          <a:ln/>
        </p:spPr>
        <p:txBody>
          <a:bodyPr vert="horz" lIns="91440" tIns="45720" rIns="91440" bIns="45720" anchor="ctr"/>
          <a:p>
            <a:endParaRPr lang="en-CA" alt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963613" y="1947863"/>
            <a:ext cx="10058400" cy="4395787"/>
          </a:xfrm>
          <a:ln/>
        </p:spPr>
        <p:txBody>
          <a:bodyPr vert="horz" lIns="91440" tIns="45720" rIns="91440" bIns="45720" anchor="t"/>
          <a:p>
            <a:r>
              <a:rPr lang="zh-CN" altLang="en-US" dirty="0">
                <a:ea typeface="宋体" panose="02010600030101010101" pitchFamily="2" charset="-122"/>
              </a:rPr>
              <a:t>马头明王，普巴金刚，这些忿怒金刚，本身是佛，同时也是本尊。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莲花生大师的心的本性，是大圆满的皈依处。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上师的心的本性是智慧，智慧就是光明、空性、和无二无别。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所有的佛菩萨的心的本性，尤其是莲花生大师的心的本性，是大圆满的皈依处。</a:t>
            </a:r>
            <a:endParaRPr lang="en-CA" altLang="en-US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气、脉、明点，就是这些佛菩萨身上，金刚身的清净的气、脉、明点。包含在他们的身体上。</a:t>
            </a:r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在这个皈依境上，从显宗到大圆满的皈依处都体现了。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612775"/>
          </a:xfrm>
          <a:ln/>
        </p:spPr>
        <p:txBody>
          <a:bodyPr vert="horz" lIns="91440" tIns="45720" rIns="91440" bIns="45720" anchor="ctr"/>
          <a:p>
            <a:r>
              <a:rPr lang="zh-CN" altLang="en-US" sz="3600" dirty="0">
                <a:ea typeface="宋体" panose="02010600030101010101" pitchFamily="2" charset="-122"/>
              </a:rPr>
              <a:t>现代修行人需要解决的两个问题</a:t>
            </a:r>
            <a:endParaRPr lang="en-CA" altLang="en-US" sz="3600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066800" y="1255713"/>
            <a:ext cx="10058400" cy="4779962"/>
          </a:xfrm>
          <a:ln/>
        </p:spPr>
        <p:txBody>
          <a:bodyPr vert="horz" lIns="91440" tIns="45720" rIns="91440" bIns="45720" anchor="t"/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一 打坐的时候心很散乱</a:t>
            </a:r>
            <a:r>
              <a:rPr lang="en-US" altLang="zh-CN" b="1" dirty="0">
                <a:solidFill>
                  <a:srgbClr val="C00000"/>
                </a:solidFill>
              </a:rPr>
              <a:t>—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解决方法是修寂止的修法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二 观想不清楚</a:t>
            </a:r>
            <a:r>
              <a:rPr lang="en-US" altLang="zh-CN" b="1" dirty="0">
                <a:solidFill>
                  <a:srgbClr val="C00000"/>
                </a:solidFill>
              </a:rPr>
              <a:t>—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需要正确的观想方法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观想不清楚的原因：是强迫自己去想莲师，或者其他佛菩萨的样子，这是不会成功的。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正确的观想方法：首先请一尊皈依境的唐卡，画的标准的，比例尺寸符合佛经要求，很庄严的很漂亮的，能生起欢喜心的佛像，然后要开光。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把唐卡挂在前面，下面供简单的供品，不需要太复杂。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光，不能用逆光，光要均匀，不能唐卡上半部分亮下半部分暗，光也不能太刺眼，佛像前不能有玻璃，玻璃会有反光。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身体做毗卢七法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然后看佛像，从佛像的头顶到下面，先整体看一遍，整体看得比较清楚后，然后专注某一个部分，有顺序有次第地先看脸，再看右手左手，右腿左腿，然后看身上的衣服，包括衣服上的图案，都要看清楚。专看眼睛的方法，要求比较高的生起次第的观想方法，能这样观想还是很好的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光靠强迫自己想，是想不出来的。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观的时候双眼盯在佛像上，最好不眨眼，不动眼球，第二我们的意识，心里不要去想太多事情，意识专注在唐卡上，什么也不想，安静下来。</a:t>
            </a:r>
            <a:endParaRPr lang="en-US" altLang="zh-CN" dirty="0"/>
          </a:p>
          <a:p>
            <a:endParaRPr lang="en-CA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endParaRPr lang="en-CA" altLang="en-US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p>
            <a:r>
              <a:rPr lang="zh-CN" altLang="en-US" dirty="0">
                <a:ea typeface="宋体" panose="02010600030101010101" pitchFamily="2" charset="-122"/>
              </a:rPr>
              <a:t>这样观想的功能：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/>
              <a:t>1</a:t>
            </a:r>
            <a:r>
              <a:rPr lang="zh-CN" altLang="en-US" dirty="0">
                <a:ea typeface="宋体" panose="02010600030101010101" pitchFamily="2" charset="-122"/>
              </a:rPr>
              <a:t>）观想很清楚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/>
              <a:t>2</a:t>
            </a:r>
            <a:r>
              <a:rPr lang="zh-CN" altLang="en-US" dirty="0">
                <a:ea typeface="宋体" panose="02010600030101010101" pitchFamily="2" charset="-122"/>
              </a:rPr>
              <a:t>）心很平静，能修出寂止的修法，禅定的修法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/>
              <a:t>3</a:t>
            </a:r>
            <a:r>
              <a:rPr lang="zh-CN" altLang="en-US" dirty="0">
                <a:ea typeface="宋体" panose="02010600030101010101" pitchFamily="2" charset="-122"/>
              </a:rPr>
              <a:t>）本身有非常大的善根，可以积累资粮。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如果只想快速拿到结果，这些细节不愿意去修，这种做法往往都会失败的。所以每一个环节上都要认真去修，这样修行最终会成功的。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在观想过程中，有时候可以闭上眼睛，看能不能在眼前显现出皈依境，如果可以，那就不要看唐卡，继续在心里观想，开始模糊的时候，就睁开眼睛继续看佛像。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观想得清楚的时候，就把我们观想出来的佛像，当作真正的皈依境，当作真正的莲花生大师、佛菩萨，这个以后就变成真正的佛菩萨。我们在哪里观想，他们有能力就到哪里来加持我们。</a:t>
            </a:r>
            <a:endParaRPr lang="en-CA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278063"/>
            <a:ext cx="9067800" cy="2039938"/>
          </a:xfrm>
        </p:spPr>
        <p:txBody>
          <a:bodyPr tIns="45720" bIns="45720" anchor="ctr">
            <a:noAutofit/>
          </a:bodyPr>
          <a:lstStyle/>
          <a:p>
            <a:pPr fontAlgn="auto"/>
            <a:r>
              <a:rPr lang="zh-CN" altLang="en-US" sz="6000" b="1" strike="noStrike" noProof="1" smtClean="0">
                <a:latin typeface="Heiti SC Light"/>
                <a:ea typeface="Heiti SC Light"/>
                <a:cs typeface="Heiti SC Light"/>
              </a:rPr>
              <a:t>皈依（八）</a:t>
            </a:r>
            <a:br>
              <a:rPr lang="zh-CN" altLang="en-US" sz="6000" b="1" strike="noStrike" noProof="1" smtClean="0">
                <a:latin typeface="Heiti SC Light"/>
                <a:ea typeface="Heiti SC Light"/>
                <a:cs typeface="Heiti SC Light"/>
              </a:rPr>
            </a:br>
            <a:br>
              <a:rPr lang="en-CA" altLang="zh-CN" sz="6600" b="1" dirty="0" smtClean="0">
                <a:latin typeface="Heiti SC Light"/>
                <a:ea typeface="Heiti SC Light"/>
                <a:cs typeface="Heiti SC Light"/>
              </a:rPr>
            </a:br>
            <a:r>
              <a:rPr lang="zh-CN" altLang="en-US" sz="2800" b="1" strike="noStrike" noProof="1" dirty="0" smtClean="0">
                <a:latin typeface="Heiti SC Light"/>
                <a:ea typeface="Heiti SC Light"/>
                <a:cs typeface="Heiti SC Light"/>
              </a:rPr>
              <a:t>大圆满</a:t>
            </a: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前行</a:t>
            </a:r>
            <a: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  <a:t>-</a:t>
            </a: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皈依之方法</a:t>
            </a:r>
            <a:b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</a:br>
            <a: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  <a:t>前</a:t>
            </a: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行广释</a:t>
            </a:r>
            <a:r>
              <a:rPr altLang="zh-CN" sz="2800" b="1" strike="noStrike" noProof="1" smtClean="0">
                <a:latin typeface="Heiti SC Light"/>
                <a:ea typeface="Heiti SC Light"/>
                <a:cs typeface="Heiti SC Light"/>
              </a:rPr>
              <a:t>86</a:t>
            </a:r>
            <a:endParaRPr altLang="zh-CN" sz="2800" b="1" strike="noStrike" noProof="1" smtClean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446213" y="4318000"/>
            <a:ext cx="9294812" cy="1122363"/>
          </a:xfrm>
          <a:ln/>
        </p:spPr>
        <p:txBody>
          <a:bodyPr vert="horz" lIns="91440" tIns="45720" rIns="91440" bIns="45720" anchor="t"/>
          <a:p>
            <a:pPr defTabSz="914400">
              <a:spcBef>
                <a:spcPct val="0"/>
              </a:spcBef>
            </a:pPr>
            <a:endParaRPr lang="en-CA" altLang="en-US" kern="1200" baseline="0" dirty="0">
              <a:solidFill>
                <a:srgbClr val="564843"/>
              </a:solidFill>
              <a:latin typeface="+mn-lt"/>
              <a:ea typeface="+mn-ea"/>
              <a:cs typeface="+mn-cs"/>
            </a:endParaRPr>
          </a:p>
          <a:p>
            <a:pPr defTabSz="914400">
              <a:spcBef>
                <a:spcPct val="0"/>
              </a:spcBef>
            </a:pPr>
            <a:r>
              <a:rPr lang="en-US" altLang="en-US" sz="2200" kern="1200" baseline="0" dirty="0">
                <a:solidFill>
                  <a:srgbClr val="564843"/>
                </a:solidFill>
                <a:latin typeface="+mn-lt"/>
                <a:ea typeface="+mn-ea"/>
                <a:cs typeface="+mn-cs"/>
              </a:rPr>
              <a:t>慧灯禅修二班</a:t>
            </a:r>
            <a:endParaRPr lang="en-CA" altLang="en-US" sz="2200" kern="1200" baseline="0" dirty="0">
              <a:solidFill>
                <a:srgbClr val="564843"/>
              </a:solidFill>
              <a:latin typeface="+mn-lt"/>
              <a:ea typeface="+mn-ea"/>
              <a:cs typeface="+mn-cs"/>
            </a:endParaRPr>
          </a:p>
          <a:p>
            <a:pPr defTabSz="914400">
              <a:spcBef>
                <a:spcPct val="0"/>
              </a:spcBef>
            </a:pPr>
            <a:r>
              <a:rPr lang="en-US" altLang="en-US" sz="2200" kern="1200" baseline="0" dirty="0">
                <a:solidFill>
                  <a:srgbClr val="564843"/>
                </a:solidFill>
                <a:latin typeface="+mn-lt"/>
                <a:ea typeface="+mn-ea"/>
                <a:cs typeface="+mn-cs"/>
              </a:rPr>
              <a:t>2019-01-25</a:t>
            </a:r>
            <a:endParaRPr lang="en-US" altLang="zh-CN" sz="2200" kern="1200" baseline="0" dirty="0">
              <a:solidFill>
                <a:srgbClr val="56484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endParaRPr lang="en-CA" altLang="en-US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066800" y="1555750"/>
            <a:ext cx="10058400" cy="4905375"/>
          </a:xfrm>
          <a:ln/>
        </p:spPr>
        <p:txBody>
          <a:bodyPr vert="horz" lIns="91440" tIns="45720" rIns="91440" bIns="45720" anchor="t"/>
          <a:p>
            <a:r>
              <a:rPr lang="zh-CN" altLang="en-US" dirty="0">
                <a:ea typeface="宋体" panose="02010600030101010101" pitchFamily="2" charset="-122"/>
              </a:rPr>
              <a:t>观想完之后，就是真正的皈依。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从骨子里发出强烈的信心，我要度化一切众生，我依靠佛法僧，佛法僧有能力让我完成这个工作，我们对佛法僧的信任，叫做信心。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这非常重要，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皈依以信心为主，发菩提心以悲心为主。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对佛法僧三宝的信心的建立，不是盲目相信或者强迫自己说服自己相信，还是需要智信，智慧在前，信仰在后，在相信前通过各种各样的观察、思维、推理，最后判断出来的结果，相信佛是一个能够让一切众生走上解脱道，能够指解脱道的导师，佛法是能够让一切众生成就的方法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皈依以信仰为主，信仰需要智慧。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闻思非常重要。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皈依修的就是决心，训练这个决心。</a:t>
            </a:r>
            <a:r>
              <a:rPr lang="zh-CN" altLang="en-US" dirty="0">
                <a:ea typeface="宋体" panose="02010600030101010101" pitchFamily="2" charset="-122"/>
              </a:rPr>
              <a:t>修到一定程度，再去观察修得是否到位了，我自己的生命和三宝要选择的话，我选择哪个，这时候就会明白。如果没有到位，就继续修，如果在这种情况下，要付出生命代价，我毫无疑问选择三宝，真正的皈依就修得非常成功了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有坚定不渝的皈依心的话，会影响我们所有的生命轮回，生生世世，我们每一次轮回就会遇到上师三宝，千万不能忽略皈依的修法。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三分之二的时间去观想，然后反复思维，下决心，三分之一的时间念皈依偈。时间实在来不及，就自己安排。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485775"/>
          </a:xfrm>
          <a:ln/>
        </p:spPr>
        <p:txBody>
          <a:bodyPr vert="horz" lIns="91440" tIns="45720" rIns="91440" bIns="45720" anchor="ctr"/>
          <a:p>
            <a:endParaRPr lang="en-CA" alt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066800" y="1573213"/>
            <a:ext cx="10058400" cy="4462462"/>
          </a:xfrm>
          <a:ln/>
        </p:spPr>
        <p:txBody>
          <a:bodyPr vert="horz" lIns="91440" tIns="45720" rIns="91440" bIns="45720" anchor="t"/>
          <a:p>
            <a:r>
              <a:rPr lang="zh-CN" altLang="en-US" dirty="0">
                <a:ea typeface="宋体" panose="02010600030101010101" pitchFamily="2" charset="-122"/>
              </a:rPr>
              <a:t>我们右边观想这一世的父亲，左边观想这一世的母亲，前面观想这一世或上一世的仇人，没有仇人就观想阻碍我们修行的魔，或鬼，周围观想天下所有众生。我们和父母，仇人，所有众生，一起皈依。</a:t>
            </a:r>
            <a:endParaRPr lang="en-US" altLang="zh-CN" dirty="0"/>
          </a:p>
          <a:p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起坐：</a:t>
            </a:r>
            <a:r>
              <a:rPr lang="zh-CN" altLang="en-US" dirty="0">
                <a:ea typeface="宋体" panose="02010600030101010101" pitchFamily="2" charset="-122"/>
              </a:rPr>
              <a:t>对三宝发起猛烈信心，观想皈依境的每一个佛菩萨心口发光，光照射所有的众生，我们所有众生，变成光，立即离开地面，融入莲花生大师的心间，皈依境从边缘上慢慢地化光，变成一团光，融入莲花生大师，莲花生大师也化光，最后融入莲师心的本性，光明如来藏，最后所有都在空性当中消失。观想完之后，心里什么也不想，停一段时间。如果怔悟了空性，就安住在证悟空性的境界中，这个是胜义谛的皈依。</a:t>
            </a:r>
            <a:endParaRPr lang="en-CA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278063"/>
            <a:ext cx="9067800" cy="2039938"/>
          </a:xfrm>
        </p:spPr>
        <p:txBody>
          <a:bodyPr tIns="45720" bIns="45720" anchor="ctr">
            <a:noAutofit/>
          </a:bodyPr>
          <a:lstStyle/>
          <a:p>
            <a:pPr fontAlgn="auto"/>
            <a:r>
              <a:rPr lang="zh-CN" altLang="en-US" sz="6000" b="1" strike="noStrike" noProof="1" smtClean="0">
                <a:latin typeface="Heiti SC Light"/>
                <a:ea typeface="Heiti SC Light"/>
                <a:cs typeface="Heiti SC Light"/>
              </a:rPr>
              <a:t>皈依（八）</a:t>
            </a:r>
            <a:br>
              <a:rPr lang="zh-CN" altLang="en-US" sz="6000" b="1" strike="noStrike" noProof="1" smtClean="0">
                <a:latin typeface="Heiti SC Light"/>
                <a:ea typeface="Heiti SC Light"/>
                <a:cs typeface="Heiti SC Light"/>
              </a:rPr>
            </a:br>
            <a:br>
              <a:rPr lang="en-CA" altLang="zh-CN" sz="6600" b="1" dirty="0" smtClean="0">
                <a:latin typeface="Heiti SC Light"/>
                <a:ea typeface="Heiti SC Light"/>
                <a:cs typeface="Heiti SC Light"/>
              </a:rPr>
            </a:br>
            <a:r>
              <a:rPr lang="zh-CN" altLang="en-US" sz="2800" b="1" strike="noStrike" noProof="1" dirty="0" smtClean="0">
                <a:latin typeface="Heiti SC Light"/>
                <a:ea typeface="Heiti SC Light"/>
                <a:cs typeface="Heiti SC Light"/>
              </a:rPr>
              <a:t>大圆满</a:t>
            </a: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前行</a:t>
            </a:r>
            <a: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  <a:t>-</a:t>
            </a: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皈依之方法</a:t>
            </a:r>
            <a:b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</a:br>
            <a: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  <a:t>前</a:t>
            </a: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行广释</a:t>
            </a:r>
            <a:r>
              <a:rPr altLang="zh-CN" sz="2800" b="1" strike="noStrike" noProof="1" smtClean="0">
                <a:latin typeface="Heiti SC Light"/>
                <a:ea typeface="Heiti SC Light"/>
                <a:cs typeface="Heiti SC Light"/>
              </a:rPr>
              <a:t>86</a:t>
            </a:r>
            <a:endParaRPr altLang="zh-CN" sz="2800" b="1" strike="noStrike" noProof="1" smtClean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446213" y="4318000"/>
            <a:ext cx="9294813" cy="1122363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 defTabSz="914400" fontAlgn="auto">
              <a:spcBef>
                <a:spcPct val="0"/>
              </a:spcBef>
            </a:pPr>
            <a:endParaRPr lang="en-CA" altLang="en-US" strike="noStrike" kern="1200" baseline="0" noProof="1" dirty="0">
              <a:solidFill>
                <a:srgbClr val="564843"/>
              </a:solidFill>
              <a:latin typeface="+mn-lt"/>
              <a:ea typeface="+mn-ea"/>
              <a:cs typeface="+mn-cs"/>
            </a:endParaRPr>
          </a:p>
          <a:p>
            <a:pPr defTabSz="914400" fontAlgn="auto">
              <a:spcBef>
                <a:spcPct val="0"/>
              </a:spcBef>
            </a:pPr>
            <a:endParaRPr lang="en-US" altLang="en-US" sz="2200" strike="noStrike" kern="1200" baseline="0" noProof="1" dirty="0" smtClean="0">
              <a:solidFill>
                <a:srgbClr val="564843"/>
              </a:solidFill>
              <a:latin typeface="+mn-lt"/>
              <a:ea typeface="+mn-ea"/>
              <a:cs typeface="+mn-cs"/>
            </a:endParaRPr>
          </a:p>
          <a:p>
            <a:pPr defTabSz="914400" fontAlgn="auto">
              <a:spcBef>
                <a:spcPct val="0"/>
              </a:spcBef>
            </a:pPr>
            <a:r>
              <a:rPr lang="en-US" altLang="en-US" sz="2200" strike="noStrike" kern="1200" baseline="0" noProof="1" dirty="0" err="1" smtClean="0">
                <a:solidFill>
                  <a:srgbClr val="564843"/>
                </a:solidFill>
                <a:latin typeface="+mn-lt"/>
                <a:ea typeface="+mn-ea"/>
                <a:cs typeface="+mn-cs"/>
              </a:rPr>
              <a:t>慧灯禅修二班</a:t>
            </a:r>
            <a:endParaRPr lang="en-CA" altLang="en-US" sz="2200" strike="noStrike" kern="1200" baseline="0" noProof="1" dirty="0">
              <a:solidFill>
                <a:srgbClr val="564843"/>
              </a:solidFill>
              <a:latin typeface="+mn-lt"/>
              <a:ea typeface="+mn-ea"/>
              <a:cs typeface="+mn-cs"/>
            </a:endParaRPr>
          </a:p>
          <a:p>
            <a:pPr defTabSz="914400" fontAlgn="auto">
              <a:spcBef>
                <a:spcPct val="0"/>
              </a:spcBef>
            </a:pPr>
            <a:r>
              <a:rPr lang="en-US" altLang="en-US" sz="2200" strike="noStrike" kern="1200" baseline="0" noProof="1" dirty="0" smtClean="0">
                <a:solidFill>
                  <a:srgbClr val="564843"/>
                </a:solidFill>
                <a:latin typeface="+mn-lt"/>
                <a:ea typeface="+mn-ea"/>
                <a:cs typeface="+mn-cs"/>
              </a:rPr>
              <a:t>2019-01-25</a:t>
            </a:r>
            <a:endParaRPr lang="en-US" altLang="zh-CN" sz="2200" strike="noStrike" kern="1200" baseline="0" noProof="1" dirty="0">
              <a:solidFill>
                <a:srgbClr val="56484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87375" y="642938"/>
            <a:ext cx="10537825" cy="681037"/>
          </a:xfrm>
          <a:ln/>
        </p:spPr>
        <p:txBody>
          <a:bodyPr vert="horz" lIns="91440" tIns="45720" rIns="91440" bIns="45720" anchor="ctr"/>
          <a:p>
            <a:r>
              <a:rPr lang="en-US" altLang="zh-CN" sz="4000" b="1" dirty="0"/>
              <a:t>   </a:t>
            </a:r>
            <a:r>
              <a:rPr lang="zh-CN" altLang="en-CA" dirty="0">
                <a:ea typeface="宋体" panose="02010600030101010101" pitchFamily="2" charset="-122"/>
              </a:rPr>
              <a:t>目录：</a:t>
            </a:r>
            <a:endParaRPr lang="zh-CN" altLang="en-CA" dirty="0">
              <a:ea typeface="宋体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811338"/>
            <a:ext cx="10356850" cy="4224338"/>
          </a:xfrm>
        </p:spPr>
        <p:txBody>
          <a:bodyPr/>
          <a:lstStyle/>
          <a:p>
            <a:pPr marL="0" indent="0" fontAlgn="auto">
              <a:buNone/>
            </a:pPr>
            <a:r>
              <a:rPr lang="zh-CN" altLang="en-US" sz="2800" strike="noStrike" noProof="1" dirty="0" smtClean="0"/>
              <a:t>一、皈依的分类：</a:t>
            </a:r>
            <a:endParaRPr lang="zh-CN" altLang="en-US" sz="3200" strike="noStrike" noProof="1" dirty="0" smtClean="0"/>
          </a:p>
          <a:p>
            <a:pPr lvl="2" fontAlgn="auto"/>
            <a:r>
              <a:rPr lang="zh-CN" altLang="en-US" sz="2000" strike="noStrike" noProof="1" dirty="0" smtClean="0"/>
              <a:t>皈依分小、中、大三种</a:t>
            </a:r>
            <a:endParaRPr lang="zh-CN" altLang="en-US" sz="2000" strike="noStrike" noProof="1" dirty="0" smtClean="0"/>
          </a:p>
          <a:p>
            <a:pPr lvl="2" fontAlgn="auto"/>
            <a:r>
              <a:rPr lang="zh-CN" altLang="en-US" sz="2000" strike="noStrike" noProof="1" dirty="0" smtClean="0"/>
              <a:t>选择大士道皈依的原因</a:t>
            </a:r>
            <a:endParaRPr lang="zh-CN" altLang="en-US" sz="2000" strike="noStrike" noProof="1" dirty="0" smtClean="0"/>
          </a:p>
          <a:p>
            <a:pPr marL="91440" lvl="1" indent="0" fontAlgn="auto">
              <a:buNone/>
            </a:pPr>
            <a:r>
              <a:rPr lang="zh-CN" altLang="en-US" sz="2800" strike="noStrike" noProof="1" dirty="0" smtClean="0"/>
              <a:t>二、皈依之方法：</a:t>
            </a:r>
            <a:endParaRPr lang="zh-CN" altLang="en-US" sz="3655" strike="noStrike" noProof="1" dirty="0" smtClean="0"/>
          </a:p>
          <a:p>
            <a:pPr lvl="2" fontAlgn="auto"/>
            <a:r>
              <a:rPr lang="zh-CN" altLang="en-US" sz="2000" strike="noStrike" noProof="1" dirty="0" smtClean="0"/>
              <a:t>皈依法的分类</a:t>
            </a:r>
            <a:endParaRPr lang="zh-CN" altLang="en-US" sz="2000" strike="noStrike" noProof="1" dirty="0" smtClean="0"/>
          </a:p>
          <a:p>
            <a:pPr lvl="2" fontAlgn="auto"/>
            <a:r>
              <a:rPr lang="zh-CN" altLang="en-US" sz="2000" strike="noStrike" noProof="1" dirty="0" smtClean="0"/>
              <a:t>皈依的修法</a:t>
            </a:r>
            <a:endParaRPr lang="zh-CN" altLang="en-US" sz="2000" strike="noStrike" noProof="1" dirty="0" smtClean="0"/>
          </a:p>
          <a:p>
            <a:pPr lvl="3" fontAlgn="auto"/>
            <a:r>
              <a:rPr lang="zh-CN" altLang="en-US" sz="2000" strike="noStrike" noProof="1" dirty="0" smtClean="0"/>
              <a:t>（一）念诵的皈依偈</a:t>
            </a:r>
            <a:endParaRPr lang="zh-CN" altLang="en-US" sz="2000" strike="noStrike" noProof="1" dirty="0" smtClean="0"/>
          </a:p>
          <a:p>
            <a:pPr lvl="3" fontAlgn="auto"/>
            <a:r>
              <a:rPr lang="zh-CN" altLang="en-US" sz="2000" strike="noStrike" noProof="1" dirty="0" smtClean="0"/>
              <a:t>（二）明观皈依境</a:t>
            </a:r>
            <a:endParaRPr lang="zh-CN" altLang="en-US" sz="2000" strike="noStrike" noProof="1" dirty="0" smtClean="0"/>
          </a:p>
          <a:p>
            <a:pPr lvl="3" fontAlgn="auto"/>
            <a:r>
              <a:rPr lang="zh-CN" altLang="en-US" sz="2000" strike="noStrike" noProof="1" dirty="0" smtClean="0"/>
              <a:t>（三）具体观修方法</a:t>
            </a:r>
            <a:endParaRPr lang="zh-CN" altLang="en-US" sz="2000" strike="noStrike" noProof="1" dirty="0" smtClean="0"/>
          </a:p>
          <a:p>
            <a:pPr marL="0" lvl="0" indent="0" fontAlgn="auto">
              <a:buNone/>
            </a:pPr>
            <a:r>
              <a:rPr lang="zh-CN" altLang="en-US" sz="2570" strike="noStrike" noProof="1" dirty="0" smtClean="0">
                <a:sym typeface="+mn-ea"/>
              </a:rPr>
              <a:t> </a:t>
            </a:r>
            <a:r>
              <a:rPr lang="zh-CN" altLang="en-US" sz="2800" strike="noStrike" noProof="1" dirty="0" smtClean="0">
                <a:sym typeface="+mn-ea"/>
              </a:rPr>
              <a:t>三、皈依的修法总结：</a:t>
            </a:r>
            <a:endParaRPr lang="zh-CN" altLang="en-US" sz="2570" strike="noStrike" noProof="1" dirty="0" smtClean="0"/>
          </a:p>
          <a:p>
            <a:pPr lvl="2" fontAlgn="auto"/>
            <a:endParaRPr lang="zh-CN" altLang="en-US" sz="2485" b="1" strike="noStrike" noProof="1" dirty="0" smtClean="0"/>
          </a:p>
          <a:p>
            <a:pPr fontAlgn="auto"/>
            <a:endParaRPr lang="en-CA" sz="1800" strike="noStrike" noProof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769938" y="642938"/>
            <a:ext cx="10355262" cy="776287"/>
          </a:xfrm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一、皈依的分类</a:t>
            </a:r>
            <a:endParaRPr lang="en-CA" alt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095375" y="1995488"/>
            <a:ext cx="10202863" cy="4040187"/>
          </a:xfrm>
          <a:ln/>
        </p:spPr>
        <p:txBody>
          <a:bodyPr vert="horz" lIns="91440" tIns="45720" rIns="91440" bIns="45720" anchor="t"/>
          <a:p>
            <a:pPr marL="0" indent="0"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一、分类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（一）定义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 1、小士道皈依</a:t>
            </a:r>
            <a:r>
              <a:rPr lang="zh-CN" altLang="en-CA" dirty="0">
                <a:ea typeface="宋体" panose="02010600030101010101" pitchFamily="2" charset="-122"/>
              </a:rPr>
              <a:t>：</a:t>
            </a:r>
            <a:r>
              <a:rPr lang="en-CA" altLang="en-US" dirty="0"/>
              <a:t>畏惧地狱、饿鬼、旁生三恶趣的痛苦，希求天界、人间的善趣安乐，为了得到快乐、避免痛苦而皈依三宝。</a:t>
            </a:r>
            <a:endParaRPr lang="en-CA" altLang="en-US" dirty="0"/>
          </a:p>
          <a:p>
            <a:pPr marL="0" indent="0">
              <a:buNone/>
            </a:pPr>
            <a:endParaRPr lang="en-CA" altLang="en-US" dirty="0"/>
          </a:p>
          <a:p>
            <a:pPr marL="0" indent="0">
              <a:buNone/>
            </a:pPr>
            <a:r>
              <a:rPr lang="en-US" altLang="en-CA" dirty="0"/>
              <a:t>2</a:t>
            </a:r>
            <a:r>
              <a:rPr lang="zh-CN" altLang="en-US" dirty="0">
                <a:ea typeface="宋体" panose="02010600030101010101" pitchFamily="2" charset="-122"/>
              </a:rPr>
              <a:t>、中士道皈依：通过闻思修行，认识到无论生在轮回的善趣、恶趣，都不离痛苦的本性，三界之中无有快乐，犹如不净室中没有妙香。为了摆脱轮回的一切痛苦、获得寂静涅槃的果位，而皈依三宝。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3、大士道皈依：见沉溺在无边轮回大苦海中的所有众生，遭受无法想象的深重苦难，故不能只想自己一人解脱，要将他们安置于无上佛果而皈依三宝―—我们需要的就是这种皈依。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10382250" cy="460375"/>
          </a:xfrm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一、皈依的分类</a:t>
            </a:r>
            <a:endParaRPr lang="en-CA" alt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06425" y="1460500"/>
            <a:ext cx="10979150" cy="4987925"/>
          </a:xfrm>
          <a:ln/>
        </p:spPr>
        <p:txBody>
          <a:bodyPr vert="horz" lIns="91440" tIns="45720" rIns="91440" bIns="45720" anchor="t"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二、选择大士道皈依的原因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（一）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皈依都殊胜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1、无论哪一种皈依都要给予肯定，因为都有皈依三宝的功德，上师在讲记中也是首先强调了这一点。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2、教证：《本事经》：“最胜有三种，所谓佛法僧，依生净信心，能见最胜法。”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（二）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不选择下士道、中士道两种发心皈依的原因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1、不能选择下士道皈依的原因：善趣的人天安乐是暂时，属于变苦的范畴。善趣乐果耗尽后又会再度堕入恶趣之中。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lvl="1" indent="-182245"/>
            <a:r>
              <a:rPr lang="zh-CN" altLang="en-US" dirty="0">
                <a:ea typeface="宋体" panose="02010600030101010101" pitchFamily="2" charset="-122"/>
              </a:rPr>
              <a:t>《杂譬喻经》：“这位施主是为了人天安乐而供养。将来获得这种快乐时，他会滋生骄慢，不求解脱，对三宝没有恭敬心，最终福报享尽，必定堕入恶趣。”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2、不能选择中士道皈依的原因：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lvl="1" indent="-182245"/>
            <a:r>
              <a:rPr lang="zh-CN" altLang="en-US" dirty="0">
                <a:ea typeface="宋体" panose="02010600030101010101" pitchFamily="2" charset="-122"/>
              </a:rPr>
              <a:t>暂时的罗汉果位不究竟：总有一天还要重新发菩提心。而且发菩提心时，需要很长时间去断掉以前串习的根深蒂固的想要回到涅槃状态的心。耗时久，过程漫长，是一条弯路。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 indent="-182245"/>
            <a:r>
              <a:rPr lang="zh-CN" altLang="en-US" dirty="0">
                <a:ea typeface="宋体" panose="02010600030101010101" pitchFamily="2" charset="-122"/>
              </a:rPr>
              <a:t>舍弃众生不合理：一切众生无始以来都做过自己的父母，对我们有很大恩德，只是自己一个人去解脱是不合理的。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（三）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教诫要调整好发心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 indent="-182245"/>
            <a:r>
              <a:rPr lang="zh-CN" altLang="en-US" dirty="0">
                <a:ea typeface="宋体" panose="02010600030101010101" pitchFamily="2" charset="-122"/>
              </a:rPr>
              <a:t>作为大乘佛教徒，无论在任何场合，利益众生都不能忘。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 indent="-182245"/>
            <a:r>
              <a:rPr lang="zh-CN" altLang="en-US" dirty="0">
                <a:ea typeface="宋体" panose="02010600030101010101" pitchFamily="2" charset="-122"/>
              </a:rPr>
              <a:t>无论是哪一个修法，在最初时都要想到：“修它不是为了我获得解脱，是为了利益无边众生。”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42913" y="536575"/>
            <a:ext cx="10682287" cy="549275"/>
          </a:xfrm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二、皈依的方法</a:t>
            </a:r>
            <a:endParaRPr lang="en-CA" alt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42913" y="1323975"/>
            <a:ext cx="11430000" cy="5324475"/>
          </a:xfrm>
          <a:ln/>
        </p:spPr>
        <p:txBody>
          <a:bodyPr vert="horz" lIns="91440" tIns="45720" rIns="91440" bIns="45720" anchor="t"/>
          <a:p>
            <a:pPr marL="0" indent="0">
              <a:buNone/>
            </a:pPr>
            <a:r>
              <a:rPr lang="en-CA" altLang="en-US" dirty="0"/>
              <a:t>一、皈依法的分类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（一）共同乘显宗皈依法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1、总说</a:t>
            </a:r>
            <a:r>
              <a:rPr lang="zh-CN" altLang="en-CA" dirty="0">
                <a:ea typeface="宋体" panose="02010600030101010101" pitchFamily="2" charset="-122"/>
              </a:rPr>
              <a:t>：</a:t>
            </a:r>
            <a:r>
              <a:rPr lang="en-CA" altLang="en-US" dirty="0"/>
              <a:t>以诚信佛为本师、法为道、僧众为修道助伴的方式来皈依。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2、比喻结合意义进行详述——众生若想得到圆满正等觉的果位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（1）皈依佛：首先要依止佛陀，佛陀相当于是向导，指引我们该怎么走，这个叫皈依佛；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（2）皈依法：佛陀是依靠修法而得道，故他所宣讲的法，就是我们要行的道，所以要皈依法；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（3）皈依僧：在漫长的菩提道路中，没有可靠的助伴或道友，一个人可能会害怕，担心路上遇到种种违缘，没办法独自前往菩提之路，因此就要皈依僧众。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（二）不共同密乘皈依法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1、总说：通过三门供养上师、依止本尊、空行为助伴的方式而皈依。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2、分别详述：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（1）三门供养上师：皈依时要以三门供养上师，因为上师是一切加持的来源；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（2）依止本尊：依止文殊菩萨、观音菩萨等本尊，因为本尊是一切悉地的根本；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（3）空行为助伴：要以空行为助伴，因为空行是一切事业的根本。</a:t>
            </a:r>
            <a:endParaRPr lang="en-CA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558800" y="557213"/>
            <a:ext cx="10566400" cy="547687"/>
          </a:xfrm>
          <a:ln/>
        </p:spPr>
        <p:txBody>
          <a:bodyPr vert="horz" lIns="91440" tIns="45720" rIns="91440" bIns="45720" anchor="ctr"/>
          <a:p>
            <a:br>
              <a:rPr lang="en-CA" altLang="en-US" dirty="0"/>
            </a:br>
            <a:r>
              <a:rPr lang="zh-CN" altLang="en-US">
                <a:ea typeface="宋体" panose="02010600030101010101" pitchFamily="2" charset="-122"/>
              </a:rPr>
              <a:t>二、皈依的方法</a:t>
            </a:r>
            <a:br>
              <a:rPr lang="en-CA" altLang="en-US" dirty="0"/>
            </a:br>
            <a:endParaRPr lang="en-US"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587500"/>
            <a:ext cx="11477625" cy="5014913"/>
          </a:xfrm>
        </p:spPr>
        <p:txBody>
          <a:bodyPr/>
          <a:p>
            <a:pPr marL="0" indent="0" fontAlgn="auto">
              <a:buNone/>
            </a:pPr>
            <a:r>
              <a:rPr lang="en-US" b="1" strike="noStrike" noProof="1">
                <a:solidFill>
                  <a:srgbClr val="FF0000"/>
                </a:solidFill>
              </a:rPr>
              <a:t>（三）殊胜方便之金刚藏皈依法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1、总说：依靠脉清净显现化身、风清净显现报身、明点清净显现法身的捷径来皈依。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2、分别详述：《前行备忘录》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（1）依靠脉清净显现化身：处所的脉清净，为僧宝和化身；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（2）风清净显现报身：动摇的风清净，为法宝和报身；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（3）明点清净显现法身：庄严的明点清净，为佛宝和法身。</a:t>
            </a:r>
            <a:endParaRPr lang="en-US" strike="noStrike" noProof="1"/>
          </a:p>
          <a:p>
            <a:pPr fontAlgn="auto"/>
            <a:endParaRPr lang="en-US" strike="noStrike" noProof="1"/>
          </a:p>
          <a:p>
            <a:pPr marL="0" indent="0" fontAlgn="auto">
              <a:buNone/>
            </a:pPr>
            <a:r>
              <a:rPr lang="en-US" b="1" strike="noStrike" noProof="1">
                <a:solidFill>
                  <a:srgbClr val="FF0000"/>
                </a:solidFill>
              </a:rPr>
              <a:t>（四）究竟无欺实相金刚乘皈依法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1、总说：皈依境圣众相续中的本体空性、自性光明、大悲周遍无二无别大智慧，我们为了使自己也能生起来，反复修持、决定，依靠这样的方式而皈依。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2、分别详述：莲花生大士在《空行心滴》中，也以不共的窍诀阐述过。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（1）本体空性即佛宝和法身；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（2）自性光明是法宝和报身；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（3）大悲周遍是僧宝和化身。</a:t>
            </a:r>
            <a:endParaRPr lang="en-US" strike="noStrike" noProof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84213" y="642938"/>
            <a:ext cx="10440987" cy="749300"/>
          </a:xfrm>
          <a:ln/>
        </p:spPr>
        <p:txBody>
          <a:bodyPr vert="horz" lIns="91440" tIns="45720" rIns="91440" bIns="45720" anchor="ctr"/>
          <a:p>
            <a:r>
              <a:rPr lang="zh-CN" altLang="en-US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US" altLang="zh-CN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066800" y="1955800"/>
            <a:ext cx="10402888" cy="4492625"/>
          </a:xfrm>
          <a:ln/>
        </p:spPr>
        <p:txBody>
          <a:bodyPr vert="horz" lIns="91440" tIns="45720" rIns="91440" bIns="45720" anchor="t"/>
          <a:p>
            <a:pPr marL="0" indent="0" fontAlgn="base"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（一）念诵的皈依偈</a:t>
            </a:r>
            <a:endParaRPr lang="en-US" altLang="zh-CN" sz="320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zh-CN" sz="2400"/>
              <a:t>1、偈颂内容</a:t>
            </a:r>
            <a:endParaRPr lang="en-US" altLang="zh-CN" sz="2400"/>
          </a:p>
          <a:p>
            <a:pPr marL="0" indent="0" fontAlgn="base">
              <a:buNone/>
            </a:pPr>
            <a:r>
              <a:rPr lang="en-US" altLang="zh-CN" sz="2400"/>
              <a:t>      可以是龙钦心滴派的“真实三宝善逝三根本……”也可以是《开显解脱道》的“南葵内色那卡刚瓦耶……”</a:t>
            </a:r>
            <a:endParaRPr lang="en-US" altLang="zh-CN" sz="2400"/>
          </a:p>
          <a:p>
            <a:pPr marL="0" indent="0" fontAlgn="base">
              <a:buNone/>
            </a:pPr>
            <a:endParaRPr lang="en-US" altLang="zh-CN" sz="2400"/>
          </a:p>
          <a:p>
            <a:pPr marL="0" indent="0" fontAlgn="base">
              <a:buNone/>
            </a:pPr>
            <a:r>
              <a:rPr lang="en-US" altLang="zh-CN" sz="2400"/>
              <a:t>2、念诵数量要求：最好能圆满十万遍。</a:t>
            </a:r>
            <a:endParaRPr lang="en-US" altLang="zh-CN" sz="2400"/>
          </a:p>
          <a:p>
            <a:pPr marL="0" indent="0" fontAlgn="base">
              <a:buNone/>
            </a:pPr>
            <a:endParaRPr lang="en-US" altLang="zh-CN" sz="2400"/>
          </a:p>
          <a:p>
            <a:pPr marL="0" indent="0" fontAlgn="base">
              <a:buNone/>
            </a:pPr>
            <a:r>
              <a:rPr lang="en-US" altLang="zh-CN" sz="2400"/>
              <a:t>3、传承的要求：按照上师规定的这个传承的仪轨修圆满，各方面定有不共的殊胜之处。</a:t>
            </a:r>
            <a:endParaRPr lang="en-US" altLang="zh-CN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27038" y="414338"/>
            <a:ext cx="10698162" cy="325437"/>
          </a:xfrm>
          <a:ln/>
        </p:spPr>
        <p:txBody>
          <a:bodyPr vert="horz" lIns="91440" tIns="45720" rIns="91440" bIns="45720" anchor="ctr"/>
          <a:p>
            <a:br>
              <a:rPr lang="en-US" altLang="zh-CN"/>
            </a:br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br>
              <a:rPr lang="en-US" altLang="zh-CN" sz="3200"/>
            </a:br>
            <a:endParaRPr lang="en-US" altLang="zh-CN" sz="320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25450" y="1160463"/>
            <a:ext cx="11668125" cy="5524500"/>
          </a:xfrm>
          <a:ln/>
        </p:spPr>
        <p:txBody>
          <a:bodyPr vert="horz" lIns="91440" tIns="45720" rIns="91440" bIns="45720" anchor="t"/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（二）明观皈依境</a:t>
            </a:r>
            <a:endParaRPr lang="en-US" altLang="zh-CN" b="1"/>
          </a:p>
          <a:p>
            <a:pPr marL="0" indent="0">
              <a:buNone/>
            </a:pPr>
            <a:r>
              <a:rPr lang="en-US" altLang="zh-CN" sz="1600" b="1">
                <a:solidFill>
                  <a:srgbClr val="FF0000"/>
                </a:solidFill>
              </a:rPr>
              <a:t>1、皈依师</a:t>
            </a:r>
            <a:endParaRPr lang="en-US" altLang="zh-CN"/>
          </a:p>
          <a:p>
            <a:pPr marL="0" indent="0">
              <a:buNone/>
            </a:pPr>
            <a:r>
              <a:rPr lang="en-US" altLang="zh-CN" sz="1400"/>
              <a:t>（1）</a:t>
            </a:r>
            <a:r>
              <a:rPr lang="en-US" altLang="zh-CN" sz="1400">
                <a:solidFill>
                  <a:srgbClr val="FF0000"/>
                </a:solidFill>
              </a:rPr>
              <a:t>中央的树枝：根本上师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（2）观想本体为三世诸佛总集的根本上师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（3）形象是莲花生大士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（4）身色白里透红，一面二臂，双足以国王游舞式，安坐在八大狮子宝座的莲花、日月坐垫上。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（5）右手以契克印执持纯金五股金刚杵，左手平托天灵盖，里面有充满无死智慧甘露的宝瓶，瓶口由如意树严饰。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（6）莲师身著锦缎大氅、法衣、咒士衣，头戴莲花帽，与身色洁白、手持弯刀和托巴的佛母益西措嘉空行双运。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（7）莲师的面部朝向自己，安坐在前方的虚空中。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（8）</a:t>
            </a:r>
            <a:r>
              <a:rPr lang="en-US" altLang="zh-CN" sz="1400">
                <a:solidFill>
                  <a:srgbClr val="FF0000"/>
                </a:solidFill>
              </a:rPr>
              <a:t>上方的树枝：传承上师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（9）传承上师的位置：观想莲师的头顶上，略观大圆满心滴派最根本的诸位传承上师以重楼式安坐。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10）这些传承上师分别是：法身普贤如来、报身金刚萨埵、化身极喜金刚（嘎绕多吉）、阿阇黎文殊友（蒋花西宁）、上师西日桑哈、智者加纳思扎、大班智达无垢友（布玛莫扎）、邬金莲花生大士、法王赤松德赞、译师贝若扎那、空行益西措嘉、遍知龙钦绕降、持明无畏洲（智悲光尊者）。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（11）下面还有如来芽尊者、蒋阳钦哲旺波、华智仁波切、全知麦彭仁波切、托嘎如意宝、法王如意宝，这是我本人（大恩上师索达吉堪布）的传承上师。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（12）他们各自的装饰、装束样样齐全，上面一位上师的坐垫没接触到下面一位上师的头部。他们的周围由本尊及四续部不可思议的尊众、空行勇士、护法团团围绕。</a:t>
            </a:r>
            <a:endParaRPr lang="en-US" altLang="zh-CN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3688" y="2093913"/>
            <a:ext cx="9070975" cy="2587625"/>
          </a:xfrm>
        </p:spPr>
        <p:txBody>
          <a:bodyPr anchor="ctr">
            <a:noAutofit/>
          </a:bodyPr>
          <a:lstStyle/>
          <a:p>
            <a:pPr fontAlgn="auto"/>
            <a:br>
              <a:rPr lang="en-US" altLang="zh-CN" sz="6600" b="1" dirty="0" smtClean="0">
                <a:latin typeface="Heiti SC Light"/>
                <a:ea typeface="Heiti SC Light"/>
                <a:cs typeface="Heiti SC Light"/>
              </a:rPr>
            </a:br>
            <a:r>
              <a:rPr lang="zh-CN" altLang="en-US" sz="6600" b="1" strike="noStrike" noProof="1" dirty="0" smtClean="0">
                <a:latin typeface="Heiti SC Light"/>
                <a:ea typeface="Heiti SC Light"/>
                <a:cs typeface="Heiti SC Light"/>
              </a:rPr>
              <a:t>回顾</a:t>
            </a:r>
            <a:r>
              <a:rPr lang="en-US" altLang="zh-CN" sz="6600" b="1" strike="noStrike" noProof="1" dirty="0" smtClean="0">
                <a:latin typeface="Heiti SC Light"/>
                <a:ea typeface="Heiti SC Light"/>
                <a:cs typeface="Heiti SC Light"/>
              </a:rPr>
              <a:t>皈</a:t>
            </a:r>
            <a:r>
              <a:rPr lang="zh-CN" altLang="en-US" sz="6600" b="1" strike="noStrike" noProof="1" dirty="0" smtClean="0">
                <a:latin typeface="Heiti SC Light"/>
                <a:ea typeface="Heiti SC Light"/>
                <a:cs typeface="Heiti SC Light"/>
              </a:rPr>
              <a:t>依（七）</a:t>
            </a:r>
            <a:br>
              <a:rPr lang="zh-CN" altLang="en-US" sz="6600" b="1" dirty="0" smtClean="0">
                <a:latin typeface="Heiti SC Light"/>
                <a:ea typeface="Heiti SC Light"/>
                <a:cs typeface="Heiti SC Light"/>
              </a:rPr>
            </a:br>
            <a:br>
              <a:rPr lang="zh-CN" altLang="en-US" sz="6600" b="1" dirty="0" smtClean="0">
                <a:latin typeface="Heiti SC Light"/>
                <a:ea typeface="Heiti SC Light"/>
                <a:cs typeface="Heiti SC Light"/>
              </a:rPr>
            </a:br>
            <a:r>
              <a:rPr lang="zh-CN" altLang="en-US" sz="2800" b="1" strike="noStrike" noProof="1" dirty="0" smtClean="0">
                <a:latin typeface="Heiti SC Light"/>
                <a:ea typeface="Heiti SC Light"/>
                <a:cs typeface="Heiti SC Light"/>
              </a:rPr>
              <a:t>慈诚罗珠堪布视频</a:t>
            </a:r>
            <a:endParaRPr lang="zh-CN" altLang="en-US" sz="2800" b="1" strike="noStrike" noProof="1" dirty="0" smtClean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8194" name="Text Placeholder 4"/>
          <p:cNvSpPr>
            <a:spLocks noGrp="1"/>
          </p:cNvSpPr>
          <p:nvPr>
            <p:ph type="body" idx="1"/>
          </p:nvPr>
        </p:nvSpPr>
        <p:spPr>
          <a:xfrm>
            <a:off x="1560513" y="4681538"/>
            <a:ext cx="9070975" cy="457200"/>
          </a:xfrm>
          <a:ln/>
        </p:spPr>
        <p:txBody>
          <a:bodyPr vert="horz" lIns="91440" tIns="45720" rIns="91440" bIns="45720" anchor="t"/>
          <a:p>
            <a:pPr defTabSz="914400"/>
            <a:endParaRPr lang="en-US" altLang="zh-CN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376238" y="452438"/>
            <a:ext cx="10748962" cy="544512"/>
          </a:xfrm>
          <a:ln/>
        </p:spPr>
        <p:txBody>
          <a:bodyPr vert="horz" lIns="91440" tIns="45720" rIns="91440" bIns="45720" anchor="ctr"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US" altLang="zh-CN" sz="360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47688" y="1277938"/>
            <a:ext cx="11028362" cy="5294312"/>
          </a:xfrm>
          <a:ln/>
        </p:spPr>
        <p:txBody>
          <a:bodyPr vert="horz" lIns="91440" tIns="45720" rIns="91440" bIns="45720" anchor="t"/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（二）明观皈依境</a:t>
            </a:r>
            <a:endParaRPr lang="en-US" altLang="zh-CN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600" b="1">
                <a:solidFill>
                  <a:srgbClr val="FF0000"/>
                </a:solidFill>
              </a:rPr>
              <a:t>2、皈依佛——前方的树枝：三世诸佛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（1）本师释迦牟尼佛的周围，由贤劫1002尊佛等十方三世诸佛所围绕。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（2）他们全部是殊胜化身梵净行的装束，头有顶髻、足有轮宝等具足三十二相与八十随好，双足金刚跏趺坐，身色有白、黄、红、绿、蓝，身体放射出不可思议的光芒。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（3）在皈依境上，只画了三尊，代表过去佛、现在佛、未来佛。这些佛都是殊胜化身的装束，就像释迦牟尼佛一样。</a:t>
            </a:r>
            <a:endParaRPr lang="en-US" altLang="zh-CN" sz="1600"/>
          </a:p>
          <a:p>
            <a:pPr marL="0" indent="0">
              <a:buNone/>
            </a:pPr>
            <a:endParaRPr lang="en-US" altLang="zh-CN" sz="1600"/>
          </a:p>
          <a:p>
            <a:pPr marL="0" indent="0">
              <a:buNone/>
            </a:pPr>
            <a:r>
              <a:rPr lang="en-US" altLang="zh-CN" sz="1600" b="1">
                <a:solidFill>
                  <a:srgbClr val="FF0000"/>
                </a:solidFill>
              </a:rPr>
              <a:t>3、皈依僧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>
                <a:solidFill>
                  <a:srgbClr val="FF0000"/>
                </a:solidFill>
              </a:rPr>
              <a:t>（1）右方的树枝：大乘僧众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以文殊菩萨、金刚手菩萨、观音菩萨这三位怙主为首的八大随行佛子，由大乘圣者僧众围绕。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他们的身色也有白、黄、红、绿、蓝，以十三种圆满报身装饰庄严，双足以平等式站立。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>
                <a:solidFill>
                  <a:srgbClr val="FF0000"/>
                </a:solidFill>
              </a:rPr>
              <a:t>（2）左方的树枝：小乘僧众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舍利子、目犍连声闻二圣，由声闻缘觉圣者僧众围绕，身色洁白，身著三法衣，手持锡杖与钵盂，双足站立。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以上左右两方的树枝代表僧宝，即是皈依中的皈依僧。</a:t>
            </a:r>
            <a:endParaRPr lang="en-US" altLang="zh-CN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23863" y="538163"/>
            <a:ext cx="10701337" cy="450850"/>
          </a:xfrm>
          <a:ln/>
        </p:spPr>
        <p:txBody>
          <a:bodyPr vert="horz" lIns="91440" tIns="45720" rIns="91440" bIns="45720" anchor="ctr"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CA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3" y="1392238"/>
            <a:ext cx="10741025" cy="4816475"/>
          </a:xfrm>
        </p:spPr>
        <p:txBody>
          <a:bodyPr/>
          <a:lstStyle/>
          <a:p>
            <a:pPr marL="0" indent="0" fontAlgn="auto">
              <a:buNone/>
            </a:pPr>
            <a:r>
              <a:rPr lang="en-US" b="1" strike="noStrike" noProof="1">
                <a:solidFill>
                  <a:srgbClr val="FF0000"/>
                </a:solidFill>
                <a:sym typeface="+mn-ea"/>
              </a:rPr>
              <a:t>（二）明观皈依境</a:t>
            </a:r>
            <a:endParaRPr lang="zh-CN" altLang="en-US" strike="noStrike" noProof="1" dirty="0" smtClean="0"/>
          </a:p>
          <a:p>
            <a:pPr marL="0" indent="0" fontAlgn="auto">
              <a:buNone/>
            </a:pPr>
            <a:r>
              <a:rPr lang="zh-CN" altLang="en-US" sz="1600" b="1" strike="noStrike" noProof="1" dirty="0" smtClean="0">
                <a:solidFill>
                  <a:srgbClr val="FF0000"/>
                </a:solidFill>
              </a:rPr>
              <a:t>4、皈依法</a:t>
            </a:r>
            <a:r>
              <a:rPr lang="zh-CN" altLang="en-US" sz="1600" strike="noStrike" noProof="1" dirty="0" smtClean="0">
                <a:solidFill>
                  <a:srgbClr val="FF0000"/>
                </a:solidFill>
              </a:rPr>
              <a:t>——后方的树枝：法宝经函</a:t>
            </a:r>
            <a:endParaRPr lang="zh-CN" altLang="en-US" sz="1600" strike="noStrike" noProof="1" dirty="0" smtClean="0"/>
          </a:p>
          <a:p>
            <a:pPr marL="0" indent="0" fontAlgn="auto">
              <a:buNone/>
            </a:pPr>
            <a:r>
              <a:rPr lang="zh-CN" altLang="en-US" sz="1600" strike="noStrike" noProof="1" dirty="0" smtClean="0"/>
              <a:t>（1）法宝经函层层叠叠，金光闪闪的格架中央最上方，陈列着</a:t>
            </a:r>
            <a:r>
              <a:rPr lang="zh-CN" altLang="en-US" sz="1600" strike="noStrike" noProof="1" dirty="0" smtClean="0">
                <a:solidFill>
                  <a:srgbClr val="FF0000"/>
                </a:solidFill>
              </a:rPr>
              <a:t>640万颂大圆满续部</a:t>
            </a:r>
            <a:r>
              <a:rPr lang="zh-CN" altLang="en-US" sz="1600" strike="noStrike" noProof="1" dirty="0" smtClean="0"/>
              <a:t>。</a:t>
            </a:r>
            <a:endParaRPr lang="zh-CN" altLang="en-US" sz="1600" strike="noStrike" noProof="1" dirty="0" smtClean="0"/>
          </a:p>
          <a:p>
            <a:pPr marL="0" indent="0" fontAlgn="auto">
              <a:buNone/>
            </a:pPr>
            <a:r>
              <a:rPr lang="zh-CN" altLang="en-US" sz="1600" strike="noStrike" noProof="1" dirty="0" smtClean="0"/>
              <a:t>（2）所有函头的标签都对向自己，经函光芒四射，</a:t>
            </a:r>
            <a:r>
              <a:rPr lang="zh-CN" altLang="en-US" sz="1600" strike="noStrike" noProof="1" dirty="0" smtClean="0">
                <a:solidFill>
                  <a:srgbClr val="FF0000"/>
                </a:solidFill>
              </a:rPr>
              <a:t>自然发出“阿勒、嘎勒”的自声</a:t>
            </a:r>
            <a:r>
              <a:rPr lang="zh-CN" altLang="en-US" sz="1600" strike="noStrike" noProof="1" dirty="0" smtClean="0"/>
              <a:t>。</a:t>
            </a:r>
            <a:endParaRPr lang="zh-CN" altLang="en-US" sz="1600" strike="noStrike" noProof="1" dirty="0" smtClean="0"/>
          </a:p>
          <a:p>
            <a:pPr marL="0" indent="0" fontAlgn="auto">
              <a:buNone/>
            </a:pPr>
            <a:r>
              <a:rPr lang="zh-CN" altLang="en-US" sz="1600" b="1" strike="noStrike" noProof="1" dirty="0" smtClean="0">
                <a:solidFill>
                  <a:srgbClr val="FF0000"/>
                </a:solidFill>
              </a:rPr>
              <a:t>5、护法神</a:t>
            </a:r>
            <a:r>
              <a:rPr lang="zh-CN" altLang="en-US" sz="1600" strike="noStrike" noProof="1" dirty="0" smtClean="0">
                <a:solidFill>
                  <a:srgbClr val="FF0000"/>
                </a:solidFill>
              </a:rPr>
              <a:t>——树枝的空隙：男女护法</a:t>
            </a:r>
            <a:endParaRPr lang="zh-CN" altLang="en-US" sz="1600" strike="noStrike" noProof="1" dirty="0" smtClean="0"/>
          </a:p>
          <a:p>
            <a:pPr marL="0" indent="0" fontAlgn="auto">
              <a:buNone/>
            </a:pPr>
            <a:r>
              <a:rPr lang="zh-CN" altLang="en-US" sz="1600" strike="noStrike" noProof="1" dirty="0" smtClean="0">
                <a:solidFill>
                  <a:schemeClr val="tx1"/>
                </a:solidFill>
              </a:rPr>
              <a:t>（1）位置：这些树枝的</a:t>
            </a:r>
            <a:r>
              <a:rPr lang="zh-CN" altLang="en-US" sz="1600" strike="noStrike" noProof="1" dirty="0" smtClean="0">
                <a:solidFill>
                  <a:srgbClr val="FF0000"/>
                </a:solidFill>
              </a:rPr>
              <a:t>所有空隙</a:t>
            </a:r>
            <a:r>
              <a:rPr lang="zh-CN" altLang="en-US" sz="1600" strike="noStrike" noProof="1" dirty="0" smtClean="0">
                <a:solidFill>
                  <a:schemeClr val="tx1"/>
                </a:solidFill>
              </a:rPr>
              <a:t>中间</a:t>
            </a:r>
            <a:endParaRPr lang="zh-CN" altLang="en-US" sz="1600" strike="noStrike" noProof="1" dirty="0" smtClean="0"/>
          </a:p>
          <a:p>
            <a:pPr marL="0" indent="0" fontAlgn="auto">
              <a:buNone/>
            </a:pPr>
            <a:r>
              <a:rPr lang="zh-CN" altLang="en-US" sz="1600" strike="noStrike" noProof="1" dirty="0" smtClean="0"/>
              <a:t>（2）种类：A、</a:t>
            </a:r>
            <a:r>
              <a:rPr lang="zh-CN" altLang="en-US" sz="1600" strike="noStrike" noProof="1" dirty="0" smtClean="0">
                <a:solidFill>
                  <a:srgbClr val="FF0000"/>
                </a:solidFill>
              </a:rPr>
              <a:t>智慧护法神</a:t>
            </a:r>
            <a:r>
              <a:rPr lang="zh-CN" altLang="en-US" sz="1600" strike="noStrike" noProof="1" dirty="0" smtClean="0"/>
              <a:t> B、</a:t>
            </a:r>
            <a:r>
              <a:rPr lang="zh-CN" altLang="en-US" sz="1600" strike="noStrike" noProof="1" dirty="0" smtClean="0">
                <a:solidFill>
                  <a:srgbClr val="FF0000"/>
                </a:solidFill>
              </a:rPr>
              <a:t>业成护法神</a:t>
            </a:r>
            <a:endParaRPr lang="zh-CN" altLang="en-US" sz="1600" strike="noStrike" noProof="1" dirty="0" smtClean="0"/>
          </a:p>
          <a:p>
            <a:pPr marL="0" indent="0" fontAlgn="auto">
              <a:buNone/>
            </a:pPr>
            <a:r>
              <a:rPr lang="zh-CN" altLang="en-US" sz="1600" strike="noStrike" noProof="1" dirty="0" smtClean="0"/>
              <a:t>（3）具体形象</a:t>
            </a:r>
            <a:endParaRPr lang="zh-CN" altLang="en-US" sz="1600" strike="noStrike" noProof="1" dirty="0" smtClean="0"/>
          </a:p>
          <a:p>
            <a:pPr marL="457200" lvl="1" indent="0" fontAlgn="auto">
              <a:buNone/>
            </a:pPr>
            <a:r>
              <a:rPr lang="zh-CN" altLang="en-US" sz="1420" strike="noStrike" noProof="1" dirty="0" smtClean="0"/>
              <a:t>A、男相护法神面部一律朝外，成办和保护修持菩提正法、遣除违缘与障碍、禁止外部障碍进入内部的事业；</a:t>
            </a:r>
            <a:endParaRPr lang="zh-CN" altLang="en-US" sz="1420" strike="noStrike" noProof="1" dirty="0" smtClean="0"/>
          </a:p>
          <a:p>
            <a:pPr marL="457200" lvl="1" indent="0" fontAlgn="auto">
              <a:buNone/>
            </a:pPr>
            <a:r>
              <a:rPr lang="zh-CN" altLang="en-US" sz="1420" strike="noStrike" noProof="1" dirty="0" smtClean="0"/>
              <a:t>B、女相护法神面部向内，成办内在成就不散失于外的事业。</a:t>
            </a:r>
            <a:endParaRPr lang="zh-CN" altLang="en-US" sz="1420" strike="noStrike" noProof="1" dirty="0" smtClean="0"/>
          </a:p>
          <a:p>
            <a:pPr marL="0" indent="0" fontAlgn="auto">
              <a:buNone/>
            </a:pPr>
            <a:r>
              <a:rPr lang="zh-CN" altLang="en-US" sz="1600" strike="noStrike" noProof="1" dirty="0" smtClean="0">
                <a:solidFill>
                  <a:schemeClr val="tx1"/>
                </a:solidFill>
              </a:rPr>
              <a:t>（4）</a:t>
            </a:r>
            <a:r>
              <a:rPr lang="zh-CN" altLang="en-US" sz="1600" strike="noStrike" noProof="1" dirty="0" smtClean="0">
                <a:solidFill>
                  <a:srgbClr val="FF0000"/>
                </a:solidFill>
              </a:rPr>
              <a:t>为什么要观想护法神</a:t>
            </a:r>
            <a:r>
              <a:rPr lang="zh-CN" altLang="en-US" sz="1600" strike="noStrike" noProof="1" dirty="0" smtClean="0"/>
              <a:t>：</a:t>
            </a:r>
            <a:endParaRPr lang="zh-CN" altLang="en-US" sz="1600" strike="noStrike" noProof="1" dirty="0" smtClean="0"/>
          </a:p>
          <a:p>
            <a:pPr marL="457200" lvl="1" indent="0" fontAlgn="auto">
              <a:buNone/>
            </a:pPr>
            <a:r>
              <a:rPr lang="zh-CN" altLang="en-US" sz="1420" strike="noStrike" noProof="1" dirty="0" smtClean="0"/>
              <a:t>A、这些护法神，正如《大幻化网》所说，不管是业成也好、智慧成也好，</a:t>
            </a:r>
            <a:r>
              <a:rPr lang="zh-CN" altLang="en-US" sz="1420" strike="noStrike" noProof="1" dirty="0" smtClean="0">
                <a:solidFill>
                  <a:srgbClr val="FF0000"/>
                </a:solidFill>
              </a:rPr>
              <a:t>全部是佛陀的自现</a:t>
            </a:r>
            <a:r>
              <a:rPr lang="zh-CN" altLang="en-US" sz="1420" strike="noStrike" noProof="1" dirty="0" smtClean="0"/>
              <a:t>，</a:t>
            </a:r>
            <a:r>
              <a:rPr lang="zh-CN" altLang="en-US" sz="1420" strike="noStrike" noProof="1" dirty="0" smtClean="0">
                <a:solidFill>
                  <a:srgbClr val="FF0000"/>
                </a:solidFill>
              </a:rPr>
              <a:t>具有智、悲、力的无量功德</a:t>
            </a:r>
            <a:r>
              <a:rPr lang="zh-CN" altLang="en-US" sz="1420" strike="noStrike" noProof="1" dirty="0" smtClean="0"/>
              <a:t>，</a:t>
            </a:r>
            <a:r>
              <a:rPr lang="zh-CN" altLang="en-US" sz="1420" strike="noStrike" noProof="1" dirty="0" smtClean="0">
                <a:solidFill>
                  <a:srgbClr val="FF0000"/>
                </a:solidFill>
              </a:rPr>
              <a:t>对我们十分慈爱</a:t>
            </a:r>
            <a:r>
              <a:rPr lang="zh-CN" altLang="en-US" sz="1420" strike="noStrike" noProof="1" dirty="0" smtClean="0"/>
              <a:t>。</a:t>
            </a:r>
            <a:endParaRPr lang="zh-CN" altLang="en-US" sz="1420" strike="noStrike" noProof="1" dirty="0" smtClean="0"/>
          </a:p>
          <a:p>
            <a:pPr marL="457200" lvl="1" indent="0" fontAlgn="auto">
              <a:buNone/>
            </a:pPr>
            <a:r>
              <a:rPr lang="zh-CN" altLang="en-US" sz="1420" strike="noStrike" noProof="1" dirty="0" smtClean="0"/>
              <a:t>B、所有护法神、本尊、空行都是主尊的显现，皈依时一定要这样观想，把他们</a:t>
            </a:r>
            <a:r>
              <a:rPr lang="zh-CN" altLang="en-US" sz="1420" strike="noStrike" noProof="1" dirty="0" smtClean="0">
                <a:solidFill>
                  <a:srgbClr val="FF0000"/>
                </a:solidFill>
              </a:rPr>
              <a:t>全部观成引导众生的大导师，跟释迦牟尼佛、莲花生大士没有任何差别。</a:t>
            </a:r>
            <a:endParaRPr lang="zh-CN" altLang="en-US" sz="1420" strike="noStrike" noProof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endParaRPr lang="en-US" altLang="zh-CN"/>
          </a:p>
        </p:txBody>
      </p:sp>
      <p:pic>
        <p:nvPicPr>
          <p:cNvPr id="37890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7350" y="309563"/>
            <a:ext cx="5430838" cy="6118225"/>
          </a:xfrm>
          <a:ln/>
        </p:spPr>
      </p:pic>
      <p:sp>
        <p:nvSpPr>
          <p:cNvPr id="37891" name="Text Box 3"/>
          <p:cNvSpPr txBox="1"/>
          <p:nvPr/>
        </p:nvSpPr>
        <p:spPr>
          <a:xfrm>
            <a:off x="5891213" y="366713"/>
            <a:ext cx="6043612" cy="5908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明观皈依境（重点掌握）</a:t>
            </a:r>
            <a:endParaRPr lang="zh-CN" altLang="en-US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①：观想自己的住处为珍宝组成的清净刹土，然后在自己正前方，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观想一棵具有五枝的如意树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②：中央的树枝：根本上师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观想本体为三世诸佛总集的根本上师，形象是莲花生大士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③：上方的树枝：传承上师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大圆满心滴派最根本的传承上师。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这些上师对我们生起大圆满的觉性证悟，有不可缺少的缘起，所以一定要观想。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④：前方的树枝：三世诸佛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在皈依境上，只画了三尊，代表过去佛、现在佛、未来佛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这些佛都是殊胜化身的装束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这样观修，就是皈依佛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⑤：右方的树枝：大乘僧众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以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文殊菩萨、金刚手菩萨、观音菩萨这三位怙主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为首的八大随行佛子，由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大乘圣者僧众围绕。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endParaRPr lang="en-US" altLang="zh-CN"/>
          </a:p>
        </p:txBody>
      </p:sp>
      <p:pic>
        <p:nvPicPr>
          <p:cNvPr id="38914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2100" y="371475"/>
            <a:ext cx="6308725" cy="6238875"/>
          </a:xfrm>
          <a:ln/>
        </p:spPr>
      </p:pic>
      <p:sp>
        <p:nvSpPr>
          <p:cNvPr id="38915" name="Text Box 3"/>
          <p:cNvSpPr txBox="1"/>
          <p:nvPr/>
        </p:nvSpPr>
        <p:spPr>
          <a:xfrm>
            <a:off x="6669088" y="530225"/>
            <a:ext cx="5199062" cy="5354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⑥：左方的树枝：小乘僧众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舍利子、目犍连声闻二圣，由声闻缘觉圣者僧众围绕，身色洁白，身著三法衣，手持锡杖与钵盂，双足站立。以上左右两方的树枝代表僧宝，即是皈依中的皈依僧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⑦：后方的树枝：法宝经函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法宝经函层层叠叠，金光闪闪的格架中央最上方，陈列着640万颂大圆满续部。所有函头的标签都对向自己，经函光芒四射，自然发出“阿勒、嘎勒”的自声。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⑧：树枝的空隙：男女护法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这些树枝的所有空隙中间，有智慧护法神、业成护法神。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其中，男相护法神面部一律朝外，成办和保护修持菩提正法、遣除违缘与障碍、禁止外部障碍进入内部的事业；女相护法神面部向内，成办内在成就不散失于外的事业。</a:t>
            </a:r>
            <a:endParaRPr lang="en-US" altLang="zh-CN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77850" y="642938"/>
            <a:ext cx="10547350" cy="336550"/>
          </a:xfrm>
          <a:ln/>
        </p:spPr>
        <p:txBody>
          <a:bodyPr vert="horz" lIns="91440" tIns="45720" rIns="91440" bIns="45720" anchor="ctr"/>
          <a:p>
            <a:br>
              <a:rPr lang="zh-CN" altLang="en-US"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br>
              <a:rPr lang="en-CA" altLang="en-US" dirty="0"/>
            </a:br>
            <a:endParaRPr lang="en-US" altLang="zh-CN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71488" y="1266825"/>
            <a:ext cx="11383962" cy="5305425"/>
          </a:xfrm>
          <a:ln/>
        </p:spPr>
        <p:txBody>
          <a:bodyPr vert="horz" lIns="91440" tIns="45720" rIns="91440" bIns="45720" anchor="t"/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（三）具体观修方法</a:t>
            </a:r>
            <a:endParaRPr lang="en-US" altLang="zh-CN"/>
          </a:p>
          <a:p>
            <a:pPr marL="0" indent="0">
              <a:buNone/>
            </a:pPr>
            <a:r>
              <a:rPr lang="en-US" altLang="zh-CN" sz="1600">
                <a:solidFill>
                  <a:srgbClr val="FF0000"/>
                </a:solidFill>
              </a:rPr>
              <a:t>1、轮番观想法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（1）假如你很难同时观想这么多对境，可以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A、一会儿观中间的莲花生大士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B、一会儿观左边的小乘僧众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C、一会儿观右边的大乘僧众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D、一会儿观后面的经函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E、一会儿观前面的三世佛。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（2）最好以闭关的方式，一边这样观想一边念诵。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>
                <a:solidFill>
                  <a:srgbClr val="FF0000"/>
                </a:solidFill>
              </a:rPr>
              <a:t>2、观想时的</a:t>
            </a:r>
            <a:r>
              <a:rPr lang="en-US" altLang="zh-CN" sz="1600">
                <a:solidFill>
                  <a:srgbClr val="0070C0"/>
                </a:solidFill>
              </a:rPr>
              <a:t>发心</a:t>
            </a:r>
            <a:r>
              <a:rPr lang="en-US" altLang="zh-CN" sz="1600">
                <a:solidFill>
                  <a:srgbClr val="FF0000"/>
                </a:solidFill>
              </a:rPr>
              <a:t>很重要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（1）</a:t>
            </a:r>
            <a:r>
              <a:rPr lang="en-US" altLang="zh-CN" sz="1600">
                <a:solidFill>
                  <a:srgbClr val="FF0000"/>
                </a:solidFill>
              </a:rPr>
              <a:t>首先</a:t>
            </a:r>
            <a:r>
              <a:rPr lang="en-US" altLang="zh-CN" sz="1600"/>
              <a:t>，应把身体、寿命等</a:t>
            </a:r>
            <a:r>
              <a:rPr lang="en-US" altLang="zh-CN" sz="1600">
                <a:solidFill>
                  <a:srgbClr val="FF0000"/>
                </a:solidFill>
              </a:rPr>
              <a:t>一切</a:t>
            </a:r>
            <a:r>
              <a:rPr lang="en-US" altLang="zh-CN" sz="1600"/>
              <a:t>，</a:t>
            </a:r>
            <a:r>
              <a:rPr lang="en-US" altLang="zh-CN" sz="1600">
                <a:solidFill>
                  <a:srgbClr val="FF0000"/>
                </a:solidFill>
              </a:rPr>
              <a:t>全部托付</a:t>
            </a:r>
            <a:r>
              <a:rPr lang="en-US" altLang="zh-CN" sz="1600"/>
              <a:t>给佛陀等三宝。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《经律异相》：“诸有归命佛，不趣三恶道，受福天人间，后逮涅槃界。”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（2）</a:t>
            </a:r>
            <a:r>
              <a:rPr lang="en-US" altLang="zh-CN" sz="1600">
                <a:solidFill>
                  <a:srgbClr val="FF0000"/>
                </a:solidFill>
              </a:rPr>
              <a:t>其次</a:t>
            </a:r>
            <a:r>
              <a:rPr lang="en-US" altLang="zh-CN" sz="1600"/>
              <a:t>，要明确皈依的</a:t>
            </a:r>
            <a:r>
              <a:rPr lang="en-US" altLang="zh-CN" sz="1600">
                <a:solidFill>
                  <a:srgbClr val="FF0000"/>
                </a:solidFill>
              </a:rPr>
              <a:t>目的</a:t>
            </a:r>
            <a:r>
              <a:rPr lang="en-US" altLang="zh-CN" sz="1600"/>
              <a:t>，</a:t>
            </a:r>
            <a:r>
              <a:rPr lang="en-US" altLang="zh-CN" sz="1600">
                <a:solidFill>
                  <a:srgbClr val="FF0000"/>
                </a:solidFill>
              </a:rPr>
              <a:t>是为了利益天边无际的众生，不是为了求身体健康，或是为了可以听密法，拼命念求个数量</a:t>
            </a:r>
            <a:r>
              <a:rPr lang="en-US" altLang="zh-CN" sz="1600"/>
              <a:t>。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（3）所以，应该</a:t>
            </a:r>
            <a:r>
              <a:rPr lang="en-US" altLang="zh-CN" sz="1600">
                <a:solidFill>
                  <a:srgbClr val="FF0000"/>
                </a:solidFill>
              </a:rPr>
              <a:t>反反复复地想：“</a:t>
            </a:r>
            <a:r>
              <a:rPr lang="en-US" altLang="zh-CN" sz="1600">
                <a:solidFill>
                  <a:srgbClr val="0070C0"/>
                </a:solidFill>
              </a:rPr>
              <a:t>我皈依是为了利益天边无际的众生</a:t>
            </a:r>
            <a:r>
              <a:rPr lang="en-US" altLang="zh-CN" sz="1600"/>
              <a:t>。”</a:t>
            </a:r>
            <a:endParaRPr lang="en-US" altLang="zh-CN"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71488" y="642938"/>
            <a:ext cx="10653712" cy="442912"/>
          </a:xfrm>
          <a:ln/>
        </p:spPr>
        <p:txBody>
          <a:bodyPr vert="horz" lIns="91440" tIns="45720" rIns="91440" bIns="45720" anchor="ctr"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US" altLang="zh-CN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" y="1393825"/>
            <a:ext cx="10702925" cy="4900613"/>
          </a:xfrm>
        </p:spPr>
        <p:txBody>
          <a:bodyPr/>
          <a:p>
            <a:pPr marL="0" indent="0" fontAlgn="auto">
              <a:buNone/>
            </a:pPr>
            <a:r>
              <a:rPr lang="en-US" b="1" strike="noStrike" noProof="1">
                <a:solidFill>
                  <a:srgbClr val="FF0000"/>
                </a:solidFill>
                <a:sym typeface="+mn-ea"/>
              </a:rPr>
              <a:t>（三）具体观修方法</a:t>
            </a:r>
            <a:endParaRPr lang="en-US" b="1" strike="noStrike" noProof="1">
              <a:solidFill>
                <a:srgbClr val="FF0000"/>
              </a:solidFill>
              <a:sym typeface="+mn-ea"/>
            </a:endParaRPr>
          </a:p>
          <a:p>
            <a:pPr marL="0" indent="0" fontAlgn="auto">
              <a:buNone/>
            </a:pPr>
            <a:r>
              <a:rPr lang="en-US" sz="1600" strike="noStrike" noProof="1">
                <a:solidFill>
                  <a:srgbClr val="FF0000"/>
                </a:solidFill>
              </a:rPr>
              <a:t>3、如何观想</a:t>
            </a:r>
            <a:endParaRPr lang="en-US" sz="1600" strike="noStrike" noProof="1"/>
          </a:p>
          <a:p>
            <a:pPr marL="0" indent="0" fontAlgn="auto">
              <a:buNone/>
            </a:pPr>
            <a:r>
              <a:rPr lang="en-US" sz="1600" strike="noStrike" noProof="1"/>
              <a:t>（1）把今生的</a:t>
            </a:r>
            <a:r>
              <a:rPr lang="en-US" sz="1600" strike="noStrike" noProof="1">
                <a:solidFill>
                  <a:srgbClr val="FF0000"/>
                </a:solidFill>
              </a:rPr>
              <a:t>父亲</a:t>
            </a:r>
            <a:r>
              <a:rPr lang="en-US" sz="1600" strike="noStrike" noProof="1"/>
              <a:t>观想在</a:t>
            </a:r>
            <a:r>
              <a:rPr lang="en-US" sz="1600" strike="noStrike" noProof="1">
                <a:solidFill>
                  <a:srgbClr val="FF0000"/>
                </a:solidFill>
              </a:rPr>
              <a:t>右侧</a:t>
            </a:r>
            <a:r>
              <a:rPr lang="en-US" sz="1600" strike="noStrike" noProof="1"/>
              <a:t>，</a:t>
            </a:r>
            <a:r>
              <a:rPr lang="en-US" sz="1600" strike="noStrike" noProof="1">
                <a:solidFill>
                  <a:srgbClr val="FF0000"/>
                </a:solidFill>
              </a:rPr>
              <a:t>母亲</a:t>
            </a:r>
            <a:r>
              <a:rPr lang="en-US" sz="1600" strike="noStrike" noProof="1"/>
              <a:t>观想在</a:t>
            </a:r>
            <a:r>
              <a:rPr lang="en-US" sz="1600" strike="noStrike" noProof="1">
                <a:solidFill>
                  <a:srgbClr val="FF0000"/>
                </a:solidFill>
              </a:rPr>
              <a:t>左侧</a:t>
            </a:r>
            <a:r>
              <a:rPr lang="en-US" sz="1600" strike="noStrike" noProof="1"/>
              <a:t>——因为他们是恩德之处，《前行备忘录》和其他教言中也讲了，即生中对父母一定要有感恩之心。</a:t>
            </a:r>
            <a:endParaRPr lang="en-US" sz="1600" strike="noStrike" noProof="1"/>
          </a:p>
          <a:p>
            <a:pPr marL="0" indent="0" fontAlgn="auto">
              <a:buNone/>
            </a:pPr>
            <a:r>
              <a:rPr lang="en-US" sz="1600" strike="noStrike" noProof="1"/>
              <a:t>（2）</a:t>
            </a:r>
            <a:r>
              <a:rPr lang="en-US" sz="1600" strike="noStrike" noProof="1">
                <a:solidFill>
                  <a:srgbClr val="FF0000"/>
                </a:solidFill>
              </a:rPr>
              <a:t>前面</a:t>
            </a:r>
            <a:r>
              <a:rPr lang="en-US" sz="1600" strike="noStrike" noProof="1"/>
              <a:t>是以憎恨自己的</a:t>
            </a:r>
            <a:r>
              <a:rPr lang="en-US" sz="1600" strike="noStrike" noProof="1">
                <a:solidFill>
                  <a:srgbClr val="FF0000"/>
                </a:solidFill>
              </a:rPr>
              <a:t>敌人</a:t>
            </a:r>
            <a:r>
              <a:rPr lang="en-US" sz="1600" strike="noStrike" noProof="1"/>
              <a:t>、加害自己的</a:t>
            </a:r>
            <a:r>
              <a:rPr lang="en-US" sz="1600" strike="noStrike" noProof="1">
                <a:solidFill>
                  <a:srgbClr val="FF0000"/>
                </a:solidFill>
              </a:rPr>
              <a:t>魔障</a:t>
            </a:r>
            <a:r>
              <a:rPr lang="en-US" sz="1600" strike="noStrike" noProof="1"/>
              <a:t>为首的三界众生，他们就像大地上规模盛大聚会的人们一样，聚集在一起。</a:t>
            </a:r>
            <a:endParaRPr lang="en-US" sz="1600" strike="noStrike" noProof="1"/>
          </a:p>
          <a:p>
            <a:pPr marL="457200" lvl="1" indent="0" fontAlgn="auto">
              <a:buNone/>
            </a:pPr>
            <a:r>
              <a:rPr lang="en-US" sz="1420" strike="noStrike" noProof="1"/>
              <a:t>A、假如你没有关系不好的人，</a:t>
            </a:r>
            <a:r>
              <a:rPr lang="en-US" sz="1420" strike="noStrike" noProof="1">
                <a:solidFill>
                  <a:srgbClr val="FF0000"/>
                </a:solidFill>
              </a:rPr>
              <a:t>把六道众生观在前面</a:t>
            </a:r>
            <a:endParaRPr lang="en-US" sz="1420" strike="noStrike" noProof="1"/>
          </a:p>
          <a:p>
            <a:pPr marL="457200" lvl="1" indent="0" fontAlgn="auto">
              <a:buNone/>
            </a:pPr>
            <a:r>
              <a:rPr lang="en-US" sz="1420" strike="noStrike" noProof="1"/>
              <a:t>B、对你身体、修道制造违缘的魔障，以及在生活中无缘无故诽谤你、害你的，这些都可以观在前面。</a:t>
            </a:r>
            <a:endParaRPr lang="en-US" sz="1420" strike="noStrike" noProof="1"/>
          </a:p>
          <a:p>
            <a:pPr marL="0" indent="0" fontAlgn="auto">
              <a:buNone/>
            </a:pPr>
            <a:r>
              <a:rPr lang="en-US" sz="1600" strike="noStrike" noProof="1"/>
              <a:t>（3）然后，和这些人一起面向皈依境，双手合掌，三门毕恭毕敬――身恭敬顶礼膜拜，语恭敬念诵皈依偈，意恭敬心里默念。</a:t>
            </a:r>
            <a:r>
              <a:rPr lang="en-US" sz="1600" strike="noStrike" noProof="1">
                <a:solidFill>
                  <a:srgbClr val="FF0000"/>
                </a:solidFill>
              </a:rPr>
              <a:t>“从现在起，我无论是上升还是下堕、是苦是乐、是好是坏、是病是痛，除了上师三宝您以外，我没有其他依靠、救护、怙主、友军、希求处与皈依处。</a:t>
            </a:r>
            <a:r>
              <a:rPr lang="en-US" sz="1600" strike="noStrike" noProof="1"/>
              <a:t>”以这样特别虔诚的心，在上师三宝等皈依境面前，</a:t>
            </a:r>
            <a:r>
              <a:rPr lang="en-US" sz="1600" strike="noStrike" noProof="1">
                <a:solidFill>
                  <a:srgbClr val="FF0000"/>
                </a:solidFill>
              </a:rPr>
              <a:t>发誓“从今以后我的一切都拜托您了</a:t>
            </a:r>
            <a:r>
              <a:rPr lang="en-US" sz="1600" strike="noStrike" noProof="1"/>
              <a:t>”――那天有个领导找我，他平时对我不好，我建学校他也不理，经常远离我。那次他跟老乡发生冲突，实在没办法了，就打电话让我劝劝老乡。这时他对我很有信心，一直连连说：“一切事情都拜托您了！”</a:t>
            </a:r>
            <a:endParaRPr lang="en-US" sz="1600" strike="noStrike" noProof="1"/>
          </a:p>
          <a:p>
            <a:pPr marL="0" indent="0" fontAlgn="auto">
              <a:buNone/>
            </a:pPr>
            <a:r>
              <a:rPr lang="en-US" sz="1600" strike="noStrike" noProof="1"/>
              <a:t>（4）接着还要</a:t>
            </a:r>
            <a:r>
              <a:rPr lang="en-US" sz="1600" strike="noStrike" noProof="1">
                <a:solidFill>
                  <a:srgbClr val="FF0000"/>
                </a:solidFill>
              </a:rPr>
              <a:t>默念</a:t>
            </a:r>
            <a:r>
              <a:rPr lang="en-US" sz="1600" strike="noStrike" noProof="1"/>
              <a:t>：</a:t>
            </a:r>
            <a:r>
              <a:rPr lang="en-US" sz="1600" strike="noStrike" noProof="1">
                <a:solidFill>
                  <a:srgbClr val="FF0000"/>
                </a:solidFill>
              </a:rPr>
              <a:t>“从即日起，直到获得菩提果之前，我全心全意、诚心诚意将自己托付于您。成办任何事情，既不向父亲询问，也不与母亲商量，又不自作主张，完全依赖于上师三宝您。一切奉献给您，精勤修持您，除您之外，我无有其他皈依处、指望处。”</a:t>
            </a:r>
            <a:endParaRPr lang="en-US" sz="16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11175" y="441325"/>
            <a:ext cx="10614025" cy="806450"/>
          </a:xfrm>
          <a:ln/>
        </p:spPr>
        <p:txBody>
          <a:bodyPr vert="horz" lIns="91440" tIns="45720" rIns="91440" bIns="45720" anchor="ctr"/>
          <a:p>
            <a:b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br>
              <a:rPr lang="en-US" altLang="zh-CN" sz="3600"/>
            </a:br>
            <a:endParaRPr lang="en-US" altLang="zh-CN" sz="360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33450" y="1662113"/>
            <a:ext cx="10191750" cy="4373562"/>
          </a:xfrm>
          <a:ln/>
        </p:spPr>
        <p:txBody>
          <a:bodyPr vert="horz" lIns="91440" tIns="45720" rIns="91440" bIns="45720" anchor="t"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（三）具体观修方法</a:t>
            </a:r>
            <a:endParaRPr lang="en-US" altLang="zh-CN" sz="2400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</a:rPr>
              <a:t>4、念诵皈依偈</a:t>
            </a:r>
            <a:endParaRPr lang="en-US" altLang="zh-CN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000"/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</a:rPr>
              <a:t>5、其他要求</a:t>
            </a:r>
            <a:endParaRPr lang="en-US" altLang="zh-CN" sz="2000"/>
          </a:p>
          <a:p>
            <a:pPr lvl="1" indent="0">
              <a:buNone/>
            </a:pPr>
            <a:r>
              <a:rPr lang="en-US" altLang="zh-CN" sz="1800"/>
              <a:t>A、要想真正成为一名三宝弟子，就要有这样一颗全心全意将自己托付给上师三宝的心。</a:t>
            </a:r>
            <a:endParaRPr lang="en-US" altLang="zh-CN" sz="1800"/>
          </a:p>
          <a:p>
            <a:pPr lvl="1" indent="0">
              <a:buNone/>
            </a:pPr>
            <a:r>
              <a:rPr lang="en-US" altLang="zh-CN" sz="1800"/>
              <a:t>B、以这样的心态念十万遍皈依偈，质量上肯定会过关。</a:t>
            </a:r>
            <a:endParaRPr lang="en-US" altLang="zh-CN" sz="1800"/>
          </a:p>
          <a:p>
            <a:pPr lvl="1" indent="0">
              <a:buNone/>
            </a:pPr>
            <a:r>
              <a:rPr lang="en-US" altLang="zh-CN" sz="1800"/>
              <a:t>C、上师如意宝讲过，一般而言，五十万加行最好以闭关方式修。</a:t>
            </a:r>
            <a:endParaRPr lang="en-US" altLang="zh-CN" sz="1800"/>
          </a:p>
          <a:p>
            <a:pPr lvl="1" indent="0">
              <a:buNone/>
            </a:pPr>
            <a:r>
              <a:rPr lang="en-US" altLang="zh-CN" sz="1800"/>
              <a:t>D、尤其是，若能在每座当中，开头发菩提心，中间在前面放张皈依境的唐卡，作些供养，然后一心一意地念诵仪轨，最后作个回向，每次都以三殊胜来摄持，加行肯定修得很圆满。</a:t>
            </a:r>
            <a:endParaRPr lang="en-US" altLang="zh-CN"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84213" y="642938"/>
            <a:ext cx="10440987" cy="441325"/>
          </a:xfrm>
          <a:ln/>
        </p:spPr>
        <p:txBody>
          <a:bodyPr vert="horz" lIns="91440" tIns="45720" rIns="91440" bIns="45720" anchor="ctr"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 三、皈依的修法总结</a:t>
            </a:r>
            <a:endParaRPr lang="en-US" altLang="zh-CN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88" y="1409700"/>
            <a:ext cx="10526713" cy="5240338"/>
          </a:xfrm>
        </p:spPr>
        <p:txBody>
          <a:bodyPr/>
          <a:p>
            <a:pPr marL="0" indent="0" fontAlgn="auto">
              <a:buNone/>
            </a:pPr>
            <a:r>
              <a:rPr lang="en-US" strike="noStrike" noProof="1">
                <a:solidFill>
                  <a:srgbClr val="FF0000"/>
                </a:solidFill>
              </a:rPr>
              <a:t>（一）数量上的要求</a:t>
            </a:r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/>
              <a:t>传承上师对于修量的基本要求：一定要把十万遍完成，这是我们宁玛巴传承上师始终强调的，藏传佛教其他教派的传承上师也特别重视。</a:t>
            </a:r>
            <a:endParaRPr lang="en-US" strike="noStrike" noProof="1"/>
          </a:p>
          <a:p>
            <a:pPr fontAlgn="auto"/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>
                <a:solidFill>
                  <a:srgbClr val="FF0000"/>
                </a:solidFill>
              </a:rPr>
              <a:t>（二）质量上的要求</a:t>
            </a:r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/>
              <a:t>质量上也应尽量过关。但若想获得解脱的话，就肯定要下功夫。否则，纵然你人生过了七八十年，修行也不一定成功。</a:t>
            </a:r>
            <a:endParaRPr lang="en-US" strike="noStrike" noProof="1"/>
          </a:p>
          <a:p>
            <a:pPr fontAlgn="auto"/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>
                <a:solidFill>
                  <a:srgbClr val="FF0000"/>
                </a:solidFill>
              </a:rPr>
              <a:t>（三）修行方式上的建议</a:t>
            </a:r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/>
              <a:t>1、最好是以“闭关”的形式观修；</a:t>
            </a:r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/>
              <a:t>2、尽量做到，即使做不到，也应避开一些散乱的因缘。</a:t>
            </a:r>
            <a:endParaRPr lang="en-US" strike="noStrike" noProof="1"/>
          </a:p>
          <a:p>
            <a:pPr fontAlgn="auto"/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>
                <a:solidFill>
                  <a:srgbClr val="FF0000"/>
                </a:solidFill>
              </a:rPr>
              <a:t>（四）修完之后要不断串习</a:t>
            </a:r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/>
              <a:t>平日里还要经常串习，该念修的皈依偈一直要念。</a:t>
            </a:r>
            <a:endParaRPr lang="en-US" strike="noStrike" noProof="1"/>
          </a:p>
          <a:p>
            <a:pPr fontAlgn="auto"/>
            <a:endParaRPr lang="en-US" strike="noStrike" noProof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54050" y="642938"/>
            <a:ext cx="10471150" cy="747712"/>
          </a:xfrm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思考讨论题</a:t>
            </a:r>
            <a:endParaRPr lang="en-CA" alt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749300" y="1922463"/>
            <a:ext cx="10644188" cy="4198937"/>
          </a:xfrm>
          <a:ln/>
        </p:spPr>
        <p:txBody>
          <a:bodyPr vert="horz" lIns="91440" tIns="45720" rIns="91440" bIns="45720" anchor="t"/>
          <a:p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为什么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必须修行大士道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的皈依？分析大士道之发心与菩提心之间的关系？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/>
          </a:p>
          <a:p>
            <a:r>
              <a:rPr lang="en-US" altLang="zh-CN" sz="2400" dirty="0"/>
              <a:t>2. </a:t>
            </a:r>
            <a:r>
              <a:rPr lang="zh-CN" altLang="en-US" sz="2400" dirty="0">
                <a:ea typeface="宋体" panose="02010600030101010101" pitchFamily="2" charset="-122"/>
              </a:rPr>
              <a:t>从自身而言，皈依时应如何观想并发心？</a:t>
            </a:r>
            <a:endParaRPr lang="zh-CN" altLang="en-US" sz="2400" dirty="0">
              <a:ea typeface="宋体" panose="02010600030101010101" pitchFamily="2" charset="-122"/>
            </a:endParaRPr>
          </a:p>
          <a:p>
            <a:endParaRPr lang="zh-CN" altLang="en-US" sz="2400" dirty="0">
              <a:ea typeface="宋体" panose="02010600030101010101" pitchFamily="2" charset="-122"/>
            </a:endParaRPr>
          </a:p>
          <a:p>
            <a:r>
              <a:rPr lang="en-US" altLang="zh-CN" sz="2400" dirty="0"/>
              <a:t>3. </a:t>
            </a:r>
            <a:r>
              <a:rPr lang="zh-CN" altLang="en-US" sz="2400">
                <a:latin typeface="Times New Roman" panose="02020603050405020304"/>
                <a:ea typeface="华文楷体" panose="02010600040101010101" pitchFamily="2" charset="-122"/>
              </a:rPr>
              <a:t>念</a:t>
            </a:r>
            <a:r>
              <a:rPr lang="zh-CN" altLang="en-US" sz="2400" dirty="0">
                <a:latin typeface="Times New Roman" panose="02020603050405020304"/>
                <a:ea typeface="华文楷体" panose="02010600040101010101" pitchFamily="2" charset="-122"/>
              </a:rPr>
              <a:t>皈依偈的时候，什么最</a:t>
            </a:r>
            <a:r>
              <a:rPr lang="zh-CN" altLang="en-US" sz="2400">
                <a:latin typeface="Times New Roman" panose="02020603050405020304"/>
                <a:ea typeface="华文楷体" panose="02010600040101010101" pitchFamily="2" charset="-122"/>
              </a:rPr>
              <a:t>关键？你是怎样做的？</a:t>
            </a:r>
            <a:endParaRPr lang="en-US" altLang="en-CA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82600" y="452438"/>
            <a:ext cx="10642600" cy="341312"/>
          </a:xfrm>
          <a:ln/>
        </p:spPr>
        <p:txBody>
          <a:bodyPr vert="horz" lIns="91440" tIns="45720" rIns="91440" bIns="45720" anchor="ctr"/>
          <a:p>
            <a:br>
              <a:rPr lang="zh-CN" altLang="en-US">
                <a:ea typeface="宋体" panose="02010600030101010101" pitchFamily="2" charset="-122"/>
              </a:rPr>
            </a:br>
            <a:r>
              <a:rPr lang="zh-CN" altLang="en-US" sz="3200">
                <a:ea typeface="宋体" panose="02010600030101010101" pitchFamily="2" charset="-122"/>
              </a:rPr>
              <a:t>问题答案</a:t>
            </a:r>
            <a:br>
              <a:rPr lang="zh-CN" altLang="en-US" sz="3200">
                <a:ea typeface="宋体" panose="02010600030101010101" pitchFamily="2" charset="-122"/>
              </a:rPr>
            </a:b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57188" y="1211263"/>
            <a:ext cx="11603037" cy="5487987"/>
          </a:xfrm>
          <a:ln/>
        </p:spPr>
        <p:txBody>
          <a:bodyPr vert="horz" lIns="91440" tIns="45720" rIns="91440" bIns="45720" anchor="t"/>
          <a:p>
            <a:pPr marL="0" indent="0">
              <a:buNone/>
            </a:pPr>
            <a:r>
              <a:rPr lang="en-US" altLang="zh-CN"/>
              <a:t>1    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分析大士道之发心与菩提心之间的关系？</a:t>
            </a:r>
            <a:endParaRPr lang="en-US" altLang="zh-CN"/>
          </a:p>
          <a:p>
            <a:pPr lvl="1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大士道皈依：见沉溺在无边轮回大苦海中的所有众生，遭受无法想象的深重苦难，故不能只想自己一人解脱，要将他们安置于无上佛果而皈依三宝―—我们需要的就是这种皈依。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菩提心定义： 缘众生，缘佛果。两者的关系是一致的统一的。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2  修皈依时，从自身而言，应当如何观修呢？</a:t>
            </a:r>
            <a:endParaRPr lang="en-US" altLang="zh-CN"/>
          </a:p>
          <a:p>
            <a:pPr lvl="1" indent="0">
              <a:buNone/>
            </a:pPr>
            <a:r>
              <a:rPr lang="en-US" altLang="zh-CN"/>
              <a:t>把今生的父亲观想在右侧，母亲观想在左侧，前面是以憎恨自己的敌人、加害自己的魔障为首的三界众生，他们就像大地上规模盛大聚会的人们一样，聚集在一起。假如你没有关系不好的人，把六道众生观在前面就可以了，然后，你和这些人一起面向皈依境，双手合掌，三门毕恭毕敬——身恭敬顶礼膜拜，语恭敬念诵皈依偈，意恭敬心里默念。默念什么呢？“从现在起，我无论是上升还是下堕、是苦是乐、是好是坏、是病是痛，除了上师三宝您以外，我没有其他依靠、救护、怙主、友军、希求处与皈依处。”以这样特别虔诚的心，在上师三宝等皈依境面前，发誓“从今以后我的一切都拜托您了”。</a:t>
            </a:r>
            <a:endParaRPr lang="en-US" altLang="zh-CN"/>
          </a:p>
          <a:p>
            <a:pPr lvl="1" indent="0">
              <a:buNone/>
            </a:pPr>
            <a:r>
              <a:rPr lang="en-US" altLang="zh-CN"/>
              <a:t>总之，所有护法神、本尊、空行都是主尊的显现，皈依时一定要这样观想，把他们全部观成引导众生的大导师，跟释迦牟尼佛、莲花生大士没有任何差别。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3 </a:t>
            </a:r>
            <a:r>
              <a:rPr lang="zh-CN" altLang="en-US">
                <a:ea typeface="宋体" panose="02010600030101010101" pitchFamily="2" charset="-122"/>
              </a:rPr>
              <a:t>发心是最重要的。怎么做到的？</a:t>
            </a:r>
            <a:endParaRPr lang="zh-CN" altLang="en-US">
              <a:ea typeface="宋体" panose="02010600030101010101" pitchFamily="2" charset="-122"/>
            </a:endParaRPr>
          </a:p>
          <a:p>
            <a:pPr lvl="1" indent="0">
              <a:buNone/>
            </a:pPr>
            <a:r>
              <a:rPr lang="zh-CN" altLang="en-US">
                <a:ea typeface="宋体" panose="02010600030101010101" pitchFamily="2" charset="-122"/>
              </a:rPr>
              <a:t>上师如意宝讲过，一般而言，五十万加行最好以闭关方式修，这样没有什么散乱，每天处于寂静的状态中。尤其是，若能在每座当中，开头发菩提心，中间在前面放张皈依境的唐卡，作些供养，然后一心一意地念诵仪轨，最后作个回向，每次都以三殊胜来摄持，加行肯定修得很圆满。</a:t>
            </a:r>
            <a:endParaRPr lang="zh-CN" altLang="en-US">
              <a:ea typeface="宋体" panose="02010600030101010101" pitchFamily="2" charset="-122"/>
            </a:endParaRPr>
          </a:p>
          <a:p>
            <a:pPr lvl="1" indent="0">
              <a:buNone/>
            </a:pPr>
            <a:r>
              <a:rPr lang="zh-CN" altLang="en-US">
                <a:ea typeface="宋体" panose="02010600030101010101" pitchFamily="2" charset="-122"/>
              </a:rPr>
              <a:t>一定要把十万遍完成，这是我们宁玛巴传承上师始终强调的，藏传佛教其他教派的传承上师也特别重视。希望这次好好修，不仅要在数量上完成，质量上也应尽量过关。若想质量过关，华智仁波切说了，最好是以“闭关”的形式观修。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视频纲要</a:t>
            </a:r>
            <a:endParaRPr lang="en-CA" alt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p>
            <a:r>
              <a:rPr lang="zh-CN" altLang="en-US" sz="3200" b="1" dirty="0">
                <a:ea typeface="宋体" panose="02010600030101010101" pitchFamily="2" charset="-122"/>
              </a:rPr>
              <a:t>前言：强调加行的重要性</a:t>
            </a:r>
            <a:endParaRPr lang="en-US" altLang="zh-CN" sz="3200" b="1" dirty="0"/>
          </a:p>
          <a:p>
            <a:r>
              <a:rPr lang="zh-CN" altLang="en-US" sz="3200" b="1" dirty="0">
                <a:ea typeface="宋体" panose="02010600030101010101" pitchFamily="2" charset="-122"/>
              </a:rPr>
              <a:t>一、皈依的分类：以三个发心区分三种不同的皈依</a:t>
            </a:r>
            <a:endParaRPr lang="en-US" altLang="zh-CN" sz="3200" b="1" dirty="0"/>
          </a:p>
          <a:p>
            <a:r>
              <a:rPr lang="zh-CN" altLang="en-US" sz="3200" b="1" dirty="0">
                <a:ea typeface="宋体" panose="02010600030101010101" pitchFamily="2" charset="-122"/>
              </a:rPr>
              <a:t>二、皈依处：显、密、大圆满的不同皈依处</a:t>
            </a:r>
            <a:endParaRPr lang="en-US" altLang="zh-CN" sz="3200" b="1" dirty="0"/>
          </a:p>
          <a:p>
            <a:r>
              <a:rPr lang="zh-CN" altLang="en-US" sz="3200" b="1" dirty="0">
                <a:ea typeface="宋体" panose="02010600030101010101" pitchFamily="2" charset="-122"/>
              </a:rPr>
              <a:t>三、皈依的本质</a:t>
            </a:r>
            <a:endParaRPr lang="en-US" altLang="zh-CN" sz="3200" b="1" dirty="0"/>
          </a:p>
          <a:p>
            <a:r>
              <a:rPr lang="zh-CN" altLang="en-US" sz="3200" b="1" dirty="0">
                <a:ea typeface="宋体" panose="02010600030101010101" pitchFamily="2" charset="-122"/>
              </a:rPr>
              <a:t>四、具体的修法</a:t>
            </a:r>
            <a:endParaRPr lang="en-US" altLang="zh-CN" sz="3200" b="1" dirty="0"/>
          </a:p>
          <a:p>
            <a:endParaRPr lang="en-CA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3688" y="2093913"/>
            <a:ext cx="9070975" cy="2587625"/>
          </a:xfrm>
        </p:spPr>
        <p:txBody>
          <a:bodyPr anchor="ctr">
            <a:noAutofit/>
          </a:bodyPr>
          <a:lstStyle/>
          <a:p>
            <a:pPr fontAlgn="auto"/>
            <a:r>
              <a:rPr lang="en-US" altLang="en-US" strike="noStrike" noProof="1"/>
              <a:t>共修一座</a:t>
            </a:r>
            <a:endParaRPr lang="en-US" strike="noStrike" noProof="1"/>
          </a:p>
        </p:txBody>
      </p:sp>
      <p:sp>
        <p:nvSpPr>
          <p:cNvPr id="46082" name="Text Placeholder 4"/>
          <p:cNvSpPr>
            <a:spLocks noGrp="1"/>
          </p:cNvSpPr>
          <p:nvPr>
            <p:ph type="body" idx="1"/>
          </p:nvPr>
        </p:nvSpPr>
        <p:spPr>
          <a:xfrm>
            <a:off x="1563688" y="4681538"/>
            <a:ext cx="9070975" cy="457200"/>
          </a:xfrm>
          <a:ln/>
        </p:spPr>
        <p:txBody>
          <a:bodyPr vert="horz" lIns="91440" tIns="45720" rIns="91440" bIns="45720" anchor="t"/>
          <a:p>
            <a:pPr defTabSz="914400"/>
            <a:endParaRPr lang="en-US" altLang="zh-CN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Title 6"/>
          <p:cNvSpPr>
            <a:spLocks noGrp="1"/>
          </p:cNvSpPr>
          <p:nvPr>
            <p:ph type="title"/>
          </p:nvPr>
        </p:nvSpPr>
        <p:spPr>
          <a:xfrm>
            <a:off x="1492250" y="952500"/>
            <a:ext cx="3865563" cy="531813"/>
          </a:xfrm>
          <a:ln/>
        </p:spPr>
        <p:txBody>
          <a:bodyPr lIns="91440" tIns="45720" rIns="91440" bIns="45720" anchor="ctr"/>
          <a:p>
            <a:pPr algn="ctr"/>
            <a:r>
              <a:rPr lang="en-US" altLang="en-US" sz="2800" b="1" dirty="0"/>
              <a:t>回向偈</a:t>
            </a:r>
            <a:endParaRPr lang="en-US" altLang="zh-CN" sz="2800" b="1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9534525" y="2257425"/>
            <a:ext cx="2657475" cy="2482850"/>
          </a:xfrm>
          <a:effectLst>
            <a:softEdge rad="635000"/>
          </a:effectLst>
        </p:spPr>
      </p:pic>
      <p:sp>
        <p:nvSpPr>
          <p:cNvPr id="47107" name="Text Placeholder 8"/>
          <p:cNvSpPr>
            <a:spLocks noGrp="1"/>
          </p:cNvSpPr>
          <p:nvPr>
            <p:ph type="body" sz="half"/>
          </p:nvPr>
        </p:nvSpPr>
        <p:spPr>
          <a:xfrm>
            <a:off x="1492250" y="1944688"/>
            <a:ext cx="3865563" cy="4041775"/>
          </a:xfrm>
          <a:ln/>
        </p:spPr>
        <p:txBody>
          <a:bodyPr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文殊师利勇猛智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普贤慧行亦复然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我今回向诸善根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随彼一切常修学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三世诸佛所称叹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如是最胜诸大愿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我今回向诸善根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为得普贤殊胜行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>
              <a:buNone/>
            </a:pPr>
            <a:endParaRPr lang="en-US" altLang="zh-CN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6545171" y="1484304"/>
            <a:ext cx="3737810" cy="4242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前言</a:t>
            </a:r>
            <a:endParaRPr lang="en-CA" alt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p>
            <a:r>
              <a:rPr lang="zh-CN" altLang="en-US" dirty="0">
                <a:ea typeface="宋体" panose="02010600030101010101" pitchFamily="2" charset="-122"/>
              </a:rPr>
              <a:t>重申加行基础的重要性：没有加行的修法，直接去听大圆满大手印，绝不可能怔悟。大圆满法义的语言文字少，且本身不在语言的范畴之内。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怔悟需要的两个条件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方法：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C00000"/>
                </a:solidFill>
              </a:rPr>
              <a:t>1. 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积累资粮：出离心，菩提心，皈依，曼茶罗的修法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C00000"/>
                </a:solidFill>
              </a:rPr>
              <a:t>2. 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上师的加持：修法王如意宝的上师瑜伽</a:t>
            </a:r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资粮足够，根基成熟，简单的几句话就能怔悟。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出离心的两个条件：</a:t>
            </a:r>
            <a:r>
              <a:rPr lang="en-US" altLang="zh-CN" dirty="0"/>
              <a:t>1. </a:t>
            </a:r>
            <a:r>
              <a:rPr lang="zh-CN" altLang="en-US" dirty="0">
                <a:ea typeface="宋体" panose="02010600030101010101" pitchFamily="2" charset="-122"/>
              </a:rPr>
              <a:t>深深体会到轮回是痛苦的，没有一个东西是值得追求的；</a:t>
            </a:r>
            <a:r>
              <a:rPr lang="en-US" altLang="zh-CN" dirty="0"/>
              <a:t>2. </a:t>
            </a:r>
            <a:r>
              <a:rPr lang="zh-CN" altLang="en-US" dirty="0">
                <a:ea typeface="宋体" panose="02010600030101010101" pitchFamily="2" charset="-122"/>
              </a:rPr>
              <a:t>在观察思维后我们树立新的追求，就是希求解脱。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反思我们修外加行的标准、质量，有没有达到标准：坚定不移地下决心，从现在起一定要寻求解脱，如果有强烈的念头，那么外加行就修圆满了。</a:t>
            </a:r>
            <a:endParaRPr lang="en-CA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一、皈依的分类</a:t>
            </a:r>
            <a:endParaRPr lang="en-CA" altLang="en-US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世间的皈依：</a:t>
            </a:r>
            <a:r>
              <a:rPr lang="zh-CN" altLang="en-US" dirty="0">
                <a:ea typeface="宋体" panose="02010600030101010101" pitchFamily="2" charset="-122"/>
              </a:rPr>
              <a:t>也信佛，也相信因果，希望这一世健康长寿发财，希望下一世不堕恶趣，享受人天福报而皈依三宝。凡是皈依佛的人逐渐逐渐都会成佛的，但其本质上还不是解脱道，属于世间法。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小乘佛教的皈依：</a:t>
            </a:r>
            <a:r>
              <a:rPr lang="zh-CN" altLang="en-US" dirty="0">
                <a:ea typeface="宋体" panose="02010600030101010101" pitchFamily="2" charset="-122"/>
              </a:rPr>
              <a:t>为了自己一个人摆脱轮回的各种各样的痛苦，学习佛法，成就阿罗汉。或者为了我一个人摆脱轮回，目的想要成佛，但是追求的是个人的解脱。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大乘佛教的皈依：</a:t>
            </a:r>
            <a:r>
              <a:rPr lang="zh-CN" altLang="en-US" dirty="0">
                <a:ea typeface="宋体" panose="02010600030101010101" pitchFamily="2" charset="-122"/>
              </a:rPr>
              <a:t>在菩提心基础上的皈依。对于刚开始修内加行的我们，有不造作的菩提心是很少的，菩提心修了才会有。我们目前可以发起一个造作的勉强的菩提心。什么是造作的菩提心？造作的菩提心也非常有用。从没有</a:t>
            </a:r>
            <a:r>
              <a:rPr lang="en-US" altLang="zh-CN" dirty="0"/>
              <a:t>-</a:t>
            </a:r>
            <a:r>
              <a:rPr lang="zh-CN" altLang="en-US" dirty="0">
                <a:ea typeface="宋体" panose="02010600030101010101" pitchFamily="2" charset="-122"/>
              </a:rPr>
              <a:t>有，从造作</a:t>
            </a:r>
            <a:r>
              <a:rPr lang="en-US" altLang="zh-CN" dirty="0"/>
              <a:t>-</a:t>
            </a:r>
            <a:r>
              <a:rPr lang="zh-CN" altLang="en-US" dirty="0">
                <a:ea typeface="宋体" panose="02010600030101010101" pitchFamily="2" charset="-122"/>
              </a:rPr>
              <a:t>真实，从真实的世俗菩提心</a:t>
            </a:r>
            <a:r>
              <a:rPr lang="en-US" altLang="zh-CN" dirty="0"/>
              <a:t>-</a:t>
            </a:r>
            <a:r>
              <a:rPr lang="zh-CN" altLang="en-US" dirty="0">
                <a:ea typeface="宋体" panose="02010600030101010101" pitchFamily="2" charset="-122"/>
              </a:rPr>
              <a:t>胜义菩提心，这样一步一步修。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为了使我们不堕入世间的皈依和小乘的皈依，我们应直接修大乘的皈依，所以首先要知道皈依的分类。</a:t>
            </a:r>
            <a:endParaRPr lang="en-CA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r>
              <a:rPr lang="zh-CN" altLang="en-US" dirty="0">
                <a:ea typeface="宋体" panose="02010600030101010101" pitchFamily="2" charset="-122"/>
              </a:rPr>
              <a:t>二、皈依处</a:t>
            </a:r>
            <a:endParaRPr lang="en-CA" altLang="en-US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p>
            <a:r>
              <a:rPr lang="zh-CN" altLang="en-US" sz="2400" dirty="0">
                <a:ea typeface="宋体" panose="02010600030101010101" pitchFamily="2" charset="-122"/>
              </a:rPr>
              <a:t>分三种皈依处</a:t>
            </a:r>
            <a:endParaRPr lang="en-US" altLang="zh-CN" sz="2400" dirty="0"/>
          </a:p>
          <a:p>
            <a:endParaRPr lang="en-US" altLang="zh-CN" dirty="0"/>
          </a:p>
          <a:p>
            <a:r>
              <a:rPr lang="en-US" altLang="zh-CN" sz="2800" b="1" dirty="0">
                <a:solidFill>
                  <a:srgbClr val="C00000"/>
                </a:solidFill>
              </a:rPr>
              <a:t>1. 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显宗密宗共同的皈依处</a:t>
            </a:r>
            <a:r>
              <a:rPr lang="en-US" altLang="zh-CN" sz="2800" b="1" dirty="0">
                <a:solidFill>
                  <a:srgbClr val="C00000"/>
                </a:solidFill>
              </a:rPr>
              <a:t>—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佛、法、僧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r>
              <a:rPr lang="en-US" altLang="zh-CN" sz="2800" b="1" dirty="0">
                <a:solidFill>
                  <a:srgbClr val="C00000"/>
                </a:solidFill>
              </a:rPr>
              <a:t>2. 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普通密宗的皈依处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r>
              <a:rPr lang="en-US" altLang="zh-CN" sz="2800" b="1" dirty="0">
                <a:solidFill>
                  <a:srgbClr val="C00000"/>
                </a:solidFill>
              </a:rPr>
              <a:t>3. 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大圆满大手印、禅宗的皈依处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p>
            <a:r>
              <a:rPr lang="en-US" altLang="zh-CN" dirty="0"/>
              <a:t>1. </a:t>
            </a:r>
            <a:r>
              <a:rPr lang="zh-CN" altLang="en-US" dirty="0">
                <a:ea typeface="宋体" panose="02010600030101010101" pitchFamily="2" charset="-122"/>
              </a:rPr>
              <a:t>显宗密宗共同的皈依处</a:t>
            </a:r>
            <a:br>
              <a:rPr lang="en-US" altLang="zh-CN" dirty="0"/>
            </a:br>
            <a:endParaRPr lang="en-CA" altLang="en-US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066800" y="1924050"/>
            <a:ext cx="10058400" cy="3932238"/>
          </a:xfrm>
          <a:ln/>
        </p:spPr>
        <p:txBody>
          <a:bodyPr vert="horz" lIns="91440" tIns="45720" rIns="91440" bIns="45720" anchor="t"/>
          <a:p>
            <a:r>
              <a:rPr lang="zh-CN" altLang="en-US" sz="2800" dirty="0">
                <a:ea typeface="宋体" panose="02010600030101010101" pitchFamily="2" charset="-122"/>
              </a:rPr>
              <a:t>皈依佛：佛是指释迦牟尼佛，阿弥陀佛等十方三世所有的佛。</a:t>
            </a:r>
            <a:endParaRPr lang="en-US" altLang="zh-CN" sz="2800" dirty="0"/>
          </a:p>
          <a:p>
            <a:r>
              <a:rPr lang="zh-CN" altLang="en-US" sz="2800" dirty="0">
                <a:ea typeface="宋体" panose="02010600030101010101" pitchFamily="2" charset="-122"/>
              </a:rPr>
              <a:t>皈依法：显密的法，大小乘的法，凡是释迦牟尼佛传下来的法，都要皈依。</a:t>
            </a:r>
            <a:endParaRPr lang="en-US" altLang="zh-CN" sz="2800" dirty="0"/>
          </a:p>
          <a:p>
            <a:r>
              <a:rPr lang="zh-CN" altLang="en-US" sz="2800" dirty="0">
                <a:ea typeface="宋体" panose="02010600030101010101" pitchFamily="2" charset="-122"/>
              </a:rPr>
              <a:t>皈依僧：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>
                <a:ea typeface="宋体" panose="02010600030101010101" pitchFamily="2" charset="-122"/>
              </a:rPr>
              <a:t>大乘佛教的僧的皈依处，是指文殊菩萨，观世音菩萨等一地以上的菩萨；一个人也叫做僧众，这是大乘的观点。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>
                <a:ea typeface="宋体" panose="02010600030101010101" pitchFamily="2" charset="-122"/>
              </a:rPr>
              <a:t>小乘佛教认为僧众就是僧团，是包括比丘比丘尼在内的四人以上的僧团。</a:t>
            </a:r>
            <a:endParaRPr lang="en-CA" altLang="en-US" sz="2800" dirty="0"/>
          </a:p>
          <a:p>
            <a:endParaRPr lang="en-CA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066800" y="896938"/>
            <a:ext cx="10058400" cy="461962"/>
          </a:xfrm>
          <a:ln/>
        </p:spPr>
        <p:txBody>
          <a:bodyPr vert="horz" lIns="91440" tIns="45720" rIns="91440" bIns="45720" anchor="ctr"/>
          <a:p>
            <a:r>
              <a:rPr lang="en-US" altLang="zh-CN" dirty="0"/>
              <a:t>2. </a:t>
            </a:r>
            <a:r>
              <a:rPr lang="zh-CN" altLang="en-US" dirty="0">
                <a:ea typeface="宋体" panose="02010600030101010101" pitchFamily="2" charset="-122"/>
              </a:rPr>
              <a:t>普通密宗的皈依处</a:t>
            </a:r>
            <a:br>
              <a:rPr lang="en-US" altLang="zh-CN" dirty="0"/>
            </a:br>
            <a:endParaRPr lang="en-CA" alt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066800" y="1358900"/>
            <a:ext cx="10058400" cy="5102225"/>
          </a:xfrm>
          <a:ln/>
        </p:spPr>
        <p:txBody>
          <a:bodyPr vert="horz" lIns="91440" tIns="45720" rIns="91440" bIns="45720" anchor="t"/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ea typeface="宋体" panose="02010600030101010101" pitchFamily="2" charset="-122"/>
              </a:rPr>
              <a:t>）上师，本尊，空行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上师：莲花生大师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本尊：观世音菩萨，文殊菩萨，密法里有很多本尊，也就是佛和菩萨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空行：度母，如绿度母，白度母；是在佛的坛城当中，在显现上示现为女性形象的佛和菩萨的化身。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ea typeface="宋体" panose="02010600030101010101" pitchFamily="2" charset="-122"/>
              </a:rPr>
              <a:t>）气，脉，明点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气：呼吸的气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脉：头顶、喉间、心间等处的脉轮，还有中脉，左脉、右脉等脉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胜义谛的明点，叫如来藏，最终要去怔悟的；世俗谛的明点：头顶、喉间都有，是没有成佛之前，身体构造的一些成分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如何皈依？在我们看来是身体组成部分的气脉明点，本质是佛的化身，报身，法身。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脉在清净的时候，变成佛的化身；气，在清净的时候，成为佛的报身；明点，在清净的时候叫做法身。这三个实际上也叫做三宝。真正的佛，最究竟的佛是法身，法就是报身，僧就是化身。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气、脉、明点就是佛的法报化三身，同时也是佛法僧，这是普通密法里讲的观点。</a:t>
            </a:r>
            <a:endParaRPr lang="en-CA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{E47054B2-005C-5B4C-B500-9243F8059589}tf10001067</Template>
  <TotalTime>0</TotalTime>
  <Words>11041</Words>
  <Application>WPS 演示</Application>
  <PresentationFormat>Custom</PresentationFormat>
  <Paragraphs>441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2" baseType="lpstr">
      <vt:lpstr>Arial</vt:lpstr>
      <vt:lpstr>宋体</vt:lpstr>
      <vt:lpstr>Wingdings</vt:lpstr>
      <vt:lpstr>Garamond</vt:lpstr>
      <vt:lpstr>Heiti SC Light</vt:lpstr>
      <vt:lpstr>微软雅黑</vt:lpstr>
      <vt:lpstr>Arial Unicode MS</vt:lpstr>
      <vt:lpstr>Calibri</vt:lpstr>
      <vt:lpstr>华文楷体</vt:lpstr>
      <vt:lpstr>Times New Roman</vt:lpstr>
      <vt:lpstr>Savon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发心偈</dc:title>
  <dc:creator>Microsoft Office User</dc:creator>
  <cp:lastModifiedBy>赵娟</cp:lastModifiedBy>
  <cp:revision>167</cp:revision>
  <dcterms:created xsi:type="dcterms:W3CDTF">2018-10-04T19:59:00Z</dcterms:created>
  <dcterms:modified xsi:type="dcterms:W3CDTF">2019-01-26T03:50:08Z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2052-11.1.0.8214</vt:lpwstr>
  </property>
</Properties>
</file>