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77" r:id="rId4"/>
    <p:sldId id="539" r:id="rId5"/>
    <p:sldId id="592" r:id="rId6"/>
    <p:sldId id="601" r:id="rId7"/>
    <p:sldId id="600" r:id="rId8"/>
    <p:sldId id="604" r:id="rId9"/>
    <p:sldId id="605" r:id="rId10"/>
    <p:sldId id="597" r:id="rId11"/>
    <p:sldId id="606" r:id="rId12"/>
    <p:sldId id="595" r:id="rId13"/>
    <p:sldId id="621" r:id="rId14"/>
    <p:sldId id="622" r:id="rId15"/>
    <p:sldId id="586" r:id="rId16"/>
    <p:sldId id="587" r:id="rId17"/>
    <p:sldId id="607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591" r:id="rId29"/>
    <p:sldId id="462" r:id="rId30"/>
    <p:sldId id="274" r:id="rId31"/>
  </p:sldIdLst>
  <p:sldSz cx="12192000" cy="6858000"/>
  <p:notesSz cx="6858000" cy="9144000"/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Garamond" panose="02020404030301010803" pitchFamily="6" charset="0"/>
        <a:ea typeface="宋体" panose="02010600030101010101" pitchFamily="2" charset="-122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Garamond" panose="02020404030301010803" pitchFamily="6" charset="0"/>
        <a:ea typeface="宋体" panose="02010600030101010101" pitchFamily="2" charset="-122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Garamond" panose="02020404030301010803" pitchFamily="6" charset="0"/>
        <a:ea typeface="宋体" panose="02010600030101010101" pitchFamily="2" charset="-122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Garamond" panose="02020404030301010803" pitchFamily="6" charset="0"/>
        <a:ea typeface="宋体" panose="02010600030101010101" pitchFamily="2" charset="-122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Garamond" panose="02020404030301010803" pitchFamily="6" charset="0"/>
        <a:ea typeface="宋体" panose="02010600030101010101" pitchFamily="2" charset="-122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Garamond" panose="02020404030301010803" pitchFamily="6" charset="0"/>
        <a:ea typeface="宋体" panose="02010600030101010101" pitchFamily="2" charset="-122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Garamond" panose="02020404030301010803" pitchFamily="6" charset="0"/>
        <a:ea typeface="宋体" panose="02010600030101010101" pitchFamily="2" charset="-122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Garamond" panose="02020404030301010803" pitchFamily="6" charset="0"/>
        <a:ea typeface="宋体" panose="02010600030101010101" pitchFamily="2" charset="-122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Garamond" panose="02020404030301010803" pitchFamily="6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47" d="100"/>
          <a:sy n="147" d="100"/>
        </p:scale>
        <p:origin x="-1400" y="-112"/>
      </p:cViewPr>
      <p:guideLst>
        <p:guide orient="horz" pos="21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62" y="1267722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800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/>
            <a:endParaRPr lang="en-US" altLang="zh-CN" sz="1800" dirty="0">
              <a:latin typeface="Garamond" panose="02020404030301010803" pitchFamily="6" charset="0"/>
            </a:endParaRPr>
          </a:p>
        </p:txBody>
      </p:sp>
      <p:sp>
        <p:nvSpPr>
          <p:cNvPr id="12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3802" name="Group 3"/>
          <p:cNvGrpSpPr/>
          <p:nvPr/>
        </p:nvGrpSpPr>
        <p:grpSpPr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14" name="Straight Connector 16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17" name="Date Placeholder 19"/>
          <p:cNvSpPr>
            <a:spLocks noGrp="1"/>
          </p:cNvSpPr>
          <p:nvPr>
            <p:ph type="dt" sz="half" idx="2"/>
          </p:nvPr>
        </p:nvSpPr>
        <p:spPr>
          <a:xfrm>
            <a:off x="5318125" y="1341438"/>
            <a:ext cx="1555750" cy="527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/>
            <a:endParaRPr lang="en-US" altLang="zh-CN" sz="1300" dirty="0">
              <a:solidFill>
                <a:srgbClr val="FFFFFF"/>
              </a:solidFill>
            </a:endParaRPr>
          </a:p>
        </p:txBody>
      </p:sp>
      <p:sp>
        <p:nvSpPr>
          <p:cNvPr id="18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1454150" y="5211763"/>
            <a:ext cx="5905500" cy="228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07425" y="5211763"/>
            <a:ext cx="2111375" cy="228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en-US" altLang="zh-CN" dirty="0">
              <a:latin typeface="Garamond" panose="02020404030301010803" pitchFamily="6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Garamond" panose="02020404030301010803" pitchFamily="6" charset="0"/>
              </a:rPr>
            </a:fld>
            <a:endParaRPr lang="en-US" altLang="zh-CN" dirty="0">
              <a:latin typeface="Garamond" panose="02020404030301010803" pitchFamily="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en-US" altLang="zh-CN" dirty="0">
              <a:latin typeface="Garamond" panose="02020404030301010803" pitchFamily="6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Garamond" panose="02020404030301010803" pitchFamily="6" charset="0"/>
              </a:rPr>
            </a:fld>
            <a:endParaRPr lang="en-US" altLang="zh-CN" dirty="0">
              <a:latin typeface="Garamond" panose="02020404030301010803" pitchFamily="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en-US" altLang="zh-CN" dirty="0">
              <a:latin typeface="Garamond" panose="02020404030301010803" pitchFamily="6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Garamond" panose="02020404030301010803" pitchFamily="6" charset="0"/>
              </a:rPr>
            </a:fld>
            <a:endParaRPr lang="en-US" altLang="zh-CN" dirty="0">
              <a:latin typeface="Garamond" panose="02020404030301010803" pitchFamily="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/>
        </p:nvSpPr>
        <p:spPr>
          <a:xfrm>
            <a:off x="11776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22"/>
          <p:cNvSpPr/>
          <p:nvPr/>
        </p:nvSpPr>
        <p:spPr>
          <a:xfrm>
            <a:off x="1307862" y="1267722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4824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/>
            <a:endParaRPr lang="en-US" altLang="zh-CN" sz="1800" dirty="0">
              <a:latin typeface="Garamond" panose="02020404030301010803" pitchFamily="6" charset="0"/>
            </a:endParaRPr>
          </a:p>
        </p:txBody>
      </p:sp>
      <p:sp>
        <p:nvSpPr>
          <p:cNvPr id="12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4826" name="Group 30"/>
          <p:cNvGrpSpPr/>
          <p:nvPr/>
        </p:nvGrpSpPr>
        <p:grpSpPr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14" name="Straight Connector 31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2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tabLst>
                <a:tab pos="2633345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5321300" y="1344613"/>
            <a:ext cx="1555750" cy="5302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/>
            <a:endParaRPr lang="en-US" altLang="zh-CN" sz="1300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4150" y="5211763"/>
            <a:ext cx="5907088" cy="228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250" y="5211763"/>
            <a:ext cx="2112963" cy="228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en-US" altLang="zh-CN" dirty="0">
              <a:latin typeface="Garamond" panose="02020404030301010803" pitchFamily="6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Garamond" panose="02020404030301010803" pitchFamily="6" charset="0"/>
              </a:rPr>
            </a:fld>
            <a:endParaRPr lang="en-US" altLang="zh-CN" dirty="0">
              <a:latin typeface="Garamond" panose="02020404030301010803" pitchFamily="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en-US" altLang="zh-CN" dirty="0">
              <a:latin typeface="Garamond" panose="02020404030301010803" pitchFamily="6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Garamond" panose="02020404030301010803" pitchFamily="6" charset="0"/>
              </a:rPr>
            </a:fld>
            <a:endParaRPr lang="en-US" altLang="zh-CN" dirty="0">
              <a:latin typeface="Garamond" panose="02020404030301010803" pitchFamily="6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en-US" altLang="zh-CN" dirty="0">
              <a:latin typeface="Garamond" panose="02020404030301010803" pitchFamily="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Garamond" panose="02020404030301010803" pitchFamily="6" charset="0"/>
              </a:rPr>
            </a:fld>
            <a:endParaRPr lang="en-US" altLang="zh-CN" dirty="0">
              <a:latin typeface="Garamond" panose="02020404030301010803" pitchFamily="6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en-US" altLang="zh-CN" dirty="0">
              <a:latin typeface="Garamond" panose="02020404030301010803" pitchFamily="6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Garamond" panose="02020404030301010803" pitchFamily="6" charset="0"/>
              </a:rPr>
            </a:fld>
            <a:endParaRPr lang="en-US" altLang="zh-CN" dirty="0">
              <a:latin typeface="Garamond" panose="02020404030301010803" pitchFamily="6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2"/>
          </p:nvPr>
        </p:nvSpPr>
        <p:spPr>
          <a:xfrm>
            <a:off x="388938" y="6215063"/>
            <a:ext cx="2743200" cy="2555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endParaRPr lang="en-US" altLang="zh-CN" sz="1000" dirty="0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489325" y="6215063"/>
            <a:ext cx="5213350" cy="2555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396538" y="6227763"/>
            <a:ext cx="1463675" cy="2555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262626"/>
              </a:buClr>
              <a:buSzTx/>
              <a:buFont typeface="Garamond" panose="02020404030301010803" pitchFamily="6" charset="0"/>
              <a:buNone/>
              <a:defRPr/>
            </a:pPr>
            <a:r>
              <a:rPr kumimoji="1" 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Click icon to add picture</a:t>
            </a:r>
            <a:endParaRPr kumimoji="1" 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388938" y="6215063"/>
            <a:ext cx="2743200" cy="2555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endParaRPr lang="en-US" altLang="zh-CN" sz="1000" dirty="0">
              <a:solidFill>
                <a:srgbClr val="FFFF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489325" y="6215063"/>
            <a:ext cx="5213350" cy="2555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396538" y="6227763"/>
            <a:ext cx="1463675" cy="2555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/>
          </p:nvPr>
        </p:nvSpPr>
        <p:spPr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6215063"/>
            <a:ext cx="2743200" cy="2555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000">
                <a:solidFill>
                  <a:srgbClr val="404040"/>
                </a:solidFill>
              </a:defRPr>
            </a:lvl1pPr>
          </a:lstStyle>
          <a:p>
            <a:pPr lvl="0"/>
            <a:endParaRPr lang="en-US" altLang="zh-CN" dirty="0">
              <a:latin typeface="Garamond" panose="02020404030301010803" pitchFamily="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215063"/>
            <a:ext cx="5213350" cy="2555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>
              <a:defRPr sz="1000">
                <a:solidFill>
                  <a:srgbClr val="404040"/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913" y="6215063"/>
            <a:ext cx="1462088" cy="2555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pPr lvl="0"/>
            <a:fld id="{9A0DB2DC-4C9A-4742-B13C-FB6460FD3503}" type="slidenum">
              <a:rPr lang="en-US" altLang="zh-CN" dirty="0">
                <a:latin typeface="Garamond" panose="02020404030301010803" pitchFamily="6" charset="0"/>
              </a:rPr>
            </a:fld>
            <a:endParaRPr lang="en-US" altLang="zh-CN" dirty="0">
              <a:latin typeface="Garamond" panose="02020404030301010803" pitchFamily="6" charset="0"/>
            </a:endParaRPr>
          </a:p>
        </p:txBody>
      </p:sp>
      <p:sp>
        <p:nvSpPr>
          <p:cNvPr id="1034" name="Rectangle 7"/>
          <p:cNvSpPr/>
          <p:nvPr/>
        </p:nvSpPr>
        <p:spPr>
          <a:xfrm>
            <a:off x="371475" y="374650"/>
            <a:ext cx="11449050" cy="6108700"/>
          </a:xfrm>
          <a:prstGeom prst="rect">
            <a:avLst/>
          </a:prstGeom>
          <a:noFill/>
          <a:ln w="63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/>
            <a:endParaRPr lang="en-US" altLang="zh-CN" sz="1800" dirty="0">
              <a:latin typeface="Garamond" panose="02020404030301010803" pitchFamily="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lang="en-US" sz="4800" kern="1200" dirty="0">
          <a:solidFill>
            <a:srgbClr val="262626"/>
          </a:solidFill>
          <a:latin typeface="+mj-lt"/>
          <a:ea typeface="宋体" panose="02010600030101010101" pitchFamily="2" charset="-122"/>
          <a:cs typeface="+mn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rgbClr val="262626"/>
          </a:solidFill>
          <a:latin typeface="Garamond" panose="02020404030301010803" pitchFamily="6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rgbClr val="262626"/>
          </a:solidFill>
          <a:latin typeface="Garamond" panose="02020404030301010803" pitchFamily="6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rgbClr val="262626"/>
          </a:solidFill>
          <a:latin typeface="Garamond" panose="02020404030301010803" pitchFamily="6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rgbClr val="262626"/>
          </a:solidFill>
          <a:latin typeface="Garamond" panose="02020404030301010803" pitchFamily="6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rgbClr val="262626"/>
          </a:solidFill>
          <a:latin typeface="Garamond" panose="02020404030301010803" pitchFamily="6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rgbClr val="262626"/>
          </a:solidFill>
          <a:latin typeface="Garamond" panose="02020404030301010803" pitchFamily="6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rgbClr val="262626"/>
          </a:solidFill>
          <a:latin typeface="Garamond" panose="02020404030301010803" pitchFamily="6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rgbClr val="262626"/>
          </a:solidFill>
          <a:latin typeface="Garamond" panose="02020404030301010803" pitchFamily="6" charset="0"/>
          <a:ea typeface="宋体" panose="02010600030101010101" pitchFamily="2" charset="-122"/>
        </a:defRPr>
      </a:lvl9pPr>
    </p:titleStyle>
    <p:bodyStyle>
      <a:lvl1pPr marL="182880" indent="-182880" algn="l" rtl="0" fontAlgn="base">
        <a:spcBef>
          <a:spcPts val="900"/>
        </a:spcBef>
        <a:spcAft>
          <a:spcPct val="0"/>
        </a:spcAft>
        <a:buClr>
          <a:srgbClr val="262626"/>
        </a:buClr>
        <a:buFont typeface="Garamond" panose="02020404030301010803" pitchFamily="6" charset="0"/>
        <a:buChar char="◦"/>
        <a:defRPr kumimoji="1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457200" indent="-182880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6" charset="0"/>
        <a:buChar char="◦"/>
        <a:defRPr kumimoji="1" sz="16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732155" indent="-182880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6" charset="0"/>
        <a:buChar char="◦"/>
        <a:defRPr kumimoji="1" sz="1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006475" indent="-184150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6" charset="0"/>
        <a:buChar char="◦"/>
        <a:defRPr kumimoji="1" sz="1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1279525" indent="-182880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6" charset="0"/>
        <a:buChar char="◦"/>
        <a:defRPr kumimoji="1" sz="1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6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6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6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6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6462713" y="693738"/>
            <a:ext cx="5167312" cy="660400"/>
          </a:xfrm>
          <a:ln/>
        </p:spPr>
        <p:txBody>
          <a:bodyPr vert="horz" wrap="square" lIns="91440" tIns="45720" rIns="91440" bIns="45720" anchor="ctr"/>
          <a:p>
            <a:pPr algn="ctr"/>
            <a:r>
              <a:rPr lang="zh-CN" altLang="en-US" sz="3600">
                <a:ea typeface="宋体" panose="02010600030101010101" pitchFamily="2" charset="-122"/>
              </a:rPr>
              <a:t>发心偈</a:t>
            </a:r>
            <a:endParaRPr lang="zh-CN" altLang="en-US" sz="3600">
              <a:ea typeface="宋体" panose="02010600030101010101" pitchFamily="2" charset="-122"/>
            </a:endParaRPr>
          </a:p>
        </p:txBody>
      </p:sp>
      <p:sp>
        <p:nvSpPr>
          <p:cNvPr id="13314" name="文本占位符 5"/>
          <p:cNvSpPr>
            <a:spLocks noGrp="1"/>
          </p:cNvSpPr>
          <p:nvPr>
            <p:ph type="body" sz="half"/>
          </p:nvPr>
        </p:nvSpPr>
        <p:spPr>
          <a:xfrm>
            <a:off x="7192963" y="1620838"/>
            <a:ext cx="4181475" cy="4687887"/>
          </a:xfrm>
          <a:ln/>
        </p:spPr>
        <p:txBody>
          <a:bodyPr vert="horz" wrap="square" lIns="91440" tIns="45720" rIns="91440" bIns="45720" anchor="t"/>
          <a:lstStyle>
            <a:lvl1pPr lvl="0">
              <a:defRPr sz="1600"/>
            </a:lvl1pPr>
            <a:lvl2pPr lvl="1">
              <a:defRPr sz="1400"/>
            </a:lvl2pPr>
            <a:lvl3pPr lvl="2">
              <a:defRPr sz="1200"/>
            </a:lvl3pPr>
            <a:lvl4pPr lvl="3">
              <a:defRPr sz="1200"/>
            </a:lvl4pPr>
            <a:lvl5pPr lvl="4">
              <a:defRPr sz="1200"/>
            </a:lvl5pPr>
          </a:lstStyle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顶礼本师释迦牟尼佛！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顶礼文殊智慧勇识！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顶礼传承大恩上师！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无上甚深微妙法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百千万劫难遭遇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我今见闻得受持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愿解如来真实义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endParaRPr lang="en-CA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为度化一切众生，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请大家发无上殊胜的菩提心！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336" y="414329"/>
            <a:ext cx="4157225" cy="599803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4" y="414329"/>
            <a:ext cx="4572000" cy="599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76238" y="452438"/>
            <a:ext cx="10748962" cy="544512"/>
          </a:xfrm>
          <a:ln/>
        </p:spPr>
        <p:txBody>
          <a:bodyPr vert="horz" wrap="square" lIns="91440" tIns="45720" rIns="91440" bIns="45720" anchor="ctr"/>
          <a:p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endParaRPr lang="en-US" altLang="zh-CN" sz="360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547688" y="1277938"/>
            <a:ext cx="11028362" cy="5294312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（二）明观皈依境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600" b="1" dirty="0">
                <a:solidFill>
                  <a:srgbClr val="FF0000"/>
                </a:solidFill>
              </a:rPr>
              <a:t>2、皈依佛——前方的树枝：三世诸佛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（1）本师释迦牟尼佛的周围，由贤劫1002尊佛等十方三世诸佛所围绕。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（2）他们全部是殊胜化身梵净行的装束，头有顶髻、足有轮宝等具足三十二相与八十随好，双足金刚跏趺坐，身色有白、黄、红、绿、蓝，身体放射出不可思议的光芒。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（3）在皈依境上，只画了三尊，代表过去佛、现在佛、未来佛。这些佛都是殊胜化身的装束，就像释迦牟尼佛一样。</a:t>
            </a: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sz="1600" b="1" dirty="0">
                <a:solidFill>
                  <a:srgbClr val="FF0000"/>
                </a:solidFill>
              </a:rPr>
              <a:t>3、皈依僧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>
                <a:solidFill>
                  <a:srgbClr val="FF0000"/>
                </a:solidFill>
              </a:rPr>
              <a:t>（1）右方的树枝：大乘僧众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以文殊菩萨、金刚手菩萨、观音菩萨这三位怙主为首的八大随行佛子，由大乘圣者僧众围绕。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他们的身色也有白、黄、红、绿、蓝，以十三种圆满报身装饰庄严，双足以平等式站立。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>
                <a:solidFill>
                  <a:srgbClr val="FF0000"/>
                </a:solidFill>
              </a:rPr>
              <a:t>（2）左方的树枝：小乘僧众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舍利子、目犍连声闻二圣，由声闻缘觉圣者僧众围绕，身色洁白，身著三法衣，手持锡杖与钵盂，双足站立。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以上左右两方的树枝代表僧宝，即是皈依中的皈依僧。</a:t>
            </a:r>
            <a:endParaRPr lang="en-US" altLang="zh-CN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23863" y="538163"/>
            <a:ext cx="10701337" cy="450850"/>
          </a:xfrm>
          <a:ln/>
        </p:spPr>
        <p:txBody>
          <a:bodyPr vert="horz" wrap="square" lIns="91440" tIns="45720" rIns="91440" bIns="45720" anchor="ctr"/>
          <a:p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endParaRPr lang="en-CA" altLang="en-US" sz="360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95313" y="1392238"/>
            <a:ext cx="10741025" cy="4816475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（二）明观皈依境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4、皈依法</a:t>
            </a: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——后方的树枝：法宝经函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（1）法宝经函层层叠叠，金光闪闪的格架中央最上方，陈列着</a:t>
            </a: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640万颂大圆满续部</a:t>
            </a:r>
            <a:r>
              <a:rPr lang="zh-CN" altLang="en-US" sz="1600" dirty="0">
                <a:ea typeface="宋体" panose="02010600030101010101" pitchFamily="2" charset="-122"/>
              </a:rPr>
              <a:t>。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（2）所有函头的标签都对向自己，经函光芒四射，</a:t>
            </a: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自然发出“阿勒、嘎勒”的自声</a:t>
            </a:r>
            <a:r>
              <a:rPr lang="zh-CN" altLang="en-US" sz="1600" dirty="0">
                <a:ea typeface="宋体" panose="02010600030101010101" pitchFamily="2" charset="-122"/>
              </a:rPr>
              <a:t>。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5、护法神</a:t>
            </a: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——树枝的空隙：男女护法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（1）位置：这些树枝的</a:t>
            </a: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所有空隙</a:t>
            </a:r>
            <a:r>
              <a:rPr lang="zh-CN" altLang="en-US" sz="1600" dirty="0">
                <a:ea typeface="宋体" panose="02010600030101010101" pitchFamily="2" charset="-122"/>
              </a:rPr>
              <a:t>中间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（2）种类：A、</a:t>
            </a: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智慧护法神</a:t>
            </a:r>
            <a:r>
              <a:rPr lang="zh-CN" altLang="en-US" sz="1600" dirty="0">
                <a:ea typeface="宋体" panose="02010600030101010101" pitchFamily="2" charset="-122"/>
              </a:rPr>
              <a:t> B、</a:t>
            </a: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业成护法神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（3）具体形象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lvl="1" indent="0">
              <a:buNone/>
            </a:pPr>
            <a:r>
              <a:rPr lang="zh-CN" altLang="en-US" sz="1400" dirty="0">
                <a:ea typeface="宋体" panose="02010600030101010101" pitchFamily="2" charset="-122"/>
              </a:rPr>
              <a:t>A、男相护法神面部一律朝外，成办和保护修持菩提正法、遣除违缘与障碍、禁止外部障碍进入内部的事业；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 lvl="1" indent="0">
              <a:buNone/>
            </a:pPr>
            <a:r>
              <a:rPr lang="zh-CN" altLang="en-US" sz="1400" dirty="0">
                <a:ea typeface="宋体" panose="02010600030101010101" pitchFamily="2" charset="-122"/>
              </a:rPr>
              <a:t>B、女相护法神面部向内，成办内在成就不散失于外的事业。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（4）</a:t>
            </a: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为什么要观想护法神</a:t>
            </a:r>
            <a:r>
              <a:rPr lang="zh-CN" altLang="en-US" sz="1600" dirty="0">
                <a:ea typeface="宋体" panose="02010600030101010101" pitchFamily="2" charset="-122"/>
              </a:rPr>
              <a:t>：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lvl="1" indent="0">
              <a:buNone/>
            </a:pPr>
            <a:r>
              <a:rPr lang="zh-CN" altLang="en-US" sz="1400" dirty="0">
                <a:ea typeface="宋体" panose="02010600030101010101" pitchFamily="2" charset="-122"/>
              </a:rPr>
              <a:t>A、这些护法神，正如《大幻化网》所说，不管是业成也好、智慧成也好，</a:t>
            </a:r>
            <a:r>
              <a:rPr lang="zh-CN" altLang="en-US" sz="1400" dirty="0">
                <a:solidFill>
                  <a:srgbClr val="FF0000"/>
                </a:solidFill>
                <a:ea typeface="宋体" panose="02010600030101010101" pitchFamily="2" charset="-122"/>
              </a:rPr>
              <a:t>全部是佛陀的自现</a:t>
            </a:r>
            <a:r>
              <a:rPr lang="zh-CN" altLang="en-US" sz="1400" dirty="0">
                <a:ea typeface="宋体" panose="02010600030101010101" pitchFamily="2" charset="-122"/>
              </a:rPr>
              <a:t>，</a:t>
            </a:r>
            <a:r>
              <a:rPr lang="zh-CN" altLang="en-US" sz="1400" dirty="0">
                <a:solidFill>
                  <a:srgbClr val="FF0000"/>
                </a:solidFill>
                <a:ea typeface="宋体" panose="02010600030101010101" pitchFamily="2" charset="-122"/>
              </a:rPr>
              <a:t>具有智、悲、力的无量功德</a:t>
            </a:r>
            <a:r>
              <a:rPr lang="zh-CN" altLang="en-US" sz="1400" dirty="0">
                <a:ea typeface="宋体" panose="02010600030101010101" pitchFamily="2" charset="-122"/>
              </a:rPr>
              <a:t>，</a:t>
            </a:r>
            <a:r>
              <a:rPr lang="zh-CN" altLang="en-US" sz="1400" dirty="0">
                <a:solidFill>
                  <a:srgbClr val="FF0000"/>
                </a:solidFill>
                <a:ea typeface="宋体" panose="02010600030101010101" pitchFamily="2" charset="-122"/>
              </a:rPr>
              <a:t>对我们十分慈爱</a:t>
            </a:r>
            <a:r>
              <a:rPr lang="zh-CN" altLang="en-US" sz="1400" dirty="0">
                <a:ea typeface="宋体" panose="02010600030101010101" pitchFamily="2" charset="-122"/>
              </a:rPr>
              <a:t>。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 lvl="1" indent="0">
              <a:buNone/>
            </a:pPr>
            <a:r>
              <a:rPr lang="zh-CN" altLang="en-US" sz="1400" dirty="0">
                <a:ea typeface="宋体" panose="02010600030101010101" pitchFamily="2" charset="-122"/>
              </a:rPr>
              <a:t>B、所有护法神、本尊、空行都是主尊的显现，皈依时一定要这样观想，把他们</a:t>
            </a:r>
            <a:r>
              <a:rPr lang="zh-CN" altLang="en-US" sz="1400" dirty="0">
                <a:solidFill>
                  <a:srgbClr val="FF0000"/>
                </a:solidFill>
                <a:ea typeface="宋体" panose="02010600030101010101" pitchFamily="2" charset="-122"/>
              </a:rPr>
              <a:t>全部观成引导众生的大导师，跟释迦牟尼佛、莲花生大士没有任何差别。</a:t>
            </a:r>
            <a:endParaRPr lang="zh-CN" altLang="en-US" sz="14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en-US" altLang="zh-CN"/>
          </a:p>
        </p:txBody>
      </p:sp>
      <p:pic>
        <p:nvPicPr>
          <p:cNvPr id="24578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87350" y="309563"/>
            <a:ext cx="5430838" cy="6118225"/>
          </a:xfrm>
          <a:ln/>
        </p:spPr>
      </p:pic>
      <p:sp>
        <p:nvSpPr>
          <p:cNvPr id="24579" name="Text Box 3"/>
          <p:cNvSpPr txBox="1"/>
          <p:nvPr/>
        </p:nvSpPr>
        <p:spPr>
          <a:xfrm>
            <a:off x="5891213" y="366713"/>
            <a:ext cx="6043612" cy="5908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明观皈依境（重点掌握）</a:t>
            </a:r>
            <a:endParaRPr lang="zh-CN" altLang="en-US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①：观想自己的住处为珍宝组成的清净刹土，然后在自己正前方，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观想一棵具有五枝的如意树。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②：中央的树枝：根本上师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观想本体为三世诸佛总集的根本上师，形象是莲花生大士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③：上方的树枝：传承上师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大圆满心滴派最根本的传承上师。（这些上师对我们生起大圆满的觉性证悟，有不可缺少的缘起，所以一定要观想。）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④：前方的树枝：三世诸佛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在皈依境上，只画了三尊，代表过去佛、现在佛、未来佛。这些佛都是殊胜化身的装束。这样观修，就是皈依佛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⑤：右方的树枝：大乘僧众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以文殊菩萨、金刚手菩萨、观音菩萨这三位怙主为首的八大随行佛子，由大乘圣者僧众围绕。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dirty="0">
              <a:latin typeface="Garamond" panose="02020404030301010803" pitchFamily="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en-US" altLang="zh-CN"/>
          </a:p>
        </p:txBody>
      </p:sp>
      <p:pic>
        <p:nvPicPr>
          <p:cNvPr id="25602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92100" y="371475"/>
            <a:ext cx="6308725" cy="6238875"/>
          </a:xfrm>
          <a:ln/>
        </p:spPr>
      </p:pic>
      <p:sp>
        <p:nvSpPr>
          <p:cNvPr id="25603" name="Text Box 3"/>
          <p:cNvSpPr txBox="1"/>
          <p:nvPr/>
        </p:nvSpPr>
        <p:spPr>
          <a:xfrm>
            <a:off x="6669088" y="530225"/>
            <a:ext cx="5199062" cy="535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⑥：左方的树枝：小乘僧众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舍利子、目犍连声闻二圣，由声闻缘觉圣者僧众围绕，身色洁白，身著三法衣，手持锡杖与钵盂，双足站立。以上左右两方的树枝代表僧宝，即是皈依中的皈依僧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⑦：后方的树枝：法宝经函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法宝经函层层叠叠，金光闪闪的格架中央最上方，陈列着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640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万颂大圆满续部。所有函头的标签都对向自己，经函光芒四射，自然发出“阿勒、嘎勒”的自声。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⑧：树枝的空隙：男女护法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这些树枝的所有空隙中间，有智慧护法神、业成护法神。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其中，男相护法神面部一律朝外，成办和保护修持菩提正法、遣除违缘与障碍、禁止外部障碍进入内部的事业；女相护法神面部向内，成办内在成就不散失于外的事业。</a:t>
            </a:r>
            <a:endParaRPr lang="en-US" altLang="zh-CN" dirty="0">
              <a:latin typeface="Garamond" panose="02020404030301010803" pitchFamily="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577850" y="642938"/>
            <a:ext cx="10547350" cy="336550"/>
          </a:xfrm>
          <a:ln/>
        </p:spPr>
        <p:txBody>
          <a:bodyPr vert="horz" wrap="square" lIns="91440" tIns="45720" rIns="91440" bIns="45720" anchor="ctr"/>
          <a:p>
            <a:br>
              <a:rPr lang="zh-CN" altLang="en-US"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br>
              <a:rPr lang="en-CA" altLang="zh-CN"/>
            </a:br>
            <a:endParaRPr lang="en-US" altLang="zh-CN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71488" y="1266825"/>
            <a:ext cx="11383962" cy="5305425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（三）具体观修方法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1600" dirty="0">
                <a:solidFill>
                  <a:srgbClr val="FF0000"/>
                </a:solidFill>
              </a:rPr>
              <a:t>1、轮番观想法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（1）假如你很难同时观想这么多对境，可以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A、一会儿观中间的莲花生大士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B、一会儿观左边的小乘僧众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C、一会儿观右边的大乘僧众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D、一会儿观后面的经函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E、一会儿观前面的三世佛。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（2）最好以闭关的方式，一边这样观想一边念诵。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>
                <a:solidFill>
                  <a:srgbClr val="FF0000"/>
                </a:solidFill>
              </a:rPr>
              <a:t>2、观想时的</a:t>
            </a:r>
            <a:r>
              <a:rPr lang="en-US" altLang="zh-CN" sz="1600" dirty="0">
                <a:solidFill>
                  <a:srgbClr val="0070C0"/>
                </a:solidFill>
              </a:rPr>
              <a:t>发心</a:t>
            </a:r>
            <a:r>
              <a:rPr lang="en-US" altLang="zh-CN" sz="1600" dirty="0">
                <a:solidFill>
                  <a:srgbClr val="FF0000"/>
                </a:solidFill>
              </a:rPr>
              <a:t>很重要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（1）</a:t>
            </a:r>
            <a:r>
              <a:rPr lang="en-US" altLang="zh-CN" sz="1600" dirty="0">
                <a:solidFill>
                  <a:srgbClr val="FF0000"/>
                </a:solidFill>
              </a:rPr>
              <a:t>首先</a:t>
            </a:r>
            <a:r>
              <a:rPr lang="en-US" altLang="zh-CN" sz="1600" dirty="0"/>
              <a:t>，应把身体、寿命等</a:t>
            </a:r>
            <a:r>
              <a:rPr lang="en-US" altLang="zh-CN" sz="1600" dirty="0">
                <a:solidFill>
                  <a:srgbClr val="FF0000"/>
                </a:solidFill>
              </a:rPr>
              <a:t>一切</a:t>
            </a:r>
            <a:r>
              <a:rPr lang="en-US" altLang="zh-CN" sz="1600" dirty="0"/>
              <a:t>，</a:t>
            </a:r>
            <a:r>
              <a:rPr lang="en-US" altLang="zh-CN" sz="1600" dirty="0">
                <a:solidFill>
                  <a:srgbClr val="FF0000"/>
                </a:solidFill>
              </a:rPr>
              <a:t>全部托付</a:t>
            </a:r>
            <a:r>
              <a:rPr lang="en-US" altLang="zh-CN" sz="1600" dirty="0"/>
              <a:t>给佛陀等三宝。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《经律异相》：“诸有归命佛，不趣三恶道，受福天人间，后逮涅槃界。”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（2）</a:t>
            </a:r>
            <a:r>
              <a:rPr lang="en-US" altLang="zh-CN" sz="1600" dirty="0">
                <a:solidFill>
                  <a:srgbClr val="FF0000"/>
                </a:solidFill>
              </a:rPr>
              <a:t>其次</a:t>
            </a:r>
            <a:r>
              <a:rPr lang="en-US" altLang="zh-CN" sz="1600" dirty="0"/>
              <a:t>，要明确皈依的</a:t>
            </a:r>
            <a:r>
              <a:rPr lang="en-US" altLang="zh-CN" sz="1600" dirty="0">
                <a:solidFill>
                  <a:srgbClr val="FF0000"/>
                </a:solidFill>
              </a:rPr>
              <a:t>目的</a:t>
            </a:r>
            <a:r>
              <a:rPr lang="en-US" altLang="zh-CN" sz="1600" dirty="0"/>
              <a:t>，</a:t>
            </a:r>
            <a:r>
              <a:rPr lang="en-US" altLang="zh-CN" sz="1600" dirty="0">
                <a:solidFill>
                  <a:srgbClr val="FF0000"/>
                </a:solidFill>
              </a:rPr>
              <a:t>是为了利益天边无际的众生，不是为了求身体健康，或是为了可以听密法，拼命念求个数量</a:t>
            </a:r>
            <a:r>
              <a:rPr lang="en-US" altLang="zh-CN" sz="1600" dirty="0"/>
              <a:t>。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（3）所以，应该</a:t>
            </a:r>
            <a:r>
              <a:rPr lang="en-US" altLang="zh-CN" sz="1600" dirty="0">
                <a:solidFill>
                  <a:srgbClr val="FF0000"/>
                </a:solidFill>
              </a:rPr>
              <a:t>反反复复地想：“</a:t>
            </a:r>
            <a:r>
              <a:rPr lang="en-US" altLang="zh-CN" sz="1600" dirty="0">
                <a:solidFill>
                  <a:srgbClr val="0070C0"/>
                </a:solidFill>
              </a:rPr>
              <a:t>我皈依是为了利益天边无际的众生</a:t>
            </a:r>
            <a:r>
              <a:rPr lang="en-US" altLang="zh-CN" sz="1600" dirty="0"/>
              <a:t>。”</a:t>
            </a:r>
            <a:endParaRPr lang="en-US" altLang="zh-CN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71488" y="642938"/>
            <a:ext cx="10653712" cy="442912"/>
          </a:xfrm>
          <a:ln/>
        </p:spPr>
        <p:txBody>
          <a:bodyPr vert="horz" wrap="square" lIns="91440" tIns="45720" rIns="91440" bIns="45720" anchor="ctr"/>
          <a:p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endParaRPr lang="en-US" altLang="zh-CN" sz="360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92150" y="1393825"/>
            <a:ext cx="10702925" cy="4900613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（三）具体观修方法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FF0000"/>
                </a:solidFill>
              </a:rPr>
              <a:t>3、如何观想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（1）把今生的</a:t>
            </a:r>
            <a:r>
              <a:rPr lang="en-US" altLang="zh-CN" sz="1600" dirty="0">
                <a:solidFill>
                  <a:srgbClr val="FF0000"/>
                </a:solidFill>
              </a:rPr>
              <a:t>父亲</a:t>
            </a:r>
            <a:r>
              <a:rPr lang="en-US" altLang="zh-CN" sz="1600" dirty="0"/>
              <a:t>观想在</a:t>
            </a:r>
            <a:r>
              <a:rPr lang="en-US" altLang="zh-CN" sz="1600" dirty="0">
                <a:solidFill>
                  <a:srgbClr val="FF0000"/>
                </a:solidFill>
              </a:rPr>
              <a:t>右侧</a:t>
            </a:r>
            <a:r>
              <a:rPr lang="en-US" altLang="zh-CN" sz="1600" dirty="0"/>
              <a:t>，</a:t>
            </a:r>
            <a:r>
              <a:rPr lang="en-US" altLang="zh-CN" sz="1600" dirty="0">
                <a:solidFill>
                  <a:srgbClr val="FF0000"/>
                </a:solidFill>
              </a:rPr>
              <a:t>母亲</a:t>
            </a:r>
            <a:r>
              <a:rPr lang="en-US" altLang="zh-CN" sz="1600" dirty="0"/>
              <a:t>观想在</a:t>
            </a:r>
            <a:r>
              <a:rPr lang="en-US" altLang="zh-CN" sz="1600" dirty="0">
                <a:solidFill>
                  <a:srgbClr val="FF0000"/>
                </a:solidFill>
              </a:rPr>
              <a:t>左侧</a:t>
            </a:r>
            <a:r>
              <a:rPr lang="en-US" altLang="zh-CN" sz="1600" dirty="0"/>
              <a:t>——因为他们是恩德之处，《前行备忘录》和其他教言中也讲了，即生中对父母一定要有感恩之心。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（2）</a:t>
            </a:r>
            <a:r>
              <a:rPr lang="en-US" altLang="zh-CN" sz="1600" dirty="0">
                <a:solidFill>
                  <a:srgbClr val="FF0000"/>
                </a:solidFill>
              </a:rPr>
              <a:t>前面</a:t>
            </a:r>
            <a:r>
              <a:rPr lang="en-US" altLang="zh-CN" sz="1600" dirty="0"/>
              <a:t>是以憎恨自己的</a:t>
            </a:r>
            <a:r>
              <a:rPr lang="en-US" altLang="zh-CN" sz="1600" dirty="0">
                <a:solidFill>
                  <a:srgbClr val="FF0000"/>
                </a:solidFill>
              </a:rPr>
              <a:t>敌人</a:t>
            </a:r>
            <a:r>
              <a:rPr lang="en-US" altLang="zh-CN" sz="1600" dirty="0"/>
              <a:t>、加害自己的</a:t>
            </a:r>
            <a:r>
              <a:rPr lang="en-US" altLang="zh-CN" sz="1600" dirty="0">
                <a:solidFill>
                  <a:srgbClr val="FF0000"/>
                </a:solidFill>
              </a:rPr>
              <a:t>魔障</a:t>
            </a:r>
            <a:r>
              <a:rPr lang="en-US" altLang="zh-CN" sz="1600" dirty="0"/>
              <a:t>为首的三界众生，他们就像大地上规模盛大聚会的人们一样，聚集在一起。</a:t>
            </a:r>
            <a:endParaRPr lang="en-US" altLang="zh-CN" sz="1600" dirty="0"/>
          </a:p>
          <a:p>
            <a:pPr lvl="1" indent="0">
              <a:buNone/>
            </a:pPr>
            <a:r>
              <a:rPr lang="en-US" altLang="zh-CN" sz="1400" dirty="0"/>
              <a:t>A、假如你没有关系不好的人，</a:t>
            </a:r>
            <a:r>
              <a:rPr lang="en-US" altLang="zh-CN" sz="1400" dirty="0">
                <a:solidFill>
                  <a:srgbClr val="FF0000"/>
                </a:solidFill>
              </a:rPr>
              <a:t>把六道众生观在前面</a:t>
            </a:r>
            <a:endParaRPr lang="en-US" altLang="zh-CN" sz="1400" dirty="0"/>
          </a:p>
          <a:p>
            <a:pPr lvl="1" indent="0">
              <a:buNone/>
            </a:pPr>
            <a:r>
              <a:rPr lang="en-US" altLang="zh-CN" sz="1400" dirty="0"/>
              <a:t>B、对你身体、修道制造违缘的魔障，以及在生活中无缘无故诽谤你、害你的，这些都可以观在前面。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600" dirty="0"/>
              <a:t>（3）然后，和这些人一起面向皈依境，双手合掌，三门毕恭毕敬――身恭敬顶礼膜拜，语恭敬念诵皈依偈，意恭敬心里默念。</a:t>
            </a:r>
            <a:r>
              <a:rPr lang="en-US" altLang="zh-CN" sz="1600" dirty="0">
                <a:solidFill>
                  <a:srgbClr val="FF0000"/>
                </a:solidFill>
              </a:rPr>
              <a:t>“从现在起，我无论是上升还是下堕、是苦是乐、是好是坏、是病是痛，除了上师三宝您以外，我没有其他依靠、救护、怙主、友军、希求处与皈依处。</a:t>
            </a:r>
            <a:r>
              <a:rPr lang="en-US" altLang="zh-CN" sz="1600" dirty="0"/>
              <a:t>”以这样特别虔诚的心，在上师三宝等皈依境面前，</a:t>
            </a:r>
            <a:r>
              <a:rPr lang="en-US" altLang="zh-CN" sz="1600" dirty="0">
                <a:solidFill>
                  <a:srgbClr val="FF0000"/>
                </a:solidFill>
              </a:rPr>
              <a:t>发誓“从今以后我的一切都拜托您了</a:t>
            </a:r>
            <a:r>
              <a:rPr lang="en-US" altLang="zh-CN" sz="1600" dirty="0"/>
              <a:t>”――那天有个领导找我，他平时对我不好，我建学校他也不理，经常远离我。那次他跟老乡发生冲突，实在没办法了，就打电话让我劝劝老乡。这时他对我很有信心，一直连连说：“一切事情都拜托您了！”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（4）接着还要</a:t>
            </a:r>
            <a:r>
              <a:rPr lang="en-US" altLang="zh-CN" sz="1600" dirty="0">
                <a:solidFill>
                  <a:srgbClr val="FF0000"/>
                </a:solidFill>
              </a:rPr>
              <a:t>默念</a:t>
            </a:r>
            <a:r>
              <a:rPr lang="en-US" altLang="zh-CN" sz="1600" dirty="0"/>
              <a:t>：</a:t>
            </a:r>
            <a:r>
              <a:rPr lang="en-US" altLang="zh-CN" sz="1600" dirty="0">
                <a:solidFill>
                  <a:srgbClr val="FF0000"/>
                </a:solidFill>
              </a:rPr>
              <a:t>“从即日起，直到获得菩提果之前，我全心全意、诚心诚意将自己托付于您。成办任何事情，既不向父亲询问，也不与母亲商量，又不自作主张，完全依赖于上师三宝您。一切奉献给您，精勤修持您，除您之外，我无有其他皈依处、指望处。”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11175" y="441325"/>
            <a:ext cx="10614025" cy="806450"/>
          </a:xfrm>
          <a:ln/>
        </p:spPr>
        <p:txBody>
          <a:bodyPr vert="horz" wrap="square" lIns="91440" tIns="45720" rIns="91440" bIns="45720" anchor="ctr"/>
          <a:p>
            <a:b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br>
              <a:rPr lang="en-US" altLang="zh-CN" sz="3600"/>
            </a:br>
            <a:endParaRPr lang="en-US" altLang="zh-CN" sz="360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933450" y="1662113"/>
            <a:ext cx="10191750" cy="4373562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（三）具体观修方法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4、念诵皈依偈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5、其他要求</a:t>
            </a:r>
            <a:endParaRPr lang="en-US" altLang="zh-CN" sz="2000" dirty="0"/>
          </a:p>
          <a:p>
            <a:pPr lvl="1" indent="0">
              <a:buNone/>
            </a:pPr>
            <a:r>
              <a:rPr lang="en-US" altLang="zh-CN" sz="1800" dirty="0"/>
              <a:t>A、要想真正成为一名三宝弟子，就要有这样一颗全心全意将自己托付给上师三宝的心。</a:t>
            </a:r>
            <a:endParaRPr lang="en-US" altLang="zh-CN" sz="1800" dirty="0"/>
          </a:p>
          <a:p>
            <a:pPr lvl="1" indent="0">
              <a:buNone/>
            </a:pPr>
            <a:r>
              <a:rPr lang="en-US" altLang="zh-CN" sz="1800" dirty="0"/>
              <a:t>B、以这样的心态念十万遍皈依偈，质量上肯定会过关。</a:t>
            </a:r>
            <a:endParaRPr lang="en-US" altLang="zh-CN" sz="1800" dirty="0"/>
          </a:p>
          <a:p>
            <a:pPr lvl="1" indent="0">
              <a:buNone/>
            </a:pPr>
            <a:r>
              <a:rPr lang="en-US" altLang="zh-CN" sz="1800" dirty="0"/>
              <a:t>C、上师如意宝讲过，一般而言，五十万加行最好以闭关方式修。</a:t>
            </a:r>
            <a:endParaRPr lang="en-US" altLang="zh-CN" sz="1800" dirty="0"/>
          </a:p>
          <a:p>
            <a:pPr lvl="1" indent="0">
              <a:buNone/>
            </a:pPr>
            <a:r>
              <a:rPr lang="en-US" altLang="zh-CN" sz="1800" dirty="0"/>
              <a:t>D、尤其是，若能在每座当中，开头发菩提心，中间在前面放张皈依境的唐卡，作些供养，然后一心一意地念诵仪轨，最后作个回向，每次都以三殊胜来摄持，加行肯定修得很圆满。</a:t>
            </a:r>
            <a:endParaRPr lang="en-US" altLang="zh-CN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2278063"/>
            <a:ext cx="9067800" cy="2039938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/>
            <a:r>
              <a:rPr kumimoji="1" lang="zh-CN" altLang="en-US" sz="54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皈依（九）</a:t>
            </a:r>
            <a:br>
              <a:rPr kumimoji="1" lang="zh-CN" altLang="en-US" sz="60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</a:br>
            <a:br>
              <a:rPr kumimoji="1" lang="en-CA" altLang="zh-CN" sz="66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</a:br>
            <a:r>
              <a:rPr kumimoji="1" lang="zh-CN" altLang="en-US" sz="24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大圆满前行</a:t>
            </a:r>
            <a:r>
              <a:rPr kumimoji="1" lang="en-US" altLang="zh-CN" sz="24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-</a:t>
            </a:r>
            <a:r>
              <a:rPr kumimoji="1" lang="zh-CN" altLang="en-US" sz="24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皈依之方法</a:t>
            </a:r>
            <a:br>
              <a:rPr kumimoji="1" lang="en-US" altLang="zh-CN" sz="24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</a:br>
            <a:r>
              <a:rPr kumimoji="1" lang="en-US" altLang="zh-CN" sz="24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前</a:t>
            </a:r>
            <a:r>
              <a:rPr kumimoji="1" lang="zh-CN" altLang="en-US" sz="24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行广释</a:t>
            </a:r>
            <a:r>
              <a:rPr kumimoji="1" lang="en-US" altLang="zh-CN" sz="24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87</a:t>
            </a:r>
            <a:endParaRPr kumimoji="1" lang="en-US" altLang="zh-CN" sz="2400" b="1" kern="1200" cap="none" dirty="0">
              <a:solidFill>
                <a:srgbClr val="262626"/>
              </a:solidFill>
              <a:latin typeface="Heiti SC Light" pitchFamily="6" charset="-122"/>
              <a:ea typeface="Heiti SC Light" pitchFamily="6" charset="-122"/>
              <a:cs typeface="+mn-cs"/>
            </a:endParaRPr>
          </a:p>
        </p:txBody>
      </p:sp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1446213" y="4318000"/>
            <a:ext cx="9294813" cy="1122363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Garamond" panose="02020404030301010803" pitchFamily="6" charset="0"/>
              <a:buNone/>
              <a:defRPr/>
            </a:pPr>
            <a:endParaRPr kumimoji="1" lang="en-CA" sz="1500" b="0" i="0" u="none" strike="noStrike" kern="1200" cap="none" spc="80" normalizeH="0" baseline="0" noProof="0" dirty="0">
              <a:ln>
                <a:noFill/>
              </a:ln>
              <a:solidFill>
                <a:srgbClr val="564843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Garamond" panose="02020404030301010803" pitchFamily="6" charset="0"/>
              <a:buNone/>
              <a:defRPr/>
            </a:pPr>
            <a:endParaRPr kumimoji="1" lang="en-US" sz="2000" b="0" i="0" u="none" strike="noStrike" kern="1200" cap="none" spc="80" normalizeH="0" baseline="0" noProof="0" dirty="0">
              <a:ln>
                <a:noFill/>
              </a:ln>
              <a:solidFill>
                <a:srgbClr val="564843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Garamond" panose="02020404030301010803" pitchFamily="6" charset="0"/>
              <a:buNone/>
              <a:defRPr/>
            </a:pPr>
            <a:r>
              <a:rPr kumimoji="1" lang="en-US" sz="2000" b="0" i="0" u="none" strike="noStrike" kern="1200" cap="none" spc="80" normalizeH="0" baseline="0" noProof="0" dirty="0">
                <a:ln>
                  <a:noFill/>
                </a:ln>
                <a:solidFill>
                  <a:srgbClr val="564843"/>
                </a:solidFill>
                <a:effectLst/>
                <a:uLnTx/>
                <a:uFillTx/>
                <a:latin typeface="Garamond" panose="02020404030301010803" pitchFamily="6" charset="0"/>
                <a:ea typeface="宋体" panose="02010600030101010101" pitchFamily="2" charset="-122"/>
                <a:cs typeface="+mn-cs"/>
              </a:rPr>
              <a:t>慧灯禅修二班</a:t>
            </a:r>
            <a:endParaRPr kumimoji="1" lang="en-CA" sz="2000" b="0" i="0" u="none" strike="noStrike" kern="1200" cap="none" spc="80" normalizeH="0" baseline="0" noProof="0" dirty="0">
              <a:ln>
                <a:noFill/>
              </a:ln>
              <a:solidFill>
                <a:srgbClr val="564843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Garamond" panose="02020404030301010803" pitchFamily="6" charset="0"/>
              <a:buNone/>
              <a:defRPr/>
            </a:pPr>
            <a:r>
              <a:rPr kumimoji="1" lang="en-US" sz="2000" b="0" i="0" u="none" strike="noStrike" kern="1200" cap="none" spc="80" normalizeH="0" baseline="0" noProof="0" dirty="0">
                <a:ln>
                  <a:noFill/>
                </a:ln>
                <a:solidFill>
                  <a:srgbClr val="564843"/>
                </a:solidFill>
                <a:effectLst/>
                <a:uLnTx/>
                <a:uFillTx/>
                <a:latin typeface="Garamond" panose="02020404030301010803" pitchFamily="6" charset="0"/>
                <a:ea typeface="宋体" panose="02010600030101010101" pitchFamily="2" charset="-122"/>
                <a:cs typeface="+mn-cs"/>
              </a:rPr>
              <a:t>2019-</a:t>
            </a:r>
            <a:r>
              <a:rPr kumimoji="1" lang="en-US" sz="2000" b="0" i="0" u="none" strike="noStrike" kern="1200" cap="none" spc="80" normalizeH="0" baseline="0" noProof="0" dirty="0" smtClean="0">
                <a:ln>
                  <a:noFill/>
                </a:ln>
                <a:solidFill>
                  <a:srgbClr val="564843"/>
                </a:solidFill>
                <a:effectLst/>
                <a:uLnTx/>
                <a:uFillTx/>
                <a:latin typeface="Garamond" panose="02020404030301010803" pitchFamily="6" charset="0"/>
                <a:ea typeface="宋体" panose="02010600030101010101" pitchFamily="2" charset="-122"/>
                <a:cs typeface="+mn-cs"/>
              </a:rPr>
              <a:t>0</a:t>
            </a:r>
            <a:r>
              <a:rPr kumimoji="1" lang="en-US" altLang="zh-CN" sz="2000" b="0" i="0" u="none" strike="noStrike" kern="1200" cap="none" spc="80" normalizeH="0" baseline="0" noProof="0" dirty="0" smtClean="0">
                <a:ln>
                  <a:noFill/>
                </a:ln>
                <a:solidFill>
                  <a:srgbClr val="564843"/>
                </a:solidFill>
                <a:effectLst/>
                <a:uLnTx/>
                <a:uFillTx/>
                <a:latin typeface="Garamond" panose="02020404030301010803" pitchFamily="6" charset="0"/>
                <a:ea typeface="宋体" panose="02010600030101010101" pitchFamily="2" charset="-122"/>
                <a:cs typeface="+mn-cs"/>
              </a:rPr>
              <a:t>2-01</a:t>
            </a:r>
            <a:endParaRPr kumimoji="1" lang="en-US" altLang="zh-CN" sz="2000" b="0" i="0" u="none" strike="noStrike" kern="1200" cap="none" spc="80" normalizeH="0" baseline="0" noProof="0" dirty="0">
              <a:ln>
                <a:noFill/>
              </a:ln>
              <a:solidFill>
                <a:srgbClr val="564843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1066800" y="565150"/>
            <a:ext cx="10058400" cy="1093788"/>
          </a:xfrm>
          <a:ln/>
        </p:spPr>
        <p:txBody>
          <a:bodyPr vert="horz" wrap="square" lIns="91440" tIns="45720" rIns="91440" bIns="45720" anchor="ctr"/>
          <a:p>
            <a:pPr algn="ctr"/>
            <a:r>
              <a:rPr lang="zh-CN" altLang="en-US" sz="4400">
                <a:latin typeface="黑体" panose="02010609060101010101" pitchFamily="6" charset="-122"/>
                <a:ea typeface="黑体" panose="02010609060101010101" pitchFamily="6" charset="-122"/>
              </a:rPr>
              <a:t>皈依九</a:t>
            </a:r>
            <a:endParaRPr lang="zh-CN" altLang="en-US" sz="4400">
              <a:latin typeface="黑体" panose="02010609060101010101" pitchFamily="6" charset="-122"/>
              <a:ea typeface="黑体" panose="02010609060101010101" pitchFamily="6" charset="-122"/>
            </a:endParaRPr>
          </a:p>
        </p:txBody>
      </p:sp>
      <p:sp>
        <p:nvSpPr>
          <p:cNvPr id="37890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r>
              <a:rPr lang="zh-CN" altLang="zh-CN"/>
              <a:t>“皈依”中，上一节课已介绍了皈依境，又叫资粮田。其中讲到，中间是形象为莲花生大士、本体为根本上师，上面是历代传承上师，前面是三世佛，后面是以大圆满十七大续部为主的一切经函，左右分别为小乘、大乘僧众，周围有寂猛浩瀚的护法神。自己观想：前方是怨敌、魔障为主的六道众生，左右两侧是今世的父母，大家全部面向皈依境，口里念诵皈依偈</a:t>
            </a:r>
            <a:r>
              <a:rPr lang="en-US" altLang="zh-CN"/>
              <a:t>……</a:t>
            </a:r>
            <a:endParaRPr lang="en-US" altLang="zh-CN"/>
          </a:p>
          <a:p>
            <a:r>
              <a:rPr lang="zh-CN" altLang="zh-CN"/>
              <a:t>下面讲今天的内容：</a:t>
            </a:r>
            <a:endParaRPr lang="en-US" altLang="zh-CN"/>
          </a:p>
          <a:p>
            <a:r>
              <a:rPr lang="zh-CN" altLang="en-US" b="1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一、</a:t>
            </a:r>
            <a:r>
              <a:rPr lang="zh-CN" altLang="zh-CN" b="1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怨敌、魔障比父母恩德更大</a:t>
            </a:r>
            <a:endParaRPr lang="en-US" altLang="zh-CN" b="1">
              <a:solidFill>
                <a:srgbClr val="0000FF"/>
              </a:solidFill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r>
              <a:rPr lang="zh-CN" altLang="en-US" b="1"/>
              <a:t>为什么</a:t>
            </a:r>
            <a:r>
              <a:rPr lang="zh-CN" altLang="zh-CN"/>
              <a:t>将讨厌的怨敌、魔障观在前面</a:t>
            </a:r>
            <a:r>
              <a:rPr lang="zh-CN" altLang="en-US"/>
              <a:t>，</a:t>
            </a:r>
            <a:r>
              <a:rPr lang="zh-CN" altLang="zh-CN"/>
              <a:t>他们比父母还重要呢</a:t>
            </a:r>
            <a:r>
              <a:rPr lang="zh-CN" altLang="en-US"/>
              <a:t>？</a:t>
            </a:r>
            <a:endParaRPr lang="en-US" altLang="zh-CN"/>
          </a:p>
          <a:p>
            <a:r>
              <a:rPr lang="zh-CN" altLang="zh-CN"/>
              <a:t>1</a:t>
            </a:r>
            <a:r>
              <a:rPr lang="zh-CN" altLang="en-US"/>
              <a:t>、</a:t>
            </a:r>
            <a:r>
              <a:rPr lang="zh-CN" altLang="zh-CN"/>
              <a:t>作为已进入大乘的修行人，我们理当对一切众生平等地修慈悲心与菩提心。</a:t>
            </a:r>
            <a:r>
              <a:rPr lang="zh-CN" altLang="en-US"/>
              <a:t>（佛陀的例子）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zh-CN"/>
              <a:t>2</a:t>
            </a:r>
            <a:r>
              <a:rPr lang="zh-CN" altLang="en-US"/>
              <a:t>、</a:t>
            </a:r>
            <a:r>
              <a:rPr lang="zh-CN" altLang="zh-CN"/>
              <a:t>尤其是为了圆满广大的福德资粮，避免失毁以前的一切善根，完全有必要将修安忍放在首位。否则，以一念的嗔恨心，就能摧毁千百劫中所积累的布施、持戒等善根。</a:t>
            </a:r>
            <a:r>
              <a:rPr lang="zh-CN" altLang="en-US"/>
              <a:t>正如</a:t>
            </a:r>
            <a:r>
              <a:rPr lang="zh-CN" altLang="zh-CN"/>
              <a:t>《入行论》云：“若无生嗔境，于谁修安忍？”也就是说，只有依靠怨敌、魔障对自己进行损害，我们才能修成难行的忍辱。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998537"/>
          </a:xfrm>
          <a:ln/>
        </p:spPr>
        <p:txBody>
          <a:bodyPr vert="horz" wrap="square" lIns="91440" tIns="45720" rIns="91440" bIns="45720" anchor="ctr"/>
          <a:p>
            <a:pPr algn="ctr"/>
            <a:r>
              <a:rPr lang="zh-CN" altLang="en-US" sz="4400">
                <a:latin typeface="黑体" panose="02010609060101010101" pitchFamily="6" charset="-122"/>
                <a:ea typeface="黑体" panose="02010609060101010101" pitchFamily="6" charset="-122"/>
              </a:rPr>
              <a:t>皈依九</a:t>
            </a:r>
            <a:endParaRPr lang="zh-CN" altLang="en-US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800" y="2005013"/>
            <a:ext cx="10058400" cy="4030663"/>
          </a:xfrm>
        </p:spPr>
        <p:txBody>
          <a:bodyPr vert="horz" wrap="square" lIns="91440" tIns="45720" rIns="91440" bIns="45720" numCol="1" anchor="t" anchorCtr="0" compatLnSpc="1"/>
          <a:p>
            <a:r>
              <a:rPr lang="zh-CN" altLang="zh-CN"/>
              <a:t>诚如《入行论》所言：“故敌极难得，如宝现贫舍，能助菩提行，故当喜自敌。”</a:t>
            </a:r>
            <a:endParaRPr lang="en-US" altLang="zh-CN"/>
          </a:p>
          <a:p>
            <a:r>
              <a:rPr lang="zh-CN" altLang="zh-CN"/>
              <a:t>假如没有怨恨的敌人，我们又对谁修六度中的安忍呢？就六度本身而言</a:t>
            </a:r>
            <a:r>
              <a:rPr lang="en-US" altLang="zh-CN"/>
              <a:t> </a:t>
            </a:r>
            <a:r>
              <a:rPr lang="zh-CN" altLang="en-US"/>
              <a:t>，</a:t>
            </a:r>
            <a:r>
              <a:rPr lang="zh-CN" altLang="zh-CN"/>
              <a:t>跟布施比起来，持戒比较难；但跟安忍相比的话，持戒就简单多了。</a:t>
            </a:r>
            <a:endParaRPr lang="en-US" altLang="zh-CN"/>
          </a:p>
          <a:p>
            <a:r>
              <a:rPr lang="zh-CN" altLang="zh-CN"/>
              <a:t>倘若你好好加以观察，就不难发现，仇人、魔障并不那么让人恨之入骨，从修行方面而言，他们甚至比父母的恩德更大。</a:t>
            </a:r>
            <a:r>
              <a:rPr lang="zh-CN" altLang="en-US"/>
              <a:t>因为</a:t>
            </a:r>
            <a:r>
              <a:rPr lang="zh-CN" altLang="zh-CN"/>
              <a:t>父母教给我们的，是成办现世利益的一切欺诳手段，让我们不断串习贪嗔痴为主的各种行为，使后世无法从恶趣的深渊中解脱。</a:t>
            </a:r>
            <a:endParaRPr lang="en-US" altLang="zh-CN"/>
          </a:p>
          <a:p>
            <a:r>
              <a:rPr lang="zh-CN" altLang="zh-CN"/>
              <a:t>而怨敌、魔障呢？</a:t>
            </a:r>
            <a:endParaRPr lang="en-US" altLang="zh-CN"/>
          </a:p>
          <a:p>
            <a:pPr>
              <a:buFont typeface="Garamond" panose="02020404030301010803" pitchFamily="6" charset="0"/>
              <a:buAutoNum type="arabicPeriod"/>
            </a:pPr>
            <a:r>
              <a:rPr lang="zh-CN" altLang="zh-CN"/>
              <a:t>先拿怨敌来说，他对我们制造违缘、妨碍修行，成了我们修安忍的对境。并且通过巧取豪夺等方式，使我们不由自主地斩断或远离长久以来无法摆脱的轮回缚索——一切痛苦来源之财产、受用等，所以对我们恩德极大。</a:t>
            </a:r>
            <a:r>
              <a:rPr lang="zh-CN" altLang="en-US"/>
              <a:t>（富人与两个儿子的公案和</a:t>
            </a:r>
            <a:r>
              <a:rPr lang="zh-CN" altLang="zh-CN"/>
              <a:t>至尊米拉日巴</a:t>
            </a:r>
            <a:r>
              <a:rPr lang="zh-CN" altLang="en-US"/>
              <a:t>的故事</a:t>
            </a:r>
            <a:r>
              <a:rPr lang="zh-CN" altLang="zh-CN"/>
              <a:t>，</a:t>
            </a:r>
            <a:r>
              <a:rPr lang="zh-CN" altLang="en-US"/>
              <a:t>他</a:t>
            </a:r>
            <a:r>
              <a:rPr lang="zh-CN" altLang="zh-CN"/>
              <a:t>也是依靠伯父与姑母霸占他家财产的这种外缘，才遇到了正法。</a:t>
            </a:r>
            <a:r>
              <a:rPr lang="en-US" altLang="zh-CN"/>
              <a:t> </a:t>
            </a:r>
            <a:r>
              <a:rPr lang="zh-CN" altLang="en-US"/>
              <a:t>）</a:t>
            </a:r>
            <a:endParaRPr lang="en-US" altLang="zh-CN"/>
          </a:p>
          <a:p>
            <a:r>
              <a:rPr lang="en-US" altLang="zh-CN"/>
              <a:t>   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2278063"/>
            <a:ext cx="9067800" cy="2039938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/>
            <a:r>
              <a:rPr kumimoji="1" lang="zh-CN" altLang="en-US" sz="60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皈依（九）</a:t>
            </a:r>
            <a:br>
              <a:rPr kumimoji="1" lang="zh-CN" altLang="en-US" sz="60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</a:br>
            <a:br>
              <a:rPr kumimoji="1" lang="en-CA" altLang="zh-CN" sz="66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</a:br>
            <a:r>
              <a:rPr kumimoji="1" lang="zh-CN" altLang="en-US" sz="28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大圆满前行</a:t>
            </a:r>
            <a:r>
              <a:rPr kumimoji="1" lang="en-US" altLang="zh-CN" sz="28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-</a:t>
            </a:r>
            <a:r>
              <a:rPr kumimoji="1" lang="zh-CN" altLang="en-US" sz="28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皈依之方法</a:t>
            </a:r>
            <a:br>
              <a:rPr kumimoji="1" lang="en-US" altLang="zh-CN" sz="28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</a:br>
            <a:r>
              <a:rPr kumimoji="1" lang="en-US" altLang="zh-CN" sz="28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前</a:t>
            </a:r>
            <a:r>
              <a:rPr kumimoji="1" lang="zh-CN" altLang="en-US" sz="28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行广释</a:t>
            </a:r>
            <a:r>
              <a:rPr kumimoji="1" lang="en-US" altLang="zh-CN" sz="28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87</a:t>
            </a:r>
            <a:endParaRPr kumimoji="1" lang="en-US" altLang="zh-CN" sz="2800" b="1" kern="1200" cap="none" dirty="0">
              <a:solidFill>
                <a:srgbClr val="262626"/>
              </a:solidFill>
              <a:latin typeface="Heiti SC Light" pitchFamily="6" charset="-122"/>
              <a:ea typeface="Heiti SC Light" pitchFamily="6" charset="-122"/>
              <a:cs typeface="+mn-cs"/>
            </a:endParaRPr>
          </a:p>
        </p:txBody>
      </p:sp>
      <p:sp>
        <p:nvSpPr>
          <p:cNvPr id="7170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446213" y="4318000"/>
            <a:ext cx="9294813" cy="1122363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Garamond" panose="02020404030301010803" pitchFamily="6" charset="0"/>
              <a:buNone/>
              <a:defRPr/>
            </a:pPr>
            <a:endParaRPr kumimoji="1" lang="en-CA" sz="1600" b="0" i="0" u="none" strike="noStrike" kern="1200" cap="none" spc="80" normalizeH="0" baseline="0" noProof="0" dirty="0">
              <a:ln>
                <a:noFill/>
              </a:ln>
              <a:solidFill>
                <a:srgbClr val="564843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Garamond" panose="02020404030301010803" pitchFamily="6" charset="0"/>
              <a:buNone/>
              <a:defRPr/>
            </a:pPr>
            <a:r>
              <a:rPr kumimoji="1" lang="en-US" sz="2200" b="0" i="0" u="none" strike="noStrike" kern="1200" cap="none" spc="80" normalizeH="0" baseline="0" noProof="0" dirty="0">
                <a:ln>
                  <a:noFill/>
                </a:ln>
                <a:solidFill>
                  <a:srgbClr val="564843"/>
                </a:solidFill>
                <a:effectLst/>
                <a:uLnTx/>
                <a:uFillTx/>
                <a:latin typeface="Garamond" panose="02020404030301010803" pitchFamily="6" charset="0"/>
                <a:ea typeface="宋体" panose="02010600030101010101" pitchFamily="2" charset="-122"/>
                <a:cs typeface="+mn-cs"/>
              </a:rPr>
              <a:t>慧灯禅修二班</a:t>
            </a:r>
            <a:endParaRPr kumimoji="1" lang="en-CA" sz="2200" b="0" i="0" u="none" strike="noStrike" kern="1200" cap="none" spc="80" normalizeH="0" baseline="0" noProof="0" dirty="0">
              <a:ln>
                <a:noFill/>
              </a:ln>
              <a:solidFill>
                <a:srgbClr val="564843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Garamond" panose="02020404030301010803" pitchFamily="6" charset="0"/>
              <a:buNone/>
              <a:defRPr/>
            </a:pPr>
            <a:r>
              <a:rPr kumimoji="1" lang="en-US" sz="2200" b="0" i="0" u="none" strike="noStrike" kern="1200" cap="none" spc="80" normalizeH="0" baseline="0" noProof="0" dirty="0">
                <a:ln>
                  <a:noFill/>
                </a:ln>
                <a:solidFill>
                  <a:srgbClr val="564843"/>
                </a:solidFill>
                <a:effectLst/>
                <a:uLnTx/>
                <a:uFillTx/>
                <a:latin typeface="Garamond" panose="02020404030301010803" pitchFamily="6" charset="0"/>
                <a:ea typeface="宋体" panose="02010600030101010101" pitchFamily="2" charset="-122"/>
                <a:cs typeface="+mn-cs"/>
              </a:rPr>
              <a:t>2019-</a:t>
            </a:r>
            <a:r>
              <a:rPr kumimoji="1" lang="en-US" sz="2200" b="0" i="0" u="none" strike="noStrike" kern="1200" cap="none" spc="80" normalizeH="0" baseline="0" noProof="0" dirty="0" smtClean="0">
                <a:ln>
                  <a:noFill/>
                </a:ln>
                <a:solidFill>
                  <a:srgbClr val="564843"/>
                </a:solidFill>
                <a:effectLst/>
                <a:uLnTx/>
                <a:uFillTx/>
                <a:latin typeface="Garamond" panose="02020404030301010803" pitchFamily="6" charset="0"/>
                <a:ea typeface="宋体" panose="02010600030101010101" pitchFamily="2" charset="-122"/>
                <a:cs typeface="+mn-cs"/>
              </a:rPr>
              <a:t>0</a:t>
            </a:r>
            <a:r>
              <a:rPr kumimoji="1" lang="en-US" altLang="zh-CN" sz="2200" b="0" i="0" u="none" strike="noStrike" kern="1200" cap="none" spc="80" normalizeH="0" baseline="0" noProof="0" dirty="0" smtClean="0">
                <a:ln>
                  <a:noFill/>
                </a:ln>
                <a:solidFill>
                  <a:srgbClr val="564843"/>
                </a:solidFill>
                <a:effectLst/>
                <a:uLnTx/>
                <a:uFillTx/>
                <a:latin typeface="Garamond" panose="02020404030301010803" pitchFamily="6" charset="0"/>
                <a:ea typeface="宋体" panose="02010600030101010101" pitchFamily="2" charset="-122"/>
                <a:cs typeface="+mn-cs"/>
              </a:rPr>
              <a:t>2</a:t>
            </a:r>
            <a:r>
              <a:rPr kumimoji="1" lang="en-US" sz="2200" b="0" i="0" u="none" strike="noStrike" kern="1200" cap="none" spc="80" normalizeH="0" baseline="0" noProof="0" dirty="0" smtClean="0">
                <a:ln>
                  <a:noFill/>
                </a:ln>
                <a:solidFill>
                  <a:srgbClr val="564843"/>
                </a:solidFill>
                <a:effectLst/>
                <a:uLnTx/>
                <a:uFillTx/>
                <a:latin typeface="Garamond" panose="02020404030301010803" pitchFamily="6" charset="0"/>
                <a:ea typeface="宋体" panose="02010600030101010101" pitchFamily="2" charset="-122"/>
                <a:cs typeface="+mn-cs"/>
              </a:rPr>
              <a:t>-</a:t>
            </a:r>
            <a:r>
              <a:rPr kumimoji="1" lang="en-US" altLang="zh-CN" sz="2200" b="0" i="0" u="none" strike="noStrike" kern="1200" cap="none" spc="80" normalizeH="0" baseline="0" noProof="0" dirty="0" smtClean="0">
                <a:ln>
                  <a:noFill/>
                </a:ln>
                <a:solidFill>
                  <a:srgbClr val="564843"/>
                </a:solidFill>
                <a:effectLst/>
                <a:uLnTx/>
                <a:uFillTx/>
                <a:latin typeface="Garamond" panose="02020404030301010803" pitchFamily="6" charset="0"/>
                <a:ea typeface="宋体" panose="02010600030101010101" pitchFamily="2" charset="-122"/>
                <a:cs typeface="+mn-cs"/>
              </a:rPr>
              <a:t>01</a:t>
            </a:r>
            <a:endParaRPr kumimoji="1" lang="en-US" altLang="zh-CN" sz="2200" b="0" i="0" u="none" strike="noStrike" kern="1200" cap="none" spc="80" normalizeH="0" baseline="0" noProof="0" dirty="0">
              <a:ln>
                <a:noFill/>
              </a:ln>
              <a:solidFill>
                <a:srgbClr val="564843"/>
              </a:solidFill>
              <a:effectLst/>
              <a:uLnTx/>
              <a:uFillTx/>
              <a:latin typeface="Garamond" panose="02020404030301010803" pitchFamily="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998537"/>
          </a:xfrm>
          <a:ln/>
        </p:spPr>
        <p:txBody>
          <a:bodyPr vert="horz" wrap="square" lIns="91440" tIns="45720" rIns="91440" bIns="45720" anchor="ctr"/>
          <a:p>
            <a:pPr algn="ctr"/>
            <a:r>
              <a:rPr lang="zh-CN" altLang="en-US" sz="4400">
                <a:latin typeface="黑体" panose="02010609060101010101" pitchFamily="6" charset="-122"/>
                <a:ea typeface="黑体" panose="02010609060101010101" pitchFamily="6" charset="-122"/>
              </a:rPr>
              <a:t>皈依九</a:t>
            </a:r>
            <a:endParaRPr lang="zh-CN" altLang="en-US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800" y="2005013"/>
            <a:ext cx="10058400" cy="4030663"/>
          </a:xfrm>
        </p:spPr>
        <p:txBody>
          <a:bodyPr vert="horz" wrap="square" lIns="91440" tIns="45720" rIns="91440" bIns="45720" numCol="1" anchor="t" anchorCtr="0" compatLnSpc="1"/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 altLang="zh-CN"/>
              <a:t>同样，魔障也是我们修忍辱的对境，它使我们身体不好、心情不好，遭受百般折磨。但依靠这种折磨，可以清净自己往昔的许多罪业。</a:t>
            </a:r>
            <a:r>
              <a:rPr lang="zh-CN" altLang="en-US"/>
              <a:t>（</a:t>
            </a:r>
            <a:r>
              <a:rPr lang="zh-CN" altLang="zh-CN"/>
              <a:t>藏地的吉祥比丘尼，就是因为遭受龙魔的侵害而修持观音法，最后获得了殊胜成就</a:t>
            </a:r>
            <a:r>
              <a:rPr lang="zh-CN" altLang="en-US"/>
              <a:t>。）</a:t>
            </a:r>
            <a:endParaRPr lang="en-US" altLang="zh-CN"/>
          </a:p>
          <a:p>
            <a:pPr marL="0" indent="0">
              <a:buNone/>
            </a:pPr>
            <a:r>
              <a:rPr lang="zh-CN" altLang="zh-CN"/>
              <a:t>通过诸如此类的事例可以看出，怨敌和魔障作为我们值遇正法之因，可以说是恩德深厚。如果没有他们，很多人都会沉溺在世间八法的苦海中，不会有解脱的因缘。</a:t>
            </a:r>
            <a:endParaRPr lang="en-US" altLang="zh-CN"/>
          </a:p>
          <a:p>
            <a:pPr marL="0" indent="0"/>
            <a:r>
              <a:rPr lang="zh-CN" altLang="en-US">
                <a:latin typeface="黑体" panose="02010609060101010101" pitchFamily="6" charset="-122"/>
                <a:ea typeface="黑体" panose="02010609060101010101" pitchFamily="6" charset="-122"/>
              </a:rPr>
              <a:t>a、</a:t>
            </a:r>
            <a:r>
              <a:rPr lang="zh-CN" altLang="zh-CN">
                <a:latin typeface="黑体" panose="02010609060101010101" pitchFamily="6" charset="-122"/>
                <a:ea typeface="黑体" panose="02010609060101010101" pitchFamily="6" charset="-122"/>
              </a:rPr>
              <a:t>遭受危害令己遇正法，得解脱道害者恩德大</a:t>
            </a:r>
            <a:r>
              <a:rPr lang="zh-CN" altLang="zh-CN" b="1"/>
              <a:t>。</a:t>
            </a:r>
            <a:r>
              <a:rPr lang="zh-CN" altLang="en-US" b="1"/>
              <a:t>（</a:t>
            </a:r>
            <a:r>
              <a:rPr lang="zh-CN" altLang="zh-CN"/>
              <a:t>全知法王无垢光尊者曾在《窍诀宝藏论》中</a:t>
            </a:r>
            <a:endParaRPr lang="en-US" altLang="zh-CN"/>
          </a:p>
          <a:p>
            <a:pPr marL="0" indent="0">
              <a:buNone/>
            </a:pPr>
            <a:r>
              <a:rPr lang="zh-CN" altLang="zh-CN"/>
              <a:t> </a:t>
            </a:r>
            <a:r>
              <a:rPr lang="en-US" altLang="zh-CN"/>
              <a:t>       </a:t>
            </a:r>
            <a:r>
              <a:rPr lang="zh-CN" altLang="zh-CN"/>
              <a:t>揭示</a:t>
            </a:r>
            <a:r>
              <a:rPr lang="zh-CN" altLang="en-US"/>
              <a:t>）（</a:t>
            </a:r>
            <a:r>
              <a:rPr lang="zh-CN" altLang="zh-CN"/>
              <a:t>《大庄严论经》</a:t>
            </a:r>
            <a:r>
              <a:rPr lang="zh-CN" altLang="en-US"/>
              <a:t>中婆罗门的故事。）</a:t>
            </a:r>
            <a:endParaRPr lang="en-US" altLang="zh-CN"/>
          </a:p>
          <a:p>
            <a:pPr marL="0" indent="0"/>
            <a:r>
              <a:rPr lang="zh-CN" altLang="en-US">
                <a:latin typeface="黑体" panose="02010609060101010101" pitchFamily="6" charset="-122"/>
                <a:ea typeface="黑体" panose="02010609060101010101" pitchFamily="6" charset="-122"/>
              </a:rPr>
              <a:t>b、</a:t>
            </a:r>
            <a:r>
              <a:rPr lang="zh-CN" altLang="zh-CN" b="1">
                <a:latin typeface="黑体" panose="02010609060101010101" pitchFamily="6" charset="-122"/>
                <a:ea typeface="黑体" panose="02010609060101010101" pitchFamily="6" charset="-122"/>
              </a:rPr>
              <a:t>厌离痛苦令己遇正法，获得永乐痛苦恩德大</a:t>
            </a:r>
            <a:r>
              <a:rPr lang="zh-CN" altLang="zh-CN" b="1"/>
              <a:t>。</a:t>
            </a:r>
            <a:r>
              <a:rPr lang="zh-CN" altLang="en-US" b="1"/>
              <a:t>（</a:t>
            </a:r>
            <a:r>
              <a:rPr lang="zh-CN" altLang="zh-CN"/>
              <a:t>塔波仁波切</a:t>
            </a:r>
            <a:r>
              <a:rPr lang="zh-CN" altLang="en-US"/>
              <a:t>丧妻的故事和</a:t>
            </a:r>
            <a:r>
              <a:rPr lang="zh-CN" altLang="zh-CN"/>
              <a:t>莲花色比丘尼</a:t>
            </a:r>
            <a:r>
              <a:rPr lang="zh-CN" altLang="en-US"/>
              <a:t>遭遇</a:t>
            </a:r>
            <a:r>
              <a:rPr lang="en-US" altLang="zh-CN"/>
              <a:t>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</a:t>
            </a:r>
            <a:r>
              <a:rPr lang="zh-CN" altLang="en-US"/>
              <a:t>痛苦的事例）</a:t>
            </a:r>
            <a:endParaRPr lang="en-US" altLang="zh-CN"/>
          </a:p>
          <a:p>
            <a:pPr marL="0" indent="0"/>
            <a:r>
              <a:rPr lang="zh-CN" altLang="en-US">
                <a:latin typeface="黑体" panose="02010609060101010101" pitchFamily="6" charset="-122"/>
                <a:ea typeface="黑体" panose="02010609060101010101" pitchFamily="6" charset="-122"/>
              </a:rPr>
              <a:t>c、</a:t>
            </a:r>
            <a:r>
              <a:rPr lang="zh-CN" altLang="zh-CN" b="1">
                <a:latin typeface="黑体" panose="02010609060101010101" pitchFamily="6" charset="-122"/>
                <a:ea typeface="黑体" panose="02010609060101010101" pitchFamily="6" charset="-122"/>
              </a:rPr>
              <a:t>非人作害令己遇正法，获得无畏鬼魔恩德大</a:t>
            </a:r>
            <a:r>
              <a:rPr lang="zh-CN" altLang="zh-CN" b="1"/>
              <a:t>。</a:t>
            </a:r>
            <a:r>
              <a:rPr lang="zh-CN" altLang="en-US" b="1"/>
              <a:t>（</a:t>
            </a:r>
            <a:r>
              <a:rPr lang="zh-CN" altLang="zh-CN"/>
              <a:t>米拉日巴在拉息雪山修行时，</a:t>
            </a:r>
            <a:r>
              <a:rPr lang="zh-CN" altLang="en-US"/>
              <a:t>出现</a:t>
            </a:r>
            <a:r>
              <a:rPr lang="zh-CN" altLang="zh-CN"/>
              <a:t>许多非人</a:t>
            </a:r>
            <a:endParaRPr lang="en-US" altLang="zh-CN"/>
          </a:p>
          <a:p>
            <a:pPr marL="0" indent="0">
              <a:buNone/>
            </a:pPr>
            <a:r>
              <a:rPr lang="zh-CN" altLang="zh-CN"/>
              <a:t> </a:t>
            </a:r>
            <a:r>
              <a:rPr lang="en-US" altLang="zh-CN"/>
              <a:t>    </a:t>
            </a:r>
            <a:r>
              <a:rPr lang="zh-CN" altLang="zh-CN"/>
              <a:t>鬼神幻现各种形象</a:t>
            </a:r>
            <a:r>
              <a:rPr lang="zh-CN" altLang="en-US"/>
              <a:t>的事例）</a:t>
            </a:r>
            <a:r>
              <a:rPr lang="en-US" altLang="zh-CN"/>
              <a:t> </a:t>
            </a:r>
            <a:endParaRPr lang="en-US" altLang="zh-CN"/>
          </a:p>
          <a:p>
            <a:pPr marL="0" indent="0"/>
            <a:r>
              <a:rPr lang="en-US" altLang="zh-CN"/>
              <a:t> </a:t>
            </a:r>
            <a:endParaRPr lang="en-US" altLang="zh-CN"/>
          </a:p>
          <a:p>
            <a:pPr marL="0" indent="0"/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998537"/>
          </a:xfrm>
          <a:ln/>
        </p:spPr>
        <p:txBody>
          <a:bodyPr vert="horz" wrap="square" lIns="91440" tIns="45720" rIns="91440" bIns="45720" anchor="ctr"/>
          <a:p>
            <a:pPr algn="ctr"/>
            <a:r>
              <a:rPr lang="zh-CN" altLang="en-US" sz="4400">
                <a:latin typeface="黑体" panose="02010609060101010101" pitchFamily="6" charset="-122"/>
                <a:ea typeface="黑体" panose="02010609060101010101" pitchFamily="6" charset="-122"/>
              </a:rPr>
              <a:t>皈依九</a:t>
            </a:r>
            <a:endParaRPr lang="zh-CN" altLang="en-US" sz="4400"/>
          </a:p>
        </p:txBody>
      </p:sp>
      <p:sp>
        <p:nvSpPr>
          <p:cNvPr id="40962" name="内容占位符 2"/>
          <p:cNvSpPr>
            <a:spLocks noGrp="1"/>
          </p:cNvSpPr>
          <p:nvPr>
            <p:ph idx="1"/>
          </p:nvPr>
        </p:nvSpPr>
        <p:spPr>
          <a:xfrm>
            <a:off x="1066800" y="2005013"/>
            <a:ext cx="10058400" cy="4030662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zh-CN" altLang="en-US">
                <a:latin typeface="黑体" panose="02010609060101010101" pitchFamily="6" charset="-122"/>
                <a:ea typeface="黑体" panose="02010609060101010101" pitchFamily="6" charset="-122"/>
              </a:rPr>
              <a:t>d、</a:t>
            </a:r>
            <a:r>
              <a:rPr lang="zh-CN" altLang="zh-CN" b="1">
                <a:latin typeface="黑体" panose="02010609060101010101" pitchFamily="6" charset="-122"/>
                <a:ea typeface="黑体" panose="02010609060101010101" pitchFamily="6" charset="-122"/>
              </a:rPr>
              <a:t>人等嗔恨令己遇正法，获得利乐嗔者恩德大</a:t>
            </a:r>
            <a:r>
              <a:rPr lang="zh-CN" altLang="zh-CN" b="1"/>
              <a:t>。</a:t>
            </a:r>
            <a:r>
              <a:rPr lang="zh-CN" altLang="en-US" b="1"/>
              <a:t>（</a:t>
            </a:r>
            <a:r>
              <a:rPr lang="zh-CN" altLang="zh-CN"/>
              <a:t>唐朝马子云</a:t>
            </a:r>
            <a:r>
              <a:rPr lang="zh-CN" altLang="en-US"/>
              <a:t>沉船入狱修行往生净土的故事）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  </a:t>
            </a:r>
            <a:r>
              <a:rPr lang="zh-CN" altLang="en-US"/>
              <a:t>所以，</a:t>
            </a:r>
            <a:r>
              <a:rPr lang="zh-CN" altLang="zh-CN"/>
              <a:t>遭受违缘，其实是解脱顺缘。</a:t>
            </a:r>
            <a:endParaRPr lang="en-US" altLang="zh-CN"/>
          </a:p>
          <a:p>
            <a:pPr marL="0" indent="0">
              <a:buNone/>
            </a:pPr>
            <a:r>
              <a:rPr lang="zh-CN" altLang="en-US">
                <a:latin typeface="黑体" panose="02010609060101010101" pitchFamily="6" charset="-122"/>
                <a:ea typeface="黑体" panose="02010609060101010101" pitchFamily="6" charset="-122"/>
              </a:rPr>
              <a:t>e、</a:t>
            </a:r>
            <a:r>
              <a:rPr lang="zh-CN" altLang="zh-CN" b="1">
                <a:latin typeface="黑体" panose="02010609060101010101" pitchFamily="6" charset="-122"/>
                <a:ea typeface="黑体" panose="02010609060101010101" pitchFamily="6" charset="-122"/>
              </a:rPr>
              <a:t>猛烈恶缘令己遇正法，获无变道恶缘恩德大</a:t>
            </a:r>
            <a:r>
              <a:rPr lang="zh-CN" altLang="zh-CN" b="1"/>
              <a:t>。</a:t>
            </a:r>
            <a:endParaRPr lang="en-US" altLang="zh-CN" b="1"/>
          </a:p>
          <a:p>
            <a:pPr marL="0" indent="0">
              <a:buNone/>
            </a:pPr>
            <a:r>
              <a:rPr lang="en-US" altLang="zh-CN" b="1"/>
              <a:t>       </a:t>
            </a:r>
            <a:r>
              <a:rPr lang="zh-CN" altLang="zh-CN"/>
              <a:t>遇到病痛、逆境等猛烈的恶缘，亦可令自己值遇正法，成就无边大乐的圣果。</a:t>
            </a:r>
            <a:r>
              <a:rPr lang="en-US" altLang="zh-CN"/>
              <a:t>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</a:t>
            </a:r>
            <a:r>
              <a:rPr lang="zh-CN" altLang="zh-CN"/>
              <a:t>嘎秋喇嘛在“文革”期间</a:t>
            </a:r>
            <a:r>
              <a:rPr lang="zh-CN" altLang="en-US"/>
              <a:t>被批斗</a:t>
            </a:r>
            <a:r>
              <a:rPr lang="zh-CN" altLang="zh-CN"/>
              <a:t>修自他交换</a:t>
            </a:r>
            <a:r>
              <a:rPr lang="zh-CN" altLang="en-US"/>
              <a:t>的故事</a:t>
            </a:r>
            <a:r>
              <a:rPr lang="zh-CN" altLang="zh-CN"/>
              <a:t>。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</a:t>
            </a:r>
            <a:r>
              <a:rPr lang="zh-CN" altLang="zh-CN"/>
              <a:t>无著菩萨生病时，</a:t>
            </a:r>
            <a:r>
              <a:rPr lang="zh-CN" altLang="en-US"/>
              <a:t>其</a:t>
            </a:r>
            <a:r>
              <a:rPr lang="zh-CN" altLang="zh-CN"/>
              <a:t>治疗</a:t>
            </a:r>
            <a:r>
              <a:rPr lang="zh-CN" altLang="en-US"/>
              <a:t>方法是祈祷发愿</a:t>
            </a:r>
            <a:r>
              <a:rPr lang="zh-CN" altLang="zh-CN"/>
              <a:t>：“如果我病了对众生有利，但愿我生病；如果我死了对众生有利，但愿我死去；如果我健康对众生有利，但愿我健康。除此专一祈请三宝外，不需作任何其他治疗。”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</a:t>
            </a:r>
            <a:r>
              <a:rPr lang="zh-CN" altLang="zh-CN"/>
              <a:t>所以，修行人将违缘转为道用，这一点跟世间人完全不同。</a:t>
            </a:r>
            <a:endParaRPr lang="en-US" altLang="zh-CN"/>
          </a:p>
          <a:p>
            <a:pPr marL="0" indent="0">
              <a:buNone/>
            </a:pPr>
            <a:r>
              <a:rPr lang="zh-CN" altLang="zh-CN" b="1">
                <a:latin typeface="黑体" panose="02010609060101010101" pitchFamily="6" charset="-122"/>
                <a:ea typeface="黑体" panose="02010609060101010101" pitchFamily="6" charset="-122"/>
              </a:rPr>
              <a:t>f</a:t>
            </a:r>
            <a:r>
              <a:rPr lang="zh-CN" altLang="en-US" b="1">
                <a:latin typeface="黑体" panose="02010609060101010101" pitchFamily="6" charset="-122"/>
                <a:ea typeface="黑体" panose="02010609060101010101" pitchFamily="6" charset="-122"/>
              </a:rPr>
              <a:t>、</a:t>
            </a:r>
            <a:r>
              <a:rPr lang="zh-CN" altLang="zh-CN" b="1">
                <a:latin typeface="黑体" panose="02010609060101010101" pitchFamily="6" charset="-122"/>
                <a:ea typeface="黑体" panose="02010609060101010101" pitchFamily="6" charset="-122"/>
              </a:rPr>
              <a:t>他人劝告令己遇正法，获精华义劝者恩德大</a:t>
            </a:r>
            <a:r>
              <a:rPr lang="zh-CN" altLang="zh-CN" b="1"/>
              <a:t>。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998537"/>
          </a:xfrm>
          <a:ln/>
        </p:spPr>
        <p:txBody>
          <a:bodyPr vert="horz" wrap="square" lIns="91440" tIns="45720" rIns="91440" bIns="45720" anchor="ctr"/>
          <a:p>
            <a:pPr algn="ctr"/>
            <a:r>
              <a:rPr lang="zh-CN" altLang="en-US" sz="4400">
                <a:latin typeface="黑体" panose="02010609060101010101" pitchFamily="6" charset="-122"/>
                <a:ea typeface="黑体" panose="02010609060101010101" pitchFamily="6" charset="-122"/>
              </a:rPr>
              <a:t>皈依九</a:t>
            </a:r>
            <a:endParaRPr lang="zh-CN" altLang="en-US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800" y="2005013"/>
            <a:ext cx="10058400" cy="4030663"/>
          </a:xfrm>
        </p:spPr>
        <p:txBody>
          <a:bodyPr vert="horz" wrap="square" lIns="91440" tIns="45720" rIns="91440" bIns="45720" numCol="1" anchor="t" anchorCtr="0" compatLnSpc="1"/>
          <a:p>
            <a:pPr marL="0" indent="0">
              <a:buNone/>
            </a:pPr>
            <a:r>
              <a:rPr lang="zh-CN" altLang="en-US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二、</a:t>
            </a:r>
            <a:r>
              <a:rPr lang="zh-CN" altLang="zh-CN" b="1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平等报恩善根回向彼</a:t>
            </a:r>
            <a:r>
              <a:rPr lang="zh-CN" altLang="zh-CN" b="1"/>
              <a:t>。</a:t>
            </a:r>
            <a:endParaRPr lang="en-US" altLang="zh-CN"/>
          </a:p>
          <a:p>
            <a:pPr marL="0" indent="0"/>
            <a:r>
              <a:rPr lang="zh-CN" altLang="zh-CN"/>
              <a:t>因此，不管是恩重如山的父母，还是这些害自己的怨敌、非人，我们都要平等地报恩，把善根回向给他们。</a:t>
            </a:r>
            <a:r>
              <a:rPr lang="zh-CN" altLang="en-US"/>
              <a:t>而且，</a:t>
            </a:r>
            <a:r>
              <a:rPr lang="zh-CN" altLang="zh-CN"/>
              <a:t>他们不仅今生对我们恩德很大，也是往昔生生世世的父母。</a:t>
            </a:r>
            <a:r>
              <a:rPr lang="en-US" altLang="zh-CN"/>
              <a:t> </a:t>
            </a:r>
            <a:endParaRPr lang="en-US" altLang="zh-CN"/>
          </a:p>
          <a:p>
            <a:pPr marL="0" indent="0"/>
            <a:r>
              <a:rPr lang="zh-CN" altLang="en-US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三、</a:t>
            </a:r>
            <a:r>
              <a:rPr lang="zh-CN" altLang="zh-CN" b="1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收座时的观修方法</a:t>
            </a:r>
            <a:endParaRPr lang="en-US" altLang="zh-CN">
              <a:solidFill>
                <a:srgbClr val="0000FF"/>
              </a:solidFill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pPr marL="0" indent="0"/>
            <a:r>
              <a:rPr lang="zh-CN" altLang="zh-CN"/>
              <a:t>最后收座时，自己要以满怀恭敬作为缘，观想莲花生大士为主的皈依境所有圣尊，身体放射出无量光芒，普照自他一切众生。众生接触到这些光后，犹如鸟雀被石簧惊动“扑棱棱”地飞起一样，融入皈依境的诸位圣尊。（这不是特别深的生圆次第，应该大家都会观想。）</a:t>
            </a:r>
            <a:endParaRPr lang="en-US" altLang="zh-CN"/>
          </a:p>
          <a:p>
            <a:pPr marL="0" indent="0"/>
            <a:r>
              <a:rPr lang="zh-CN" altLang="zh-CN"/>
              <a:t>接着，皈依境的所有尊众，也从边缘逐渐融入光中，之后，融入中间的莲花生大士佛父佛母。头顶重楼式的一切尊众，也慢慢融入下面的莲花生大士。莲花生大士又融于光中，光也消失于法界，最后自心尽可能地安住在远离分别散收的离戏法身本体中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标题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998537"/>
          </a:xfrm>
          <a:ln/>
        </p:spPr>
        <p:txBody>
          <a:bodyPr vert="horz" wrap="square" lIns="91440" tIns="45720" rIns="91440" bIns="45720" anchor="ctr"/>
          <a:p>
            <a:pPr algn="ctr"/>
            <a:r>
              <a:rPr lang="zh-CN" altLang="en-US" sz="4400">
                <a:latin typeface="黑体" panose="02010609060101010101" pitchFamily="6" charset="-122"/>
                <a:ea typeface="黑体" panose="02010609060101010101" pitchFamily="6" charset="-122"/>
              </a:rPr>
              <a:t>皈依九</a:t>
            </a:r>
            <a:endParaRPr lang="zh-CN" altLang="en-US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800" y="1797050"/>
            <a:ext cx="10058400" cy="4238625"/>
          </a:xfrm>
        </p:spPr>
        <p:txBody>
          <a:bodyPr vert="horz" wrap="square" lIns="91440" tIns="45720" rIns="91440" bIns="45720" numCol="1" anchor="t" anchorCtr="0" compatLnSpc="1"/>
          <a:p>
            <a:r>
              <a:rPr lang="zh-CN" altLang="zh-CN" b="1"/>
              <a:t>起座时，将一切善根回向无边众生，并念诵</a:t>
            </a:r>
            <a:r>
              <a:rPr lang="zh-CN" altLang="zh-CN"/>
              <a:t>：</a:t>
            </a:r>
            <a:endParaRPr lang="en-US" altLang="zh-CN"/>
          </a:p>
          <a:p>
            <a:r>
              <a:rPr lang="zh-CN" altLang="zh-CN"/>
              <a:t>给瓦 的 意 涅德 大</a:t>
            </a:r>
            <a:endParaRPr lang="en-US" altLang="zh-CN"/>
          </a:p>
          <a:p>
            <a:r>
              <a:rPr lang="zh-CN" altLang="zh-CN" b="1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我 速 以 此 善</a:t>
            </a:r>
            <a:endParaRPr lang="en-US" altLang="zh-CN" b="1">
              <a:solidFill>
                <a:srgbClr val="0000FF"/>
              </a:solidFill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r>
              <a:rPr lang="zh-CN" altLang="zh-CN"/>
              <a:t>滚</a:t>
            </a:r>
            <a:r>
              <a:rPr lang="en-US" altLang="zh-CN"/>
              <a:t>   </a:t>
            </a:r>
            <a:r>
              <a:rPr lang="zh-CN" altLang="zh-CN"/>
              <a:t>秋</a:t>
            </a:r>
            <a:r>
              <a:rPr lang="en-US" altLang="zh-CN"/>
              <a:t>  </a:t>
            </a:r>
            <a:r>
              <a:rPr lang="zh-CN" altLang="zh-CN"/>
              <a:t>色 波 哲 杰 内</a:t>
            </a:r>
            <a:endParaRPr lang="en-US" altLang="zh-CN"/>
          </a:p>
          <a:p>
            <a:r>
              <a:rPr lang="zh-CN" altLang="zh-CN" b="1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成 就 三 宝 尊</a:t>
            </a:r>
            <a:endParaRPr lang="en-US" altLang="zh-CN" b="1">
              <a:solidFill>
                <a:srgbClr val="0000FF"/>
              </a:solidFill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r>
              <a:rPr lang="zh-CN" altLang="zh-CN"/>
              <a:t>卓瓦 戒 江玛 利巴</a:t>
            </a:r>
            <a:endParaRPr lang="en-US" altLang="zh-CN"/>
          </a:p>
          <a:p>
            <a:r>
              <a:rPr lang="zh-CN" altLang="zh-CN" b="1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愿 将 无 余 众</a:t>
            </a:r>
            <a:endParaRPr lang="en-US" altLang="zh-CN" b="1">
              <a:solidFill>
                <a:srgbClr val="0000FF"/>
              </a:solidFill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r>
              <a:rPr lang="zh-CN" altLang="zh-CN"/>
              <a:t>得叶萨拉 故巴 秀</a:t>
            </a:r>
            <a:endParaRPr lang="en-US" altLang="zh-CN"/>
          </a:p>
          <a:p>
            <a:r>
              <a:rPr lang="zh-CN" altLang="zh-CN" b="1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安 置 于 佛 地</a:t>
            </a:r>
            <a:endParaRPr lang="en-US" altLang="zh-CN" b="1">
              <a:solidFill>
                <a:srgbClr val="0000FF"/>
              </a:solidFill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r>
              <a:rPr lang="zh-CN" altLang="zh-CN"/>
              <a:t>先念诵“南葵内色南夸刚瓦耶，喇嘛耶丹宽竹措南当，桑吉秋当帕波根登拉，达当桌折给贝嘉森切”，然后稍微安住一下。起定时念“给瓦的意涅德大……”，最后再用“索南德义……”回向。</a:t>
            </a:r>
            <a:endParaRPr lang="en-US" altLang="zh-CN"/>
          </a:p>
          <a:p>
            <a:pPr>
              <a:buNone/>
            </a:pPr>
            <a:endParaRPr lang="en-US" altLang="zh-CN"/>
          </a:p>
          <a:p>
            <a:pPr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998537"/>
          </a:xfrm>
          <a:ln/>
        </p:spPr>
        <p:txBody>
          <a:bodyPr vert="horz" wrap="square" lIns="91440" tIns="45720" rIns="91440" bIns="45720" anchor="ctr"/>
          <a:p>
            <a:pPr algn="ctr"/>
            <a:r>
              <a:rPr lang="zh-CN" altLang="en-US" sz="4400">
                <a:latin typeface="黑体" panose="02010609060101010101" pitchFamily="6" charset="-122"/>
                <a:ea typeface="黑体" panose="02010609060101010101" pitchFamily="6" charset="-122"/>
              </a:rPr>
              <a:t>皈依九</a:t>
            </a:r>
            <a:endParaRPr lang="zh-CN" altLang="en-US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800" y="1641475"/>
            <a:ext cx="10058400" cy="4394200"/>
          </a:xfrm>
        </p:spPr>
        <p:txBody>
          <a:bodyPr vert="horz" wrap="square" lIns="91440" tIns="45720" rIns="91440" bIns="45720" numCol="1" anchor="t" anchorCtr="0" compatLnSpc="1"/>
          <a:p>
            <a:r>
              <a:rPr lang="zh-CN" altLang="en-US" b="1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四、</a:t>
            </a:r>
            <a:r>
              <a:rPr lang="zh-CN" altLang="zh-CN" b="1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日常如何修皈依</a:t>
            </a:r>
            <a:endParaRPr lang="en-US" altLang="zh-CN">
              <a:solidFill>
                <a:srgbClr val="0000FF"/>
              </a:solidFill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r>
              <a:rPr lang="zh-CN" altLang="zh-CN"/>
              <a:t>我们随时随地，都要不离正知正念而观想皈依境的尊众。</a:t>
            </a:r>
            <a:endParaRPr lang="en-US" altLang="zh-CN"/>
          </a:p>
          <a:p>
            <a:pPr>
              <a:buFont typeface="Garamond" panose="02020404030301010803" pitchFamily="6" charset="0"/>
              <a:buAutoNum type="arabicPeriod"/>
            </a:pPr>
            <a:r>
              <a:rPr lang="zh-CN" altLang="zh-CN" b="1">
                <a:latin typeface="黑体" panose="02010609060101010101" pitchFamily="6" charset="-122"/>
                <a:ea typeface="黑体" panose="02010609060101010101" pitchFamily="6" charset="-122"/>
              </a:rPr>
              <a:t>安坐的时候</a:t>
            </a:r>
            <a:r>
              <a:rPr lang="zh-CN" altLang="zh-CN"/>
              <a:t>，把他们观想在自己的头顶，作为祈祷的对境。</a:t>
            </a:r>
            <a:endParaRPr lang="en-US" altLang="zh-CN"/>
          </a:p>
          <a:p>
            <a:pPr>
              <a:buFont typeface="Garamond" panose="02020404030301010803" pitchFamily="6" charset="0"/>
              <a:buAutoNum type="arabicPeriod"/>
            </a:pPr>
            <a:endParaRPr lang="en-US" altLang="zh-CN"/>
          </a:p>
          <a:p>
            <a:pPr>
              <a:buFont typeface="Garamond" panose="02020404030301010803" pitchFamily="6" charset="0"/>
              <a:buAutoNum type="arabicPeriod"/>
            </a:pPr>
            <a:r>
              <a:rPr lang="zh-CN" altLang="zh-CN" b="1">
                <a:latin typeface="黑体" panose="02010609060101010101" pitchFamily="6" charset="-122"/>
                <a:ea typeface="黑体" panose="02010609060101010101" pitchFamily="6" charset="-122"/>
              </a:rPr>
              <a:t>享用饮食的时候</a:t>
            </a:r>
            <a:r>
              <a:rPr lang="zh-CN" altLang="zh-CN"/>
              <a:t>，将其观想在自己喉间，作为饮食献新的供养处。</a:t>
            </a:r>
            <a:endParaRPr lang="en-US" altLang="zh-CN"/>
          </a:p>
          <a:p>
            <a:r>
              <a:rPr lang="zh-CN" altLang="zh-CN"/>
              <a:t>吃饭之前，最好能先念供养偈：</a:t>
            </a:r>
            <a:endParaRPr lang="en-US" altLang="zh-CN"/>
          </a:p>
          <a:p>
            <a:r>
              <a:rPr lang="zh-CN" altLang="zh-CN"/>
              <a:t>敦巴拉美桑吉仁波切</a:t>
            </a:r>
            <a:r>
              <a:rPr lang="en-US" altLang="zh-CN"/>
              <a:t>     </a:t>
            </a:r>
            <a:r>
              <a:rPr lang="zh-CN" altLang="zh-CN"/>
              <a:t>无上本师即佛宝</a:t>
            </a:r>
            <a:endParaRPr lang="en-US" altLang="zh-CN"/>
          </a:p>
          <a:p>
            <a:r>
              <a:rPr lang="zh-CN" altLang="zh-CN"/>
              <a:t>秀巴拉美丹秋仁波切</a:t>
            </a:r>
            <a:r>
              <a:rPr lang="en-US" altLang="zh-CN"/>
              <a:t>     </a:t>
            </a:r>
            <a:r>
              <a:rPr lang="zh-CN" altLang="zh-CN"/>
              <a:t>无上救护即法宝</a:t>
            </a:r>
            <a:endParaRPr lang="en-US" altLang="zh-CN"/>
          </a:p>
          <a:p>
            <a:r>
              <a:rPr lang="zh-CN" altLang="zh-CN"/>
              <a:t>珍巴拉美根登仁波切 </a:t>
            </a:r>
            <a:r>
              <a:rPr lang="en-US" altLang="zh-CN"/>
              <a:t>    </a:t>
            </a:r>
            <a:r>
              <a:rPr lang="zh-CN" altLang="zh-CN"/>
              <a:t>无上引导即僧宝</a:t>
            </a:r>
            <a:endParaRPr lang="en-US" altLang="zh-CN"/>
          </a:p>
          <a:p>
            <a:r>
              <a:rPr lang="zh-CN" altLang="zh-CN"/>
              <a:t>嘉内滚秋森拉秋巴波</a:t>
            </a:r>
            <a:r>
              <a:rPr lang="zh-CN" altLang="zh-CN" baseline="-25000"/>
              <a:t>日</a:t>
            </a:r>
            <a:r>
              <a:rPr lang="zh-CN" altLang="zh-CN"/>
              <a:t> </a:t>
            </a:r>
            <a:r>
              <a:rPr lang="en-US" altLang="zh-CN"/>
              <a:t>   </a:t>
            </a:r>
            <a:r>
              <a:rPr lang="zh-CN" altLang="zh-CN"/>
              <a:t>供养皈处三宝尊</a:t>
            </a:r>
            <a:endParaRPr lang="en-US" altLang="zh-CN"/>
          </a:p>
          <a:p>
            <a:pPr>
              <a:buNone/>
            </a:pPr>
            <a:r>
              <a:rPr lang="en-US" altLang="zh-CN"/>
              <a:t> </a:t>
            </a:r>
            <a:endParaRPr lang="en-US" altLang="zh-CN"/>
          </a:p>
          <a:p>
            <a:pPr>
              <a:buNone/>
            </a:pPr>
            <a:endParaRPr lang="en-US" altLang="zh-CN"/>
          </a:p>
          <a:p>
            <a:pPr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标题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998537"/>
          </a:xfrm>
          <a:ln/>
        </p:spPr>
        <p:txBody>
          <a:bodyPr vert="horz" wrap="square" lIns="91440" tIns="45720" rIns="91440" bIns="45720" anchor="ctr"/>
          <a:p>
            <a:pPr algn="ctr"/>
            <a:r>
              <a:rPr lang="zh-CN" altLang="en-US" sz="4400">
                <a:latin typeface="黑体" panose="02010609060101010101" pitchFamily="6" charset="-122"/>
                <a:ea typeface="黑体" panose="02010609060101010101" pitchFamily="6" charset="-122"/>
              </a:rPr>
              <a:t>皈依九</a:t>
            </a:r>
            <a:endParaRPr lang="zh-CN" altLang="en-US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800" y="1641475"/>
            <a:ext cx="10058400" cy="4394200"/>
          </a:xfrm>
        </p:spPr>
        <p:txBody>
          <a:bodyPr vert="horz" wrap="square" lIns="91440" tIns="45720" rIns="91440" bIns="45720" numCol="1" anchor="t" anchorCtr="0" compatLnSpc="1"/>
          <a:p>
            <a:pPr marL="0" indent="0">
              <a:buNone/>
            </a:pPr>
            <a:r>
              <a:rPr lang="zh-CN" altLang="zh-CN">
                <a:latin typeface="黑体" panose="02010609060101010101" pitchFamily="6" charset="-122"/>
                <a:ea typeface="黑体" panose="02010609060101010101" pitchFamily="6" charset="-122"/>
              </a:rPr>
              <a:t>3 </a:t>
            </a:r>
            <a:r>
              <a:rPr lang="zh-CN" altLang="en-US">
                <a:latin typeface="黑体" panose="02010609060101010101" pitchFamily="6" charset="-122"/>
                <a:ea typeface="黑体" panose="02010609060101010101" pitchFamily="6" charset="-122"/>
              </a:rPr>
              <a:t>.</a:t>
            </a:r>
            <a:r>
              <a:rPr lang="zh-CN" altLang="zh-CN">
                <a:latin typeface="黑体" panose="02010609060101010101" pitchFamily="6" charset="-122"/>
                <a:ea typeface="黑体" panose="02010609060101010101" pitchFamily="6" charset="-122"/>
              </a:rPr>
              <a:t>睡觉的时候</a:t>
            </a:r>
            <a:r>
              <a:rPr lang="zh-CN" altLang="en-US"/>
              <a:t>：</a:t>
            </a:r>
            <a:r>
              <a:rPr lang="zh-CN" altLang="zh-CN"/>
              <a:t>观想皈依境在自己的心间，或者在头顶的枕头旁边，所有的三宝圣尊以慈悲关照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</a:t>
            </a:r>
            <a:r>
              <a:rPr lang="zh-CN" altLang="zh-CN"/>
              <a:t>着自己，以此作为迷乱梦境隐没于光明境界的要诀。</a:t>
            </a:r>
            <a:endParaRPr lang="en-US" altLang="zh-CN"/>
          </a:p>
          <a:p>
            <a:pPr marL="0" indent="0">
              <a:buNone/>
            </a:pPr>
            <a:r>
              <a:rPr lang="zh-CN" altLang="zh-CN"/>
              <a:t>总之，一切威仪中，要处在明观皈依境尊众的境界中。其实，你别的不会修也不要紧，若能在行住坐卧中经常不离三宝，这就是非常好的修行人。而且你这样是为了利益一切众生，属于上等皈依。所以，我们应以坚定不移的信解，诚心诚意依止三宝，坚持不懈地修行皈依。</a:t>
            </a:r>
            <a:endParaRPr lang="en-US" altLang="zh-CN"/>
          </a:p>
          <a:p>
            <a:pPr marL="0" indent="0">
              <a:buNone/>
            </a:pPr>
            <a:r>
              <a:rPr lang="zh-CN" altLang="zh-CN"/>
              <a:t>希望</a:t>
            </a:r>
            <a:r>
              <a:rPr lang="zh-CN" altLang="en-US"/>
              <a:t>大家</a:t>
            </a:r>
            <a:r>
              <a:rPr lang="zh-CN" altLang="zh-CN"/>
              <a:t>，也能终身把皈依作为最主要的修行，而不是为了完成五加行，为了听一部密法。若能以这样的信念圆满一生，这才是真正的佛弟子！</a:t>
            </a:r>
            <a:endParaRPr lang="en-US" altLang="zh-CN"/>
          </a:p>
          <a:p>
            <a:pPr marL="0" indent="0">
              <a:buNone/>
            </a:pPr>
            <a:r>
              <a:rPr lang="zh-CN" altLang="en-US" b="1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五、</a:t>
            </a:r>
            <a:r>
              <a:rPr lang="zh-CN" altLang="zh-CN" b="1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丁四（皈依之学处）分三：一、三种所断；二、三种所修；三、三种同分。</a:t>
            </a:r>
            <a:endParaRPr lang="en-US" altLang="zh-CN" b="1">
              <a:solidFill>
                <a:srgbClr val="0000FF"/>
              </a:solidFill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pPr marL="0" indent="0"/>
            <a:r>
              <a:rPr lang="zh-CN" altLang="zh-CN" b="1">
                <a:solidFill>
                  <a:srgbClr val="0000FF"/>
                </a:solidFill>
                <a:latin typeface="黑体" panose="02010609060101010101" pitchFamily="6" charset="-122"/>
                <a:ea typeface="黑体" panose="02010609060101010101" pitchFamily="6" charset="-122"/>
              </a:rPr>
              <a:t>戊一、三种所断：</a:t>
            </a:r>
            <a:endParaRPr lang="en-US" altLang="zh-CN" b="1">
              <a:solidFill>
                <a:srgbClr val="0000FF"/>
              </a:solidFill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pPr marL="0" indent="0"/>
            <a:r>
              <a:rPr lang="zh-CN" altLang="zh-CN"/>
              <a:t>皈依以后，就应该有皈依戒。下面先讲讲必须要断除的三种戒律：</a:t>
            </a:r>
            <a:endParaRPr lang="en-US" altLang="zh-CN"/>
          </a:p>
          <a:p>
            <a:pPr marL="0" indent="0"/>
            <a:r>
              <a:rPr lang="zh-CN" altLang="en-US"/>
              <a:t>（</a:t>
            </a:r>
            <a:r>
              <a:rPr lang="zh-CN" altLang="zh-CN"/>
              <a:t>一</a:t>
            </a:r>
            <a:r>
              <a:rPr lang="zh-CN" altLang="en-US"/>
              <a:t>）</a:t>
            </a:r>
            <a:r>
              <a:rPr lang="zh-CN" altLang="zh-CN"/>
              <a:t>、皈依佛之后，不能再顶礼世间天神，也就是说，不能把那些还没摆脱轮回痛苦的自在天、遍入天、上帝等外道天尊，以及地方神、土地神等世间大力鬼神，作为后世的皈依处</a:t>
            </a:r>
            <a:r>
              <a:rPr lang="en-US" altLang="zh-CN"/>
              <a:t> 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标题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998537"/>
          </a:xfrm>
          <a:ln/>
        </p:spPr>
        <p:txBody>
          <a:bodyPr vert="horz" wrap="square" lIns="91440" tIns="45720" rIns="91440" bIns="45720" anchor="ctr"/>
          <a:p>
            <a:pPr algn="ctr"/>
            <a:r>
              <a:rPr lang="zh-CN" altLang="en-US" sz="4400">
                <a:latin typeface="黑体" panose="02010609060101010101" pitchFamily="6" charset="-122"/>
                <a:ea typeface="黑体" panose="02010609060101010101" pitchFamily="6" charset="-122"/>
              </a:rPr>
              <a:t>皈依九</a:t>
            </a:r>
            <a:endParaRPr lang="zh-CN" altLang="en-US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800" y="1641475"/>
            <a:ext cx="10058400" cy="4394200"/>
          </a:xfrm>
        </p:spPr>
        <p:txBody>
          <a:bodyPr vert="horz" wrap="square" lIns="91440" tIns="45720" rIns="91440" bIns="45720" numCol="1" anchor="t" anchorCtr="0" compatLnSpc="1"/>
          <a:p>
            <a:pPr marL="0" indent="0">
              <a:buNone/>
            </a:pPr>
            <a:r>
              <a:rPr lang="zh-CN" altLang="zh-CN"/>
              <a:t>从广义上讲，各大宗教应和睦共处，可以不称他们是外道；但从狭义而言，我们皈依佛之后，不能再把鬼神、天尊当作解脱的究竟依处。</a:t>
            </a:r>
            <a:endParaRPr lang="en-US" altLang="zh-CN"/>
          </a:p>
          <a:p>
            <a:pPr marL="0" indent="0">
              <a:buNone/>
            </a:pPr>
            <a:r>
              <a:rPr lang="zh-CN" altLang="zh-CN"/>
              <a:t>（</a:t>
            </a:r>
            <a:r>
              <a:rPr lang="zh-CN" altLang="en-US"/>
              <a:t>二）、</a:t>
            </a:r>
            <a:r>
              <a:rPr lang="zh-CN" altLang="zh-CN"/>
              <a:t>皈依法以后，必须断除恼害众生之事，尽己所能防微杜渐，努力做到连梦中也不损害众生。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（</a:t>
            </a:r>
            <a:r>
              <a:rPr lang="zh-CN" altLang="zh-CN"/>
              <a:t>三</a:t>
            </a:r>
            <a:r>
              <a:rPr lang="zh-CN" altLang="en-US"/>
              <a:t>）</a:t>
            </a:r>
            <a:r>
              <a:rPr lang="zh-CN" altLang="zh-CN"/>
              <a:t>、皈依僧之后，不可与外道为友，也就是不能与不信仰佛教及导师佛陀的外道交往。</a:t>
            </a:r>
            <a:r>
              <a:rPr lang="zh-CN" altLang="en-US"/>
              <a:t>至少，</a:t>
            </a:r>
            <a:r>
              <a:rPr lang="en-US" altLang="zh-CN"/>
              <a:t> 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       </a:t>
            </a:r>
            <a:r>
              <a:rPr lang="zh-CN" altLang="zh-CN"/>
              <a:t>你的见解千万不能与之同流合污。</a:t>
            </a:r>
            <a:r>
              <a:rPr lang="en-US" altLang="zh-CN"/>
              <a:t> </a:t>
            </a:r>
            <a:endParaRPr lang="en-US" altLang="zh-CN"/>
          </a:p>
          <a:p>
            <a:pPr marL="0" indent="0"/>
            <a:r>
              <a:rPr lang="zh-CN" altLang="zh-CN"/>
              <a:t>佛经也说：“若尊重三宝，当得三菩提，远离三种见，则不生诸苦。”倘若尊重、恭敬三宝，就能证得三种菩提，远离障碍解脱的三种邪见，断绝一切痛苦的产生。</a:t>
            </a:r>
            <a:endParaRPr lang="en-US" altLang="zh-CN"/>
          </a:p>
          <a:p>
            <a:pPr marL="0" indent="0"/>
            <a:r>
              <a:rPr lang="zh-CN" altLang="zh-CN"/>
              <a:t>因此，我们一定要懂得皈依的这些道理！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54050" y="642938"/>
            <a:ext cx="10471150" cy="747712"/>
          </a:xfrm>
          <a:ln/>
        </p:spPr>
        <p:txBody>
          <a:bodyPr vert="horz" wrap="square" lIns="91440" tIns="45720" rIns="91440" bIns="45720" anchor="ctr"/>
          <a:p>
            <a:pPr algn="ctr"/>
            <a:r>
              <a:rPr lang="zh-CN" altLang="en-US">
                <a:latin typeface="黑体" panose="02010609060101010101" pitchFamily="6" charset="-122"/>
                <a:ea typeface="黑体" panose="02010609060101010101" pitchFamily="6" charset="-122"/>
              </a:rPr>
              <a:t>思考讨论题</a:t>
            </a:r>
            <a:endParaRPr lang="en-CA" altLang="en-US">
              <a:latin typeface="黑体" panose="02010609060101010101" pitchFamily="6" charset="-122"/>
              <a:ea typeface="黑体" panose="02010609060101010101" pitchFamily="6" charset="-122"/>
            </a:endParaRPr>
          </a:p>
        </p:txBody>
      </p:sp>
      <p:sp>
        <p:nvSpPr>
          <p:cNvPr id="4403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49300" y="1711325"/>
            <a:ext cx="10644188" cy="4410075"/>
          </a:xfrm>
        </p:spPr>
        <p:txBody>
          <a:bodyPr vert="horz" wrap="square" lIns="91440" tIns="45720" rIns="91440" bIns="45720" numCol="1" anchor="t" anchorCtr="0" compatLnSpc="1"/>
          <a:p>
            <a:pPr marL="0" indent="0">
              <a:buNone/>
            </a:pPr>
            <a:r>
              <a:rPr lang="zh-CN" altLang="zh-CN" sz="2000">
                <a:latin typeface="黑体" panose="02010609060101010101" pitchFamily="6" charset="-122"/>
                <a:ea typeface="黑体" panose="02010609060101010101" pitchFamily="6" charset="-122"/>
              </a:rPr>
              <a:t>1、在观修皈依时，为什么将怨敌、魔障观在父母的前面？为什么说从修行方面而言，他们甚至比父母恩德更大？</a:t>
            </a:r>
            <a:endParaRPr lang="en-US" altLang="zh-CN" sz="2000"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pPr marL="0" indent="0"/>
            <a:endParaRPr lang="en-US" altLang="zh-CN" sz="2000"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pPr marL="0" indent="0">
              <a:buNone/>
            </a:pPr>
            <a:r>
              <a:rPr lang="zh-CN" altLang="zh-CN" sz="2000">
                <a:latin typeface="黑体" panose="02010609060101010101" pitchFamily="6" charset="-122"/>
                <a:ea typeface="黑体" panose="02010609060101010101" pitchFamily="6" charset="-122"/>
              </a:rPr>
              <a:t>2、通过学习无垢光尊者的那个偈颂，你明白了哪些道理？平时应该怎么样用上？请举例说明。</a:t>
            </a:r>
            <a:endParaRPr lang="en-US" altLang="zh-CN" sz="2000"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pPr marL="0" indent="0"/>
            <a:endParaRPr lang="en-US" altLang="zh-CN" sz="2000"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pPr marL="0" indent="0">
              <a:buNone/>
            </a:pPr>
            <a:r>
              <a:rPr lang="zh-CN" altLang="zh-CN" sz="2000">
                <a:latin typeface="黑体" panose="02010609060101010101" pitchFamily="6" charset="-122"/>
                <a:ea typeface="黑体" panose="02010609060101010101" pitchFamily="6" charset="-122"/>
              </a:rPr>
              <a:t>3、皈依是不是拿到皈依证就行了，还需要守持什么戒律吗？请具体阐述皈依之后的三种所断，了解这些有何必要？</a:t>
            </a:r>
            <a:endParaRPr lang="en-US" altLang="zh-CN" sz="2000"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pPr marL="0" indent="0"/>
            <a:endParaRPr lang="en-US" altLang="zh-CN" sz="2000"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pPr marL="0" indent="0">
              <a:buNone/>
            </a:pPr>
            <a:r>
              <a:rPr lang="zh-CN" altLang="zh-CN" sz="2000">
                <a:latin typeface="黑体" panose="02010609060101010101" pitchFamily="6" charset="-122"/>
                <a:ea typeface="黑体" panose="02010609060101010101" pitchFamily="6" charset="-122"/>
              </a:rPr>
              <a:t>4</a:t>
            </a:r>
            <a:r>
              <a:rPr lang="zh-CN" altLang="en-US" sz="2000">
                <a:latin typeface="黑体" panose="02010609060101010101" pitchFamily="6" charset="-122"/>
                <a:ea typeface="黑体" panose="02010609060101010101" pitchFamily="6" charset="-122"/>
              </a:rPr>
              <a:t>、你怎么理解这段话：</a:t>
            </a:r>
            <a:r>
              <a:rPr lang="zh-CN" altLang="zh-CN" sz="2000">
                <a:latin typeface="黑体" panose="02010609060101010101" pitchFamily="6" charset="-122"/>
                <a:ea typeface="黑体" panose="02010609060101010101" pitchFamily="6" charset="-122"/>
              </a:rPr>
              <a:t>皈依僧之后，不可与外道为友，也就是不能与不信仰佛教及导师佛陀的外道交往。</a:t>
            </a:r>
            <a:r>
              <a:rPr lang="en-US" altLang="zh-CN" sz="2000">
                <a:latin typeface="黑体" panose="02010609060101010101" pitchFamily="6" charset="-122"/>
                <a:ea typeface="黑体" panose="02010609060101010101" pitchFamily="6" charset="-122"/>
              </a:rPr>
              <a:t> </a:t>
            </a:r>
            <a:endParaRPr lang="en-US" altLang="zh-CN" sz="2000">
              <a:latin typeface="黑体" panose="02010609060101010101" pitchFamily="6" charset="-122"/>
              <a:ea typeface="黑体" panose="02010609060101010101" pitchFamily="6" charset="-122"/>
            </a:endParaRPr>
          </a:p>
          <a:p>
            <a:pPr marL="0" indent="0">
              <a:buNone/>
            </a:pPr>
            <a:endParaRPr lang="en-US" altLang="zh-CN" sz="2400"/>
          </a:p>
          <a:p>
            <a:pPr marL="0" indent="0"/>
            <a:endParaRPr lang="en-US" altLang="zh-CN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3688" y="2093913"/>
            <a:ext cx="9070975" cy="258762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7200" b="0" i="0" u="none" strike="noStrike" kern="1200" cap="none" spc="-1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黑体" panose="02010609060101010101" pitchFamily="6" charset="-122"/>
                <a:ea typeface="黑体" panose="02010609060101010101" pitchFamily="6" charset="-122"/>
                <a:cs typeface="黑体" panose="02010609060101010101" pitchFamily="6" charset="-122"/>
              </a:rPr>
              <a:t>共修一座</a:t>
            </a:r>
            <a:endParaRPr kumimoji="1" lang="en-US" altLang="zh-CN" sz="7200" b="0" i="0" u="none" strike="noStrike" kern="1200" cap="none" spc="-1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黑体" panose="02010609060101010101" pitchFamily="6" charset="-122"/>
              <a:ea typeface="黑体" panose="02010609060101010101" pitchFamily="6" charset="-122"/>
              <a:cs typeface="黑体" panose="02010609060101010101" pitchFamily="6" charset="-122"/>
            </a:endParaRPr>
          </a:p>
        </p:txBody>
      </p:sp>
      <p:sp>
        <p:nvSpPr>
          <p:cNvPr id="31746" name="Text Placeholder 4"/>
          <p:cNvSpPr>
            <a:spLocks noGrp="1"/>
          </p:cNvSpPr>
          <p:nvPr>
            <p:ph type="body" idx="1"/>
          </p:nvPr>
        </p:nvSpPr>
        <p:spPr>
          <a:xfrm>
            <a:off x="1563688" y="4681538"/>
            <a:ext cx="9070975" cy="457200"/>
          </a:xfrm>
          <a:ln/>
        </p:spPr>
        <p:txBody>
          <a:bodyPr vert="horz" wrap="square" lIns="91440" tIns="45720" rIns="91440" bIns="45720" anchor="t"/>
          <a:p>
            <a:pPr/>
            <a:endParaRPr kumimoji="1" lang="en-US" altLang="zh-CN" kern="1200" dirty="0"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Title 6"/>
          <p:cNvSpPr>
            <a:spLocks noGrp="1"/>
          </p:cNvSpPr>
          <p:nvPr>
            <p:ph type="title"/>
          </p:nvPr>
        </p:nvSpPr>
        <p:spPr>
          <a:xfrm>
            <a:off x="1492250" y="952500"/>
            <a:ext cx="3865563" cy="531813"/>
          </a:xfrm>
          <a:ln/>
        </p:spPr>
        <p:txBody>
          <a:bodyPr vert="horz" wrap="square" lIns="91440" tIns="45720" rIns="91440" bIns="45720" anchor="ctr"/>
          <a:p>
            <a:pPr algn="ctr"/>
            <a:r>
              <a:rPr lang="en-US" altLang="en-US" sz="2800" b="1"/>
              <a:t>回向偈</a:t>
            </a:r>
            <a:endParaRPr lang="en-US" altLang="zh-CN" sz="2800" b="1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9534525" y="2257425"/>
            <a:ext cx="2657475" cy="2482850"/>
          </a:xfrm>
          <a:effectLst>
            <a:softEdge rad="635000"/>
          </a:effectLst>
        </p:spPr>
      </p:pic>
      <p:sp>
        <p:nvSpPr>
          <p:cNvPr id="32771" name="Text Placeholder 8"/>
          <p:cNvSpPr>
            <a:spLocks noGrp="1"/>
          </p:cNvSpPr>
          <p:nvPr>
            <p:ph type="body" sz="half"/>
          </p:nvPr>
        </p:nvSpPr>
        <p:spPr>
          <a:xfrm>
            <a:off x="1492250" y="1944688"/>
            <a:ext cx="3865563" cy="4041775"/>
          </a:xfrm>
          <a:ln/>
        </p:spPr>
        <p:txBody>
          <a:bodyPr vert="horz" wrap="square" lIns="91440" tIns="45720" rIns="91440" bIns="45720" anchor="t"/>
          <a:lstStyle>
            <a:lvl1pPr lvl="0">
              <a:defRPr sz="1600"/>
            </a:lvl1pPr>
            <a:lvl2pPr lvl="1">
              <a:defRPr sz="1400"/>
            </a:lvl2pPr>
            <a:lvl3pPr lvl="2">
              <a:defRPr sz="1200"/>
            </a:lvl3pPr>
            <a:lvl4pPr lvl="3">
              <a:defRPr sz="1200"/>
            </a:lvl4pPr>
            <a:lvl5pPr lvl="4">
              <a:defRPr sz="1200"/>
            </a:lvl5pPr>
          </a:lstStyle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文殊师利勇猛智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普贤慧行亦复然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我今回向诸善根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随彼一切常修学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三世诸佛所称叹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如是最胜诸大愿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我今回向诸善根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为得普贤殊胜行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>
              <a:buNone/>
            </a:pPr>
            <a:endParaRPr lang="en-US" altLang="zh-CN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6545171" y="1484304"/>
            <a:ext cx="3737810" cy="4242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3688" y="2093913"/>
            <a:ext cx="9070975" cy="258762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/>
            <a:r>
              <a:rPr kumimoji="1" lang="zh-CN" altLang="en-US" sz="66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回顾</a:t>
            </a:r>
            <a:r>
              <a:rPr kumimoji="1" lang="en-US" altLang="zh-CN" sz="66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皈</a:t>
            </a:r>
            <a:r>
              <a:rPr kumimoji="1" lang="zh-CN" altLang="en-US" sz="66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依（八）</a:t>
            </a:r>
            <a:br>
              <a:rPr kumimoji="1" lang="zh-CN" altLang="en-US" sz="66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</a:br>
            <a:br>
              <a:rPr kumimoji="1" lang="en-US" altLang="zh-CN" sz="66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</a:br>
            <a:r>
              <a:rPr kumimoji="1" lang="zh-CN" altLang="en-US" sz="2800" b="1" kern="1200" cap="none" dirty="0">
                <a:solidFill>
                  <a:srgbClr val="262626"/>
                </a:solidFill>
                <a:latin typeface="Heiti SC Light" pitchFamily="6" charset="-122"/>
                <a:ea typeface="Heiti SC Light" pitchFamily="6" charset="-122"/>
                <a:cs typeface="+mn-cs"/>
              </a:rPr>
              <a:t>索达吉堪布视频</a:t>
            </a:r>
            <a:endParaRPr kumimoji="1" lang="zh-CN" altLang="en-US" sz="2800" b="1" kern="1200" cap="none" dirty="0">
              <a:solidFill>
                <a:srgbClr val="262626"/>
              </a:solidFill>
              <a:latin typeface="Heiti SC Light" pitchFamily="6" charset="-122"/>
              <a:ea typeface="Heiti SC Light" pitchFamily="6" charset="-122"/>
              <a:cs typeface="+mn-cs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idx="1"/>
          </p:nvPr>
        </p:nvSpPr>
        <p:spPr>
          <a:xfrm>
            <a:off x="1560513" y="4681538"/>
            <a:ext cx="9070975" cy="457200"/>
          </a:xfrm>
          <a:ln/>
        </p:spPr>
        <p:txBody>
          <a:bodyPr vert="horz" wrap="square" lIns="91440" tIns="45720" rIns="91440" bIns="45720" anchor="t"/>
          <a:p>
            <a:pPr/>
            <a:endParaRPr kumimoji="1" lang="en-US" altLang="zh-CN" kern="1200" dirty="0"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69938" y="642938"/>
            <a:ext cx="10355262" cy="776287"/>
          </a:xfrm>
          <a:ln/>
        </p:spPr>
        <p:txBody>
          <a:bodyPr vert="horz" wrap="square" lIns="91440" tIns="45720" rIns="91440" bIns="45720" anchor="ctr"/>
          <a:p>
            <a:r>
              <a:rPr lang="zh-CN" altLang="en-US">
                <a:ea typeface="宋体" panose="02010600030101010101" pitchFamily="2" charset="-122"/>
              </a:rPr>
              <a:t>一、皈依的分类</a:t>
            </a:r>
            <a:endParaRPr lang="en-CA" altLang="en-US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095375" y="1995488"/>
            <a:ext cx="10202863" cy="4040187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CA" altLang="en-US" b="1" dirty="0">
                <a:solidFill>
                  <a:srgbClr val="FF0000"/>
                </a:solidFill>
              </a:rPr>
              <a:t>一、分类</a:t>
            </a:r>
            <a:endParaRPr lang="en-CA" altLang="zh-CN" dirty="0"/>
          </a:p>
          <a:p>
            <a:pPr marL="0" indent="0">
              <a:buNone/>
            </a:pPr>
            <a:r>
              <a:rPr lang="en-CA" altLang="en-US" b="1" dirty="0">
                <a:solidFill>
                  <a:srgbClr val="FF0000"/>
                </a:solidFill>
              </a:rPr>
              <a:t>（一）定义</a:t>
            </a:r>
            <a:endParaRPr lang="en-CA" altLang="zh-CN" dirty="0"/>
          </a:p>
          <a:p>
            <a:pPr marL="0" indent="0">
              <a:buNone/>
            </a:pPr>
            <a:r>
              <a:rPr lang="en-CA" altLang="zh-CN" dirty="0"/>
              <a:t> 1</a:t>
            </a:r>
            <a:r>
              <a:rPr lang="en-CA" altLang="en-US" dirty="0"/>
              <a:t>、小士道皈依</a:t>
            </a:r>
            <a:r>
              <a:rPr lang="zh-CN" altLang="en-CA" dirty="0">
                <a:ea typeface="宋体" panose="02010600030101010101" pitchFamily="2" charset="-122"/>
              </a:rPr>
              <a:t>：</a:t>
            </a:r>
            <a:r>
              <a:rPr lang="en-CA" altLang="en-US" dirty="0"/>
              <a:t>畏惧地狱、饿鬼、旁生三恶趣的痛苦，希求天界、人间的善趣安乐，为了得到快乐、避免痛苦而皈依三宝。</a:t>
            </a:r>
            <a:endParaRPr lang="en-CA" altLang="zh-CN" dirty="0"/>
          </a:p>
          <a:p>
            <a:pPr marL="0" indent="0">
              <a:buNone/>
            </a:pPr>
            <a:endParaRPr lang="en-CA" altLang="zh-CN" dirty="0"/>
          </a:p>
          <a:p>
            <a:pPr marL="0" indent="0">
              <a:buNone/>
            </a:pPr>
            <a:r>
              <a:rPr lang="en-US" altLang="zh-CN" dirty="0"/>
              <a:t>2</a:t>
            </a:r>
            <a:r>
              <a:rPr lang="zh-CN" altLang="en-US" dirty="0">
                <a:ea typeface="宋体" panose="02010600030101010101" pitchFamily="2" charset="-122"/>
              </a:rPr>
              <a:t>、中士道皈依：通过闻思修行，认识到无论生在轮回的善趣、恶趣，都不离痛苦的本性，三界之中无有快乐，犹如不净室中没有妙香。为了摆脱轮回的一切痛苦、获得寂静涅槃的果位，而皈依三宝。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3、大士道皈依：见沉溺在无边轮回大苦海中的所有众生，遭受无法想象的深重苦难，故不能只想自己一人解脱，要将他们安置于无上佛果而皈依三宝―—我们需要的就是这种皈依。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10382250" cy="460375"/>
          </a:xfrm>
          <a:ln/>
        </p:spPr>
        <p:txBody>
          <a:bodyPr vert="horz" wrap="square" lIns="91440" tIns="45720" rIns="91440" bIns="45720" anchor="ctr"/>
          <a:p>
            <a:r>
              <a:rPr lang="zh-CN" altLang="en-US">
                <a:ea typeface="宋体" panose="02010600030101010101" pitchFamily="2" charset="-122"/>
              </a:rPr>
              <a:t>一、皈依的分类</a:t>
            </a:r>
            <a:endParaRPr lang="en-CA" altLang="en-US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06425" y="1460500"/>
            <a:ext cx="10979150" cy="4987925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二、选择大士道皈依的原因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（一）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皈依都殊胜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1、无论哪一种皈依都要给予肯定，因为都有皈依三宝的功德，上师在讲记中也是首先强调了这一点。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2、教证：《本事经》：“最胜有三种，所谓佛法僧，依生净信心，能见最胜法。”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（二）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不选择下士道、中士道两种发心皈依的原因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1、不能选择下士道皈依的原因：善趣的人天安乐是暂时，属于变苦的范畴。善趣乐果耗尽后又会再度堕入恶趣之中。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lvl="1"/>
            <a:r>
              <a:rPr lang="zh-CN" altLang="en-US" dirty="0">
                <a:ea typeface="宋体" panose="02010600030101010101" pitchFamily="2" charset="-122"/>
              </a:rPr>
              <a:t>《杂譬喻经》：“这位施主是为了人天安乐而供养。将来获得这种快乐时，他会滋生骄慢，不求解脱，对三宝没有恭敬心，最终福报享尽，必定堕入恶趣。”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2、不能选择中士道皈依的原因：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lvl="1"/>
            <a:r>
              <a:rPr lang="zh-CN" altLang="en-US" dirty="0">
                <a:ea typeface="宋体" panose="02010600030101010101" pitchFamily="2" charset="-122"/>
              </a:rPr>
              <a:t>暂时的罗汉果位不究竟：总有一天还要重新发菩提心。而且发菩提心时，需要很长时间去断掉以前串习的根深蒂固的想要回到涅槃状态的心。耗时久，过程漫长，是一条弯路。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/>
            <a:r>
              <a:rPr lang="zh-CN" altLang="en-US" dirty="0">
                <a:ea typeface="宋体" panose="02010600030101010101" pitchFamily="2" charset="-122"/>
              </a:rPr>
              <a:t>舍弃众生不合理：一切众生无始以来都做过自己的父母，对我们有很大恩德，只是自己一个人去解脱是不合理的。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（三）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教诫要调整好发心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/>
            <a:r>
              <a:rPr lang="zh-CN" altLang="en-US" dirty="0">
                <a:ea typeface="宋体" panose="02010600030101010101" pitchFamily="2" charset="-122"/>
              </a:rPr>
              <a:t>作为大乘佛教徒，无论在任何场合，利益众生都不能忘。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/>
            <a:r>
              <a:rPr lang="zh-CN" altLang="en-US" dirty="0">
                <a:ea typeface="宋体" panose="02010600030101010101" pitchFamily="2" charset="-122"/>
              </a:rPr>
              <a:t>无论是哪一个修法，在最初时都要想到：“修它不是为了我获得解脱，是为了利益无边众生。”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42913" y="536575"/>
            <a:ext cx="10682287" cy="549275"/>
          </a:xfrm>
          <a:ln/>
        </p:spPr>
        <p:txBody>
          <a:bodyPr vert="horz" wrap="square" lIns="91440" tIns="45720" rIns="91440" bIns="45720" anchor="ctr"/>
          <a:p>
            <a:r>
              <a:rPr lang="zh-CN" altLang="en-US">
                <a:ea typeface="宋体" panose="02010600030101010101" pitchFamily="2" charset="-122"/>
              </a:rPr>
              <a:t>二、皈依的方法</a:t>
            </a:r>
            <a:endParaRPr lang="en-CA" altLang="en-US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42913" y="1323975"/>
            <a:ext cx="11430000" cy="5324475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CA" altLang="en-US" err="1"/>
              <a:t>一、皈依法的分类</a:t>
            </a:r>
            <a:endParaRPr lang="en-CA" altLang="zh-CN"/>
          </a:p>
          <a:p>
            <a:pPr marL="0" indent="0">
              <a:buNone/>
            </a:pPr>
            <a:r>
              <a:rPr lang="en-CA" altLang="en-US" b="1">
                <a:solidFill>
                  <a:srgbClr val="FF0000"/>
                </a:solidFill>
              </a:rPr>
              <a:t>（</a:t>
            </a:r>
            <a:r>
              <a:rPr lang="en-CA" altLang="en-US" b="1" err="1">
                <a:solidFill>
                  <a:srgbClr val="FF0000"/>
                </a:solidFill>
              </a:rPr>
              <a:t>一）共同乘显宗皈依法</a:t>
            </a:r>
            <a:endParaRPr lang="en-CA" altLang="zh-CN"/>
          </a:p>
          <a:p>
            <a:pPr marL="0" indent="0">
              <a:buNone/>
            </a:pPr>
            <a:r>
              <a:rPr lang="en-CA" altLang="zh-CN"/>
              <a:t>1</a:t>
            </a:r>
            <a:r>
              <a:rPr lang="en-CA" altLang="en-US"/>
              <a:t>、总说</a:t>
            </a:r>
            <a:r>
              <a:rPr lang="zh-CN" altLang="en-CA">
                <a:ea typeface="宋体" panose="02010600030101010101" pitchFamily="2" charset="-122"/>
              </a:rPr>
              <a:t>：</a:t>
            </a:r>
            <a:r>
              <a:rPr lang="en-CA" altLang="en-US" err="1"/>
              <a:t>以诚信佛为本师、法为道、僧众为修道助伴的方式来皈依</a:t>
            </a:r>
            <a:r>
              <a:rPr lang="en-CA" altLang="en-US"/>
              <a:t>。</a:t>
            </a:r>
            <a:endParaRPr lang="en-CA" altLang="zh-CN"/>
          </a:p>
          <a:p>
            <a:pPr marL="0" indent="0">
              <a:buNone/>
            </a:pPr>
            <a:r>
              <a:rPr lang="en-CA" altLang="zh-CN"/>
              <a:t>2</a:t>
            </a:r>
            <a:r>
              <a:rPr lang="en-CA" altLang="en-US"/>
              <a:t>、比喻结合意义进行详述</a:t>
            </a:r>
            <a:r>
              <a:rPr lang="en-CA" altLang="zh-CN"/>
              <a:t>——</a:t>
            </a:r>
            <a:r>
              <a:rPr lang="en-CA" altLang="en-US" err="1"/>
              <a:t>众生若想得到圆满正等觉的果位</a:t>
            </a:r>
            <a:endParaRPr lang="en-CA" altLang="zh-CN"/>
          </a:p>
          <a:p>
            <a:pPr marL="0" indent="0">
              <a:buNone/>
            </a:pPr>
            <a:r>
              <a:rPr lang="en-CA" altLang="en-US"/>
              <a:t>（</a:t>
            </a:r>
            <a:r>
              <a:rPr lang="en-CA" altLang="zh-CN"/>
              <a:t>1</a:t>
            </a:r>
            <a:r>
              <a:rPr lang="en-CA" altLang="en-US"/>
              <a:t>）皈依佛：首先要依止佛陀，佛陀相当于是向导，指引我们该怎么走，这个叫皈依佛；</a:t>
            </a:r>
            <a:endParaRPr lang="en-CA" altLang="zh-CN"/>
          </a:p>
          <a:p>
            <a:pPr marL="0" indent="0">
              <a:buNone/>
            </a:pPr>
            <a:r>
              <a:rPr lang="en-CA" altLang="en-US"/>
              <a:t>（</a:t>
            </a:r>
            <a:r>
              <a:rPr lang="en-CA" altLang="zh-CN"/>
              <a:t>2</a:t>
            </a:r>
            <a:r>
              <a:rPr lang="en-CA" altLang="en-US"/>
              <a:t>）皈依法：佛陀是依靠修法而得道，故他所宣讲的法，就是我们要行的道，所以要皈依法；</a:t>
            </a:r>
            <a:endParaRPr lang="en-CA" altLang="zh-CN"/>
          </a:p>
          <a:p>
            <a:pPr marL="0" indent="0">
              <a:buNone/>
            </a:pPr>
            <a:r>
              <a:rPr lang="en-CA" altLang="en-US"/>
              <a:t>（</a:t>
            </a:r>
            <a:r>
              <a:rPr lang="en-CA" altLang="zh-CN"/>
              <a:t>3</a:t>
            </a:r>
            <a:r>
              <a:rPr lang="en-CA" altLang="en-US"/>
              <a:t>）皈依僧：在漫长的菩提道路中，没有可靠的助伴或道友，一个人可能会害怕，担心路上遇到种种违缘，没办法独自前往菩提之路，因此就要皈依僧众。</a:t>
            </a:r>
            <a:endParaRPr lang="en-CA" altLang="zh-CN"/>
          </a:p>
          <a:p>
            <a:pPr marL="0" indent="0">
              <a:buNone/>
            </a:pPr>
            <a:r>
              <a:rPr lang="en-CA" altLang="en-US" b="1">
                <a:solidFill>
                  <a:srgbClr val="FF0000"/>
                </a:solidFill>
              </a:rPr>
              <a:t>（</a:t>
            </a:r>
            <a:r>
              <a:rPr lang="en-CA" altLang="en-US" b="1" err="1">
                <a:solidFill>
                  <a:srgbClr val="FF0000"/>
                </a:solidFill>
              </a:rPr>
              <a:t>二）不共同密乘皈依法</a:t>
            </a:r>
            <a:endParaRPr lang="en-CA" altLang="zh-CN"/>
          </a:p>
          <a:p>
            <a:pPr marL="0" indent="0">
              <a:buNone/>
            </a:pPr>
            <a:r>
              <a:rPr lang="en-CA" altLang="zh-CN"/>
              <a:t>1</a:t>
            </a:r>
            <a:r>
              <a:rPr lang="en-CA" altLang="en-US"/>
              <a:t>、总说：通过三门供养上师、依止本尊、空行为助伴的方式而皈依。</a:t>
            </a:r>
            <a:endParaRPr lang="en-CA" altLang="zh-CN"/>
          </a:p>
          <a:p>
            <a:pPr marL="0" indent="0">
              <a:buNone/>
            </a:pPr>
            <a:r>
              <a:rPr lang="en-CA" altLang="zh-CN"/>
              <a:t>2</a:t>
            </a:r>
            <a:r>
              <a:rPr lang="en-CA" altLang="en-US"/>
              <a:t>、分别详述：</a:t>
            </a:r>
            <a:endParaRPr lang="en-CA" altLang="zh-CN"/>
          </a:p>
          <a:p>
            <a:pPr marL="0" indent="0">
              <a:buNone/>
            </a:pPr>
            <a:r>
              <a:rPr lang="en-CA" altLang="en-US"/>
              <a:t>（</a:t>
            </a:r>
            <a:r>
              <a:rPr lang="en-CA" altLang="zh-CN"/>
              <a:t>1</a:t>
            </a:r>
            <a:r>
              <a:rPr lang="en-CA" altLang="en-US"/>
              <a:t>）三门供养上师：皈依时要以三门供养上师，因为上师是一切加持的来源；</a:t>
            </a:r>
            <a:endParaRPr lang="en-CA" altLang="zh-CN"/>
          </a:p>
          <a:p>
            <a:pPr marL="0" indent="0">
              <a:buNone/>
            </a:pPr>
            <a:r>
              <a:rPr lang="en-CA" altLang="en-US"/>
              <a:t>（</a:t>
            </a:r>
            <a:r>
              <a:rPr lang="en-CA" altLang="zh-CN"/>
              <a:t>2</a:t>
            </a:r>
            <a:r>
              <a:rPr lang="en-CA" altLang="en-US"/>
              <a:t>）依止本尊：依止文殊菩萨、观音菩萨等本尊，因为本尊是一切悉地的根本；</a:t>
            </a:r>
            <a:endParaRPr lang="en-CA" altLang="zh-CN"/>
          </a:p>
          <a:p>
            <a:pPr marL="0" indent="0">
              <a:buNone/>
            </a:pPr>
            <a:r>
              <a:rPr lang="en-CA" altLang="en-US"/>
              <a:t>（</a:t>
            </a:r>
            <a:r>
              <a:rPr lang="en-CA" altLang="zh-CN"/>
              <a:t>3</a:t>
            </a:r>
            <a:r>
              <a:rPr lang="en-CA" altLang="en-US"/>
              <a:t>）空行为助伴：要以空行为助伴，因为空行是一切事业的根本。</a:t>
            </a:r>
            <a:endParaRPr lang="en-CA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58800" y="557213"/>
            <a:ext cx="10566400" cy="547687"/>
          </a:xfrm>
          <a:ln/>
        </p:spPr>
        <p:txBody>
          <a:bodyPr vert="horz" wrap="square" lIns="91440" tIns="45720" rIns="91440" bIns="45720" anchor="ctr"/>
          <a:p>
            <a:br>
              <a:rPr lang="en-CA" altLang="zh-CN"/>
            </a:br>
            <a:r>
              <a:rPr lang="zh-CN" altLang="en-US">
                <a:ea typeface="宋体" panose="02010600030101010101" pitchFamily="2" charset="-122"/>
              </a:rPr>
              <a:t>二、皈依的方法</a:t>
            </a:r>
            <a:br>
              <a:rPr lang="en-CA" altLang="zh-CN"/>
            </a:br>
            <a:endParaRPr lang="en-US" altLang="zh-CN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9563" y="1587500"/>
            <a:ext cx="11477625" cy="5014913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（三）殊胜方便之金刚藏皈依法</a:t>
            </a:r>
            <a:endParaRPr lang="en-US" altLang="zh-CN" dirty="0"/>
          </a:p>
          <a:p>
            <a:pPr lvl="1" indent="0">
              <a:buNone/>
            </a:pPr>
            <a:r>
              <a:rPr lang="en-US" altLang="zh-CN" dirty="0"/>
              <a:t>1、总说：依靠脉清净显现化身、风清净显现报身、明点清净显现法身的捷径来皈依。</a:t>
            </a:r>
            <a:endParaRPr lang="en-US" altLang="zh-CN" dirty="0"/>
          </a:p>
          <a:p>
            <a:pPr lvl="1" indent="0">
              <a:buNone/>
            </a:pPr>
            <a:r>
              <a:rPr lang="en-US" altLang="zh-CN" dirty="0"/>
              <a:t>2、分别详述：《前行备忘录》</a:t>
            </a:r>
            <a:endParaRPr lang="en-US" altLang="zh-CN" dirty="0"/>
          </a:p>
          <a:p>
            <a:pPr lvl="1" indent="0">
              <a:buNone/>
            </a:pPr>
            <a:r>
              <a:rPr lang="en-US" altLang="zh-CN" dirty="0"/>
              <a:t>（1）依靠脉清净显现化身：处所的脉清净，为僧宝和化身；</a:t>
            </a:r>
            <a:endParaRPr lang="en-US" altLang="zh-CN" dirty="0"/>
          </a:p>
          <a:p>
            <a:pPr lvl="1" indent="0">
              <a:buNone/>
            </a:pPr>
            <a:r>
              <a:rPr lang="en-US" altLang="zh-CN" dirty="0"/>
              <a:t>（2）风清净显现报身：动摇的风清净，为法宝和报身；</a:t>
            </a:r>
            <a:endParaRPr lang="en-US" altLang="zh-CN" dirty="0"/>
          </a:p>
          <a:p>
            <a:pPr lvl="1" indent="0">
              <a:buNone/>
            </a:pPr>
            <a:r>
              <a:rPr lang="en-US" altLang="zh-CN" dirty="0"/>
              <a:t>（3）明点清净显现法身：庄严的明点清净，为佛宝和法身。</a:t>
            </a:r>
            <a:endParaRPr lang="en-US" altLang="zh-CN" dirty="0"/>
          </a:p>
          <a:p>
            <a:pPr marL="0" indent="0"/>
            <a:endParaRPr lang="en-US" altLang="zh-CN" dirty="0"/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（四）究竟无欺实相金刚乘皈依法</a:t>
            </a:r>
            <a:endParaRPr lang="en-US" altLang="zh-CN" dirty="0"/>
          </a:p>
          <a:p>
            <a:pPr lvl="1" indent="0">
              <a:buNone/>
            </a:pPr>
            <a:r>
              <a:rPr lang="en-US" altLang="zh-CN" dirty="0"/>
              <a:t>1、总说：皈依境圣众相续中的本体空性、自性光明、大悲周遍无二无别大智慧，我们为了使自己也能生起来，反复修持、决定，依靠这样的方式而皈依。</a:t>
            </a:r>
            <a:endParaRPr lang="en-US" altLang="zh-CN" dirty="0"/>
          </a:p>
          <a:p>
            <a:pPr lvl="1" indent="0">
              <a:buNone/>
            </a:pPr>
            <a:r>
              <a:rPr lang="en-US" altLang="zh-CN" dirty="0"/>
              <a:t>2、分别详述：莲花生大士在《空行心滴》中，也以不共的窍诀阐述过。</a:t>
            </a:r>
            <a:endParaRPr lang="en-US" altLang="zh-CN" dirty="0"/>
          </a:p>
          <a:p>
            <a:pPr lvl="1" indent="0">
              <a:buNone/>
            </a:pPr>
            <a:r>
              <a:rPr lang="en-US" altLang="zh-CN" dirty="0"/>
              <a:t>（1）本体空性即佛宝和法身；</a:t>
            </a:r>
            <a:endParaRPr lang="en-US" altLang="zh-CN" dirty="0"/>
          </a:p>
          <a:p>
            <a:pPr lvl="1" indent="0">
              <a:buNone/>
            </a:pPr>
            <a:r>
              <a:rPr lang="en-US" altLang="zh-CN" dirty="0"/>
              <a:t>（2）自性光明是法宝和报身；</a:t>
            </a:r>
            <a:endParaRPr lang="en-US" altLang="zh-CN" dirty="0"/>
          </a:p>
          <a:p>
            <a:pPr lvl="1" indent="0">
              <a:buNone/>
            </a:pPr>
            <a:r>
              <a:rPr lang="en-US" altLang="zh-CN" dirty="0"/>
              <a:t>（3）大悲周遍是僧宝和化身。</a:t>
            </a:r>
            <a:endParaRPr lang="en-US" altLang="zh-C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84213" y="642938"/>
            <a:ext cx="10440987" cy="749300"/>
          </a:xfrm>
          <a:ln/>
        </p:spPr>
        <p:txBody>
          <a:bodyPr vert="horz" wrap="square" lIns="91440" tIns="45720" rIns="91440" bIns="45720" anchor="ctr"/>
          <a:p>
            <a:r>
              <a:rPr lang="zh-CN" altLang="en-US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endParaRPr lang="en-US" altLang="zh-CN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066800" y="1955800"/>
            <a:ext cx="10402888" cy="4492625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（一）念诵的皈依偈</a:t>
            </a:r>
            <a:endParaRPr lang="en-US" altLang="zh-CN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400" dirty="0"/>
              <a:t>1、偈颂内容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  可以是龙钦心滴派的“真实三宝善逝三根本……”也可以是《开显解脱道》的“南葵内色那卡刚瓦耶……”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2、念诵数量要求：最好能圆满十万遍。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3、传承的要求：按照上师规定的这个传承的仪轨修圆满，各方面定有不共的殊胜之处。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27038" y="414338"/>
            <a:ext cx="10698162" cy="325437"/>
          </a:xfrm>
          <a:ln/>
        </p:spPr>
        <p:txBody>
          <a:bodyPr vert="horz" wrap="square" lIns="91440" tIns="45720" rIns="91440" bIns="45720" anchor="ctr"/>
          <a:p>
            <a:br>
              <a:rPr lang="en-US" altLang="zh-CN"/>
            </a:br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br>
              <a:rPr lang="en-US" altLang="zh-CN" sz="3200"/>
            </a:br>
            <a:endParaRPr lang="en-US" altLang="zh-CN" sz="320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25450" y="1160463"/>
            <a:ext cx="11668125" cy="5524500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（二）明观皈依境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sz="1600" b="1" dirty="0">
                <a:solidFill>
                  <a:srgbClr val="FF0000"/>
                </a:solidFill>
              </a:rPr>
              <a:t>1、皈依师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1400" dirty="0"/>
              <a:t>（1）</a:t>
            </a:r>
            <a:r>
              <a:rPr lang="en-US" altLang="zh-CN" sz="1400" dirty="0">
                <a:solidFill>
                  <a:srgbClr val="FF0000"/>
                </a:solidFill>
              </a:rPr>
              <a:t>中央的树枝：根本上师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（2）观想本体为三世诸佛总集的根本上师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（3）形象是莲花生大士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（4）身色白里透红，一面二臂，双足以国王游舞式，安坐在八大狮子宝座的莲花、日月坐垫上。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（5）右手以契克印执持纯金五股金刚杵，左手平托天灵盖，里面有充满无死智慧甘露的宝瓶，瓶口由如意树严饰。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（6）莲师身著锦缎大氅、法衣、咒士衣，头戴莲花帽，与身色洁白、手持弯刀和托巴的佛母益西措嘉空行双运。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（7）莲师的面部朝向自己，安坐在前方的虚空中。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（8）</a:t>
            </a:r>
            <a:r>
              <a:rPr lang="en-US" altLang="zh-CN" sz="1400" dirty="0">
                <a:solidFill>
                  <a:srgbClr val="FF0000"/>
                </a:solidFill>
              </a:rPr>
              <a:t>上方的树枝：传承上师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（9）传承上师的位置：观想莲师的头顶上，略观大圆满心滴派最根本的诸位传承上师以重楼式安坐。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（10）这些传承上师分别是：法身普贤如来、报身金刚萨埵、化身极喜金刚（嘎绕多吉）、阿阇黎文殊友（蒋花西宁）、上师西日桑哈、智者加纳思扎、大班智达无垢友（布玛莫扎）、邬金莲花生大士、法王赤松德赞、译师贝若扎那、空行益西措嘉、遍知龙钦绕降、持明无畏洲（智悲光尊者）。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（11）下面还有如来芽尊者、蒋阳钦哲旺波、华智仁波切、全知麦彭仁波切、托嘎如意宝、法王如意宝，这是我本人（大恩上师索达吉堪布）的传承上师。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（12）他们各自的装饰、装束样样齐全，上面一位上师的坐垫没接触到下面一位上师的头部。他们的周围由本尊及四续部不可思议的尊众、空行勇士、护法团团围绕。</a:t>
            </a:r>
            <a:endParaRPr lang="en-US" altLang="zh-CN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{E47054B2-005C-5B4C-B500-9243F8059589}tf10001067</Template>
  <TotalTime>0</TotalTime>
  <Words>7785</Words>
  <Application>WPS 演示</Application>
  <PresentationFormat>自定义</PresentationFormat>
  <Paragraphs>362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宋体</vt:lpstr>
      <vt:lpstr>Wingdings</vt:lpstr>
      <vt:lpstr>Garamond</vt:lpstr>
      <vt:lpstr>Calibri</vt:lpstr>
      <vt:lpstr>Heiti SC Light</vt:lpstr>
      <vt:lpstr>华文楷体</vt:lpstr>
      <vt:lpstr>黑体</vt:lpstr>
      <vt:lpstr>微软雅黑</vt:lpstr>
      <vt:lpstr>Arial Unicode MS</vt:lpstr>
      <vt:lpstr>Savon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发心偈</dc:title>
  <dc:creator>Microsoft Office User</dc:creator>
  <cp:lastModifiedBy>赵娟</cp:lastModifiedBy>
  <cp:revision>189</cp:revision>
  <dcterms:created xsi:type="dcterms:W3CDTF">2018-10-04T19:59:00Z</dcterms:created>
  <dcterms:modified xsi:type="dcterms:W3CDTF">2019-02-03T19:46:06Z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2052-11.1.0.8214</vt:lpwstr>
  </property>
</Properties>
</file>