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3"/>
    <p:sldId id="277" r:id="rId4"/>
    <p:sldId id="634" r:id="rId5"/>
    <p:sldId id="656" r:id="rId6"/>
    <p:sldId id="657" r:id="rId7"/>
    <p:sldId id="658" r:id="rId8"/>
    <p:sldId id="659" r:id="rId9"/>
    <p:sldId id="660" r:id="rId10"/>
    <p:sldId id="661" r:id="rId11"/>
    <p:sldId id="662" r:id="rId12"/>
    <p:sldId id="663" r:id="rId13"/>
    <p:sldId id="635" r:id="rId14"/>
    <p:sldId id="636" r:id="rId15"/>
    <p:sldId id="637" r:id="rId16"/>
    <p:sldId id="638" r:id="rId17"/>
    <p:sldId id="639" r:id="rId18"/>
    <p:sldId id="640" r:id="rId19"/>
    <p:sldId id="641" r:id="rId20"/>
    <p:sldId id="642" r:id="rId21"/>
    <p:sldId id="643" r:id="rId22"/>
    <p:sldId id="644" r:id="rId23"/>
    <p:sldId id="645" r:id="rId24"/>
    <p:sldId id="646" r:id="rId25"/>
    <p:sldId id="647" r:id="rId26"/>
    <p:sldId id="648" r:id="rId27"/>
    <p:sldId id="649" r:id="rId28"/>
    <p:sldId id="650" r:id="rId29"/>
    <p:sldId id="664" r:id="rId30"/>
    <p:sldId id="651" r:id="rId31"/>
    <p:sldId id="652" r:id="rId32"/>
    <p:sldId id="653" r:id="rId33"/>
    <p:sldId id="654" r:id="rId34"/>
    <p:sldId id="655" r:id="rId35"/>
    <p:sldId id="462" r:id="rId36"/>
    <p:sldId id="274" r:id="rId37"/>
  </p:sldIdLst>
  <p:sldSz cx="12192000" cy="6858000"/>
  <p:notesSz cx="6858000" cy="9144000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901"/>
    <p:restoredTop sz="94623"/>
  </p:normalViewPr>
  <p:slideViewPr>
    <p:cSldViewPr snapToGrid="0" snapToObjects="1" showGuides="1">
      <p:cViewPr varScale="1">
        <p:scale>
          <a:sx n="104" d="100"/>
          <a:sy n="104" d="100"/>
        </p:scale>
        <p:origin x="600" y="200"/>
      </p:cViewPr>
      <p:guideLst>
        <p:guide orient="horz" pos="212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4586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  <a:endParaRPr lang="en-US" noProof="1"/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6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5610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  <a:endParaRPr kumimoji="1" 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30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youtube.com/watch?v=wrbceK2i2QQ&amp;index=2&amp;list=PLQU9iXcMduTeohJrsjyJ5If7Hx3yZoo12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标题 3"/>
          <p:cNvSpPr>
            <a:spLocks noGrp="1"/>
          </p:cNvSpPr>
          <p:nvPr>
            <p:ph type="title"/>
          </p:nvPr>
        </p:nvSpPr>
        <p:spPr>
          <a:xfrm>
            <a:off x="6610350" y="693738"/>
            <a:ext cx="4257675" cy="660400"/>
          </a:xfrm>
          <a:ln/>
        </p:spPr>
        <p:txBody>
          <a:bodyPr vert="horz" wrap="square" lIns="91440" tIns="45720" rIns="91440" bIns="45720" anchor="ctr"/>
          <a:p>
            <a:pPr algn="ctr" eaLnBrk="1" hangingPunct="1"/>
            <a:r>
              <a:rPr lang="zh-CN" altLang="en-US" sz="4000"/>
              <a:t>发心偈</a:t>
            </a:r>
            <a:endParaRPr lang="zh-CN" altLang="en-US" sz="4000"/>
          </a:p>
        </p:txBody>
      </p:sp>
      <p:sp>
        <p:nvSpPr>
          <p:cNvPr id="13314" name="文本占位符 5"/>
          <p:cNvSpPr>
            <a:spLocks noGrp="1"/>
          </p:cNvSpPr>
          <p:nvPr>
            <p:ph type="body" sz="half"/>
          </p:nvPr>
        </p:nvSpPr>
        <p:spPr>
          <a:xfrm>
            <a:off x="6486525" y="1531938"/>
            <a:ext cx="4816475" cy="4632325"/>
          </a:xfrm>
          <a:ln/>
        </p:spPr>
        <p:txBody>
          <a:bodyPr vert="horz" wrap="square" lIns="91440" tIns="45720" rIns="91440" bIns="45720" anchor="t"/>
          <a:lstStyle>
            <a:lvl1pPr lvl="0">
              <a:defRPr sz="1600"/>
            </a:lvl1pPr>
            <a:lvl2pPr lvl="1">
              <a:defRPr sz="1400"/>
            </a:lvl2pPr>
            <a:lvl3pPr lvl="2">
              <a:defRPr sz="1200"/>
            </a:lvl3pPr>
            <a:lvl4pPr lvl="3">
              <a:defRPr sz="1200"/>
            </a:lvl4pPr>
            <a:lvl5pPr lvl="4">
              <a:defRPr sz="1200"/>
            </a:lvl5pPr>
          </a:lstStyle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顶礼本师释迦牟尼佛！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顶礼文殊智慧勇识！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顶礼传承大恩上师！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无上甚深微妙法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百千万劫难遭遇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我今见闻得受持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愿解如来真实义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endParaRPr lang="en-CA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为度化一切众生，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请大家发无上殊胜的菩提心！</a:t>
            </a:r>
            <a:endParaRPr lang="zh-CN" altLang="en-US" sz="2300">
              <a:latin typeface="宋体" panose="02010600030101010101" pitchFamily="2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29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29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1066800" y="815975"/>
            <a:ext cx="10058400" cy="654050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皈依之学处</a:t>
            </a:r>
            <a:r>
              <a:rPr lang="en-US" altLang="zh-CN" sz="4000"/>
              <a:t>-</a:t>
            </a:r>
            <a:r>
              <a:rPr lang="zh-CN" altLang="en-US" sz="4000"/>
              <a:t>三种所断</a:t>
            </a:r>
            <a:endParaRPr altLang="zh-CN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79588"/>
            <a:ext cx="10190163" cy="3570288"/>
          </a:xfrm>
        </p:spPr>
        <p:txBody>
          <a:bodyPr vert="horz" wrap="square" lIns="91440" tIns="45720" rIns="91440" bIns="45720" numCol="1" anchor="t" anchorCtr="0" compatLnSpc="1"/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en-US" sz="2200"/>
              <a:t>第一种所断：</a:t>
            </a:r>
            <a:r>
              <a:rPr lang="zh-CN" altLang="zh-CN" sz="2200"/>
              <a:t>皈依佛之后，不能再顶礼世间天神，也就是说，不能把那些还没摆脱轮回痛苦的自在天、遍入天、上帝等外道天尊，以及地方神、土地神等世间大力鬼神，作为后世的皈依处</a:t>
            </a:r>
            <a:r>
              <a:rPr lang="en-US" altLang="zh-CN" sz="2200"/>
              <a:t> </a:t>
            </a:r>
            <a:r>
              <a:rPr lang="zh-CN" altLang="en-US" sz="2200"/>
              <a:t>，对他们顶礼、供养等。</a:t>
            </a:r>
            <a:r>
              <a:rPr lang="en-US" altLang="zh-CN" sz="2200"/>
              <a:t>《</a:t>
            </a:r>
            <a:r>
              <a:rPr lang="zh-CN" altLang="en-US" sz="2200"/>
              <a:t>大般涅槃经</a:t>
            </a:r>
            <a:r>
              <a:rPr lang="en-US" altLang="zh-CN" sz="2200"/>
              <a:t>》</a:t>
            </a:r>
            <a:r>
              <a:rPr lang="zh-CN" altLang="en-US" sz="2200"/>
              <a:t>云：“归依于佛者，真名优婆塞，终不更归依，其余诸天神。”</a:t>
            </a:r>
            <a:endParaRPr lang="en-US" altLang="zh-CN" sz="22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en-US" sz="2200"/>
              <a:t>第二种所断：</a:t>
            </a:r>
            <a:r>
              <a:rPr lang="zh-CN" altLang="zh-CN" sz="2200"/>
              <a:t>皈依法以后，必须断除恼害众生之事，尽己所能防微杜渐，努力做到连梦中也不损害众生。</a:t>
            </a:r>
            <a:r>
              <a:rPr lang="zh-CN" altLang="en-US" sz="2200"/>
              <a:t>正如</a:t>
            </a:r>
            <a:r>
              <a:rPr lang="en-US" altLang="zh-CN" sz="2200"/>
              <a:t>《</a:t>
            </a:r>
            <a:r>
              <a:rPr lang="zh-CN" altLang="en-US" sz="2200"/>
              <a:t>涅槃经</a:t>
            </a:r>
            <a:r>
              <a:rPr lang="en-US" altLang="zh-CN" sz="2200"/>
              <a:t>》</a:t>
            </a:r>
            <a:r>
              <a:rPr lang="zh-CN" altLang="en-US" sz="2200"/>
              <a:t>云：“归依于法者，则离于杀害。”</a:t>
            </a:r>
            <a:endParaRPr lang="en-US" altLang="zh-CN" sz="22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en-US" sz="2200"/>
              <a:t>第三种所断：</a:t>
            </a:r>
            <a:r>
              <a:rPr lang="zh-CN" altLang="zh-CN" sz="2200"/>
              <a:t>皈依僧之后，不可与外道为友，也就是不能与不信仰佛教及导师佛陀的外道交往。</a:t>
            </a:r>
            <a:r>
              <a:rPr lang="zh-CN" altLang="en-US" sz="2200"/>
              <a:t>故</a:t>
            </a:r>
            <a:r>
              <a:rPr lang="en-US" altLang="zh-CN" sz="2200"/>
              <a:t>《</a:t>
            </a:r>
            <a:r>
              <a:rPr lang="zh-CN" altLang="en-US" sz="2200"/>
              <a:t>涅槃经</a:t>
            </a:r>
            <a:r>
              <a:rPr lang="en-US" altLang="zh-CN" sz="2200"/>
              <a:t>》</a:t>
            </a:r>
            <a:r>
              <a:rPr lang="zh-CN" altLang="en-US" sz="2200"/>
              <a:t>云：“归依圣僧者，不求于外道，如是归三宝，则得无所畏。”</a:t>
            </a:r>
            <a:endParaRPr lang="en-US" altLang="zh-CN" sz="2400"/>
          </a:p>
          <a:p>
            <a:pPr eaLnBrk="1" hangingPunct="1">
              <a:buNone/>
            </a:pPr>
            <a:endParaRPr lang="en-US" altLang="zh-CN" sz="2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708525"/>
            <a:ext cx="9293225" cy="654050"/>
          </a:xfrm>
        </p:spPr>
        <p:txBody>
          <a:bodyPr vert="horz" wrap="square" lIns="91440" tIns="45720" rIns="91440" bIns="45720" numCol="1" anchor="t" anchorCtr="0" compatLnSpc="1"/>
          <a:p>
            <a:pPr eaLnBrk="1" hangingPunct="1">
              <a:spcBef>
                <a:spcPct val="0"/>
              </a:spcBef>
            </a:pPr>
            <a:endParaRPr kumimoji="1" lang="en-CA" altLang="zh-CN" kern="1200">
              <a:solidFill>
                <a:srgbClr val="564843"/>
              </a:solidFill>
              <a:latin typeface="+mn-lt"/>
              <a:ea typeface="宋体" panose="02010600030101010101" pitchFamily="2" charset="-122"/>
              <a:cs typeface="+mn-cs"/>
            </a:endParaRPr>
          </a:p>
          <a:p>
            <a:pPr eaLnBrk="1" hangingPunct="1">
              <a:spcBef>
                <a:spcPct val="0"/>
              </a:spcBef>
            </a:pPr>
            <a:r>
              <a:rPr kumimoji="1" lang="zh-CN" altLang="en-US" kern="1200">
                <a:solidFill>
                  <a:srgbClr val="564843"/>
                </a:solidFill>
                <a:latin typeface="+mn-lt"/>
                <a:ea typeface="宋体" panose="02010600030101010101" pitchFamily="2" charset="-122"/>
                <a:cs typeface="+mn-cs"/>
              </a:rPr>
              <a:t>根据个人笔记整理，如有错谬疏漏，诚心忏悔</a:t>
            </a:r>
            <a:endParaRPr kumimoji="1" lang="en-US" altLang="zh-CN" kern="1200">
              <a:solidFill>
                <a:srgbClr val="564843"/>
              </a:solidFill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1163" y="3429000"/>
            <a:ext cx="8945563" cy="436563"/>
          </a:xfrm>
        </p:spPr>
        <p:txBody>
          <a:bodyPr vert="horz" wrap="square" lIns="91440" tIns="45720" rIns="91440" bIns="45720" numCol="1" anchor="ctr" anchorCtr="0" compatLnSpc="1">
            <a:noAutofit/>
          </a:bodyPr>
          <a:p>
            <a:pPr/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皈依（十）</a:t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～慈诚罗珠堪布</a:t>
            </a:r>
            <a:r>
              <a:rPr kumimoji="1" lang="en-US" altLang="zh-CN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《</a:t>
            </a: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佛法</a:t>
            </a:r>
            <a:r>
              <a:rPr kumimoji="1" lang="zh-CN" altLang="en-CA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见修</a:t>
            </a:r>
            <a:r>
              <a:rPr kumimoji="1" lang="en-US" altLang="zh-CN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》</a:t>
            </a:r>
            <a:br>
              <a:rPr kumimoji="1" lang="en-CA" altLang="zh-CN" sz="4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endParaRPr kumimoji="1" lang="en-US" altLang="zh-CN" sz="36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1066800" y="822325"/>
            <a:ext cx="10058400" cy="1247775"/>
          </a:xfrm>
          <a:ln/>
        </p:spPr>
        <p:txBody>
          <a:bodyPr vert="horz" wrap="square" lIns="91440" tIns="45720" rIns="91440" bIns="45720" anchor="ctr"/>
          <a:p>
            <a:r>
              <a:rPr lang="zh-CN" altLang="en-US"/>
              <a:t>内容提要：</a:t>
            </a:r>
            <a:endParaRPr lang="en-US" altLang="en-US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1066800" y="2501900"/>
            <a:ext cx="10058400" cy="3533775"/>
          </a:xfrm>
          <a:ln/>
        </p:spPr>
        <p:txBody>
          <a:bodyPr vert="horz" wrap="square" lIns="91440" tIns="45720" rIns="91440" bIns="45720" anchor="t"/>
          <a:p>
            <a:pPr marL="0" indent="0">
              <a:buNone/>
            </a:pPr>
            <a:r>
              <a:rPr lang="zh-CN" altLang="en-US" sz="2800"/>
              <a:t>        皈依是发自内心的一种决心。本课首先强调学佛的次第以及前行法的重要性，其次着重讲解了皈依的种类、皈依处、皈依的标准、皈依境以及具体的观修方法。</a:t>
            </a:r>
            <a:endParaRPr lang="en-US" alt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TextBox 3"/>
          <p:cNvSpPr txBox="1"/>
          <p:nvPr/>
        </p:nvSpPr>
        <p:spPr>
          <a:xfrm>
            <a:off x="1379538" y="1966913"/>
            <a:ext cx="9628187" cy="1692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>
                <a:latin typeface="Garamond" panose="02020404030301010803" pitchFamily="6" charset="0"/>
              </a:rPr>
              <a:t>慈诚罗珠堪布</a:t>
            </a:r>
            <a:r>
              <a:rPr lang="en-US" altLang="zh-CN" sz="3200">
                <a:latin typeface="Garamond" panose="02020404030301010803" pitchFamily="6" charset="0"/>
              </a:rPr>
              <a:t>《</a:t>
            </a:r>
            <a:r>
              <a:rPr lang="zh-CN" altLang="en-US" sz="3200">
                <a:latin typeface="Garamond" panose="02020404030301010803" pitchFamily="6" charset="0"/>
              </a:rPr>
              <a:t>佛法见修</a:t>
            </a:r>
            <a:r>
              <a:rPr lang="en-US" altLang="zh-CN" sz="3200">
                <a:latin typeface="Garamond" panose="02020404030301010803" pitchFamily="6" charset="0"/>
              </a:rPr>
              <a:t>》</a:t>
            </a:r>
            <a:r>
              <a:rPr lang="zh-CN" altLang="en-US" sz="2400">
                <a:latin typeface="Garamond" panose="02020404030301010803" pitchFamily="6" charset="0"/>
              </a:rPr>
              <a:t>～</a:t>
            </a:r>
            <a:r>
              <a:rPr lang="en-US" altLang="zh-CN" sz="3200">
                <a:latin typeface="Garamond" panose="02020404030301010803" pitchFamily="6" charset="0"/>
              </a:rPr>
              <a:t>《</a:t>
            </a:r>
            <a:r>
              <a:rPr lang="zh-CN" altLang="en-US" sz="3200">
                <a:latin typeface="Garamond" panose="02020404030301010803" pitchFamily="6" charset="0"/>
              </a:rPr>
              <a:t>皈依的修法</a:t>
            </a:r>
            <a:r>
              <a:rPr lang="en-US" altLang="zh-CN" sz="3200">
                <a:latin typeface="Garamond" panose="02020404030301010803" pitchFamily="6" charset="0"/>
              </a:rPr>
              <a:t>》</a:t>
            </a:r>
            <a:r>
              <a:rPr lang="zh-CN" altLang="en-US" sz="3200">
                <a:latin typeface="Garamond" panose="02020404030301010803" pitchFamily="6" charset="0"/>
              </a:rPr>
              <a:t>视频：</a:t>
            </a:r>
            <a:endParaRPr lang="en-CA" altLang="zh-CN" sz="3200">
              <a:latin typeface="Garamond" panose="02020404030301010803" pitchFamily="6" charset="0"/>
            </a:endParaRPr>
          </a:p>
          <a:p>
            <a:endParaRPr lang="en-US" altLang="en-US" sz="2400">
              <a:latin typeface="Garamond" panose="02020404030301010803" pitchFamily="6" charset="0"/>
              <a:hlinkClick r:id="rId1"/>
            </a:endParaRPr>
          </a:p>
          <a:p>
            <a:r>
              <a:rPr lang="en-US" altLang="en-US" sz="2400">
                <a:latin typeface="Garamond" panose="02020404030301010803" pitchFamily="6" charset="0"/>
                <a:hlinkClick r:id="rId1"/>
              </a:rPr>
              <a:t>https://www.youtube.com/watch?v=wrbceK2i2QQ&amp;index=2&amp;list=PLQU9iXcMduTeohJrsjyJ5If7Hx3yZoo12</a:t>
            </a:r>
            <a:endParaRPr lang="en-US" altLang="en-US" sz="2400">
              <a:latin typeface="Garamond" panose="02020404030301010803" pitchFamily="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23912"/>
          </a:xfrm>
          <a:ln/>
        </p:spPr>
        <p:txBody>
          <a:bodyPr vert="horz" wrap="square" lIns="91440" tIns="45720" rIns="91440" bIns="45720" anchor="ctr"/>
          <a:p>
            <a:r>
              <a:rPr lang="zh-CN" altLang="en-US"/>
              <a:t>目录</a:t>
            </a:r>
            <a:endParaRPr lang="en-US" altLang="en-US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1066800" y="1557338"/>
            <a:ext cx="10058400" cy="4657725"/>
          </a:xfrm>
          <a:ln/>
        </p:spPr>
        <p:txBody>
          <a:bodyPr vert="horz" wrap="square" lIns="91440" tIns="45720" rIns="91440" bIns="45720" anchor="t"/>
          <a:p>
            <a:pPr marL="0" indent="0">
              <a:buNone/>
            </a:pPr>
            <a:r>
              <a:rPr lang="zh-CN" altLang="en-US" sz="2400"/>
              <a:t>第一部分：修行次第与加行的重要性</a:t>
            </a:r>
            <a:endParaRPr lang="en-CA" altLang="zh-CN" sz="2400"/>
          </a:p>
          <a:p>
            <a:pPr marL="273050" lvl="1" indent="0">
              <a:buNone/>
            </a:pPr>
            <a:r>
              <a:rPr lang="zh-CN" altLang="en-US" sz="2200"/>
              <a:t>一、修行人必须注意的三件事</a:t>
            </a:r>
            <a:endParaRPr lang="en-CA" altLang="zh-CN" sz="2200"/>
          </a:p>
          <a:p>
            <a:pPr marL="273050" lvl="1" indent="0">
              <a:buNone/>
            </a:pPr>
            <a:r>
              <a:rPr lang="zh-CN" altLang="en-US" sz="2200"/>
              <a:t>二、修法次第</a:t>
            </a:r>
            <a:endParaRPr lang="en-CA" altLang="zh-CN" sz="2200"/>
          </a:p>
          <a:p>
            <a:pPr marL="273050" lvl="1" indent="0">
              <a:buNone/>
            </a:pPr>
            <a:r>
              <a:rPr lang="zh-CN" altLang="en-US" sz="2200"/>
              <a:t>三、加行的重要性</a:t>
            </a:r>
            <a:endParaRPr lang="en-CA" altLang="zh-CN" sz="2200"/>
          </a:p>
          <a:p>
            <a:pPr marL="0" indent="0">
              <a:buNone/>
            </a:pPr>
            <a:endParaRPr lang="en-CA" altLang="zh-CN" sz="2400"/>
          </a:p>
          <a:p>
            <a:pPr marL="0" indent="0">
              <a:buNone/>
            </a:pPr>
            <a:r>
              <a:rPr lang="zh-CN" altLang="en-US" sz="2400"/>
              <a:t>第二部分：皈依的修法</a:t>
            </a:r>
            <a:endParaRPr lang="en-CA" altLang="zh-CN" sz="2400"/>
          </a:p>
          <a:p>
            <a:pPr marL="273050" lvl="1" indent="0">
              <a:buNone/>
            </a:pPr>
            <a:r>
              <a:rPr lang="zh-CN" altLang="en-US" sz="2200"/>
              <a:t>一、皈依的分别</a:t>
            </a:r>
            <a:endParaRPr lang="en-CA" altLang="zh-CN" sz="2200"/>
          </a:p>
          <a:p>
            <a:pPr marL="273050" lvl="1" indent="0">
              <a:buNone/>
            </a:pPr>
            <a:r>
              <a:rPr lang="zh-CN" altLang="en-US" sz="2200"/>
              <a:t>二、皈依处</a:t>
            </a:r>
            <a:endParaRPr lang="en-CA" altLang="zh-CN" sz="2200"/>
          </a:p>
          <a:p>
            <a:pPr marL="273050" lvl="1" indent="0">
              <a:buNone/>
            </a:pPr>
            <a:r>
              <a:rPr lang="zh-CN" altLang="en-US" sz="2200"/>
              <a:t>三、皈依的本质</a:t>
            </a:r>
            <a:endParaRPr lang="en-CA" altLang="zh-CN" sz="2200"/>
          </a:p>
          <a:p>
            <a:pPr marL="273050" lvl="1" indent="0">
              <a:buNone/>
            </a:pPr>
            <a:r>
              <a:rPr lang="zh-CN" altLang="en-US" sz="2200"/>
              <a:t>四、皈依的标准</a:t>
            </a:r>
            <a:endParaRPr lang="en-CA" altLang="zh-CN" sz="2200"/>
          </a:p>
          <a:p>
            <a:pPr marL="273050" lvl="1" indent="0">
              <a:buNone/>
            </a:pPr>
            <a:r>
              <a:rPr lang="zh-CN" altLang="en-US" sz="2200"/>
              <a:t>五、具体观修方法</a:t>
            </a:r>
            <a:endParaRPr lang="en-US" altLang="en-US" sz="2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92551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第一部分</a:t>
            </a:r>
            <a:endParaRPr kumimoji="1" lang="en-US" sz="2800" b="0" i="0" u="none" strike="noStrike" kern="1200" cap="all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0482" name="Text Placeholder 4"/>
          <p:cNvSpPr>
            <a:spLocks noGrp="1"/>
          </p:cNvSpPr>
          <p:nvPr>
            <p:ph type="body" idx="1"/>
          </p:nvPr>
        </p:nvSpPr>
        <p:spPr>
          <a:xfrm>
            <a:off x="1563688" y="3157538"/>
            <a:ext cx="9070975" cy="923925"/>
          </a:xfrm>
          <a:ln/>
        </p:spPr>
        <p:txBody>
          <a:bodyPr vert="horz" wrap="square" lIns="91440" tIns="45720" rIns="91440" bIns="45720" anchor="t"/>
          <a:p>
            <a:pPr defTabSz="0">
              <a:tabLst>
                <a:tab pos="2632075" algn="l"/>
              </a:tabLst>
            </a:pPr>
            <a:r>
              <a:rPr kumimoji="1" lang="zh-CN" altLang="en-US" sz="5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rPr>
              <a:t>修行次第与加行的重要性</a:t>
            </a:r>
            <a:endParaRPr kumimoji="1" lang="en-CA" altLang="zh-CN" sz="5400" kern="1200">
              <a:solidFill>
                <a:schemeClr val="tx1"/>
              </a:solidFill>
              <a:latin typeface="+mn-lt"/>
              <a:ea typeface="宋体" panose="02010600030101010101" pitchFamily="2" charset="-122"/>
              <a:cs typeface="+mn-cs"/>
            </a:endParaRPr>
          </a:p>
          <a:p>
            <a:pPr defTabSz="0">
              <a:tabLst>
                <a:tab pos="2632075" algn="l"/>
              </a:tabLst>
            </a:pPr>
            <a:endParaRPr kumimoji="1" lang="en-US" altLang="en-US" sz="5400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Title 3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03275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一、修行人必须注意的三件事</a:t>
            </a:r>
            <a:endParaRPr altLang="zh-CN" sz="4000"/>
          </a:p>
        </p:txBody>
      </p:sp>
      <p:sp>
        <p:nvSpPr>
          <p:cNvPr id="35842" name="Content Placeholder 4"/>
          <p:cNvSpPr>
            <a:spLocks noGrp="1"/>
          </p:cNvSpPr>
          <p:nvPr>
            <p:ph idx="1"/>
          </p:nvPr>
        </p:nvSpPr>
        <p:spPr>
          <a:xfrm>
            <a:off x="1066800" y="1841500"/>
            <a:ext cx="10058400" cy="4194175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宗喀巴大师在</a:t>
            </a:r>
            <a:r>
              <a:rPr lang="en-US" altLang="zh-CN" sz="2400"/>
              <a:t>《</a:t>
            </a:r>
            <a:r>
              <a:rPr lang="zh-CN" altLang="en-US" sz="2400"/>
              <a:t>三主要道</a:t>
            </a:r>
            <a:r>
              <a:rPr lang="en-US" altLang="zh-CN" sz="2400"/>
              <a:t>》</a:t>
            </a:r>
            <a:r>
              <a:rPr lang="zh-CN" altLang="en-US" sz="2400"/>
              <a:t>中讲修行人必须注意的三件事：</a:t>
            </a:r>
            <a:endParaRPr lang="en-CA" altLang="zh-CN" sz="2400"/>
          </a:p>
          <a:p>
            <a:pPr marL="822325" lvl="3" indent="0">
              <a:buNone/>
            </a:pPr>
            <a:r>
              <a:rPr lang="zh-CN" altLang="en-US" sz="2400"/>
              <a:t>第一、出离心</a:t>
            </a:r>
            <a:endParaRPr lang="en-CA" altLang="zh-CN" sz="2400"/>
          </a:p>
          <a:p>
            <a:pPr marL="822325" lvl="3" indent="0">
              <a:buNone/>
            </a:pPr>
            <a:r>
              <a:rPr lang="zh-CN" altLang="en-US" sz="2400"/>
              <a:t>第二、菩提心</a:t>
            </a:r>
            <a:endParaRPr lang="en-CA" altLang="zh-CN" sz="2400"/>
          </a:p>
          <a:p>
            <a:pPr marL="822325" lvl="3" indent="0">
              <a:buNone/>
            </a:pPr>
            <a:r>
              <a:rPr lang="zh-CN" altLang="en-US" sz="2400"/>
              <a:t>第三、证悟空性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以上三者包含所有佛法的内容，是佛法的精华。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这三件事要通过打坐修行来完成，而不是通过烧香、拜佛、念经的方式来完成。</a:t>
            </a:r>
            <a:endParaRPr lang="en-US" altLang="zh-CN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Title 3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03275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二、修法次第</a:t>
            </a:r>
            <a:endParaRPr altLang="zh-CN" sz="4000"/>
          </a:p>
        </p:txBody>
      </p:sp>
      <p:sp>
        <p:nvSpPr>
          <p:cNvPr id="36866" name="Content Placeholder 4"/>
          <p:cNvSpPr>
            <a:spLocks noGrp="1"/>
          </p:cNvSpPr>
          <p:nvPr>
            <p:ph idx="1"/>
          </p:nvPr>
        </p:nvSpPr>
        <p:spPr>
          <a:xfrm>
            <a:off x="1066800" y="1730375"/>
            <a:ext cx="10058400" cy="43053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第一步、出离心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200"/>
              <a:t>方法：通过人身难得、寿命无常、轮回过患、因果不虚四</a:t>
            </a:r>
            <a:r>
              <a:rPr lang="zh-CN" altLang="en-CA" sz="2200"/>
              <a:t>种</a:t>
            </a:r>
            <a:r>
              <a:rPr lang="zh-CN" altLang="en-US" sz="2200"/>
              <a:t>思维法。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200"/>
              <a:t>标准：从现在起，人生目标唯一希求解脱，此为最低限度的标准。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200"/>
              <a:t>关于世间法和出世间法：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世间法：追求现世享乐和来世的人天福报，以此</a:t>
            </a:r>
            <a:r>
              <a:rPr lang="zh-CN" altLang="en-CA" sz="2200"/>
              <a:t>发心</a:t>
            </a:r>
            <a:r>
              <a:rPr lang="zh-CN" altLang="en-US" sz="2200"/>
              <a:t>，修任何法均为世间法；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出世间法：以追求解脱为发心的修法，为出世间法。其中小乘行人为了脱自己的生死问题而求解脱，但无</a:t>
            </a:r>
            <a:r>
              <a:rPr lang="zh-CN" altLang="en-CA" sz="2200"/>
              <a:t>度化</a:t>
            </a:r>
            <a:r>
              <a:rPr lang="zh-CN" altLang="en-US" sz="2200"/>
              <a:t>众生的能力；大乘行人为度化众生成佛而希求解脱。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世间法、出世间法不以外在的形式来决定，而以内在的发心来决定。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出世间法的基础是出离心。</a:t>
            </a:r>
            <a:endParaRPr lang="en-US" altLang="zh-CN" sz="2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Title 3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03275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二、修法次第</a:t>
            </a:r>
            <a:r>
              <a:rPr lang="zh-CN" altLang="en-US" sz="4000" baseline="-25000"/>
              <a:t>（续）</a:t>
            </a:r>
            <a:endParaRPr altLang="zh-CN" sz="4000" baseline="-25000"/>
          </a:p>
        </p:txBody>
      </p:sp>
      <p:sp>
        <p:nvSpPr>
          <p:cNvPr id="37890" name="Content Placeholder 4"/>
          <p:cNvSpPr>
            <a:spLocks noGrp="1"/>
          </p:cNvSpPr>
          <p:nvPr>
            <p:ph idx="1"/>
          </p:nvPr>
        </p:nvSpPr>
        <p:spPr>
          <a:xfrm>
            <a:off x="927100" y="1730375"/>
            <a:ext cx="10515600" cy="43053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第二步、菩提心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200"/>
              <a:t>方法：五加行。</a:t>
            </a:r>
            <a:endParaRPr lang="en-CA" altLang="zh-CN" sz="2200"/>
          </a:p>
          <a:p>
            <a:pPr marL="549275" lvl="2" indent="0">
              <a:buNone/>
            </a:pPr>
            <a:r>
              <a:rPr lang="zh-CN" altLang="en-CA" sz="2200"/>
              <a:t>一</a:t>
            </a:r>
            <a:r>
              <a:rPr lang="zh-CN" altLang="en-US" sz="2200"/>
              <a:t>、皈依：大乘佛教的皈依，为度化众生成佛而皈依；</a:t>
            </a:r>
            <a:endParaRPr lang="en-CA" altLang="zh-CN" sz="2200"/>
          </a:p>
          <a:p>
            <a:pPr marL="549275" lvl="2" indent="0">
              <a:buNone/>
            </a:pPr>
            <a:r>
              <a:rPr lang="zh-CN" altLang="en-US" sz="2200"/>
              <a:t>二、发心：发菩提心，成为大乘修行人；</a:t>
            </a:r>
            <a:endParaRPr lang="en-CA" altLang="zh-CN" sz="2200"/>
          </a:p>
          <a:p>
            <a:pPr marL="549275" lvl="2" indent="0">
              <a:buNone/>
            </a:pPr>
            <a:r>
              <a:rPr lang="zh-CN" altLang="en-US" sz="2200"/>
              <a:t>三、金刚萨埵修法：清净自无始以来的罪业；</a:t>
            </a:r>
            <a:endParaRPr lang="en-CA" altLang="zh-CN" sz="2200"/>
          </a:p>
          <a:p>
            <a:pPr marL="549275" lvl="2" indent="0">
              <a:buNone/>
            </a:pPr>
            <a:r>
              <a:rPr lang="zh-CN" altLang="en-US" sz="2200"/>
              <a:t>四、曼茶罗修法：积累资粮；</a:t>
            </a:r>
            <a:endParaRPr lang="en-CA" altLang="zh-CN" sz="2200"/>
          </a:p>
          <a:p>
            <a:pPr marL="549275" lvl="2" indent="0">
              <a:buNone/>
            </a:pPr>
            <a:r>
              <a:rPr lang="zh-CN" altLang="en-US" sz="2200"/>
              <a:t>五、上师瑜伽：获得从释迦牟尼佛到我们的根本上师，所有传承上师的加持。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完成此五种修法，可以具备证悟空性所需要的条件。</a:t>
            </a:r>
            <a:endParaRPr lang="en-CA" altLang="zh-CN" sz="2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Title 3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03275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二、修法次第</a:t>
            </a:r>
            <a:r>
              <a:rPr lang="zh-CN" altLang="en-US" sz="4000" baseline="-25000"/>
              <a:t>（续）</a:t>
            </a:r>
            <a:endParaRPr altLang="zh-CN" sz="4000" baseline="-25000"/>
          </a:p>
        </p:txBody>
      </p:sp>
      <p:sp>
        <p:nvSpPr>
          <p:cNvPr id="38914" name="Content Placeholder 4"/>
          <p:cNvSpPr>
            <a:spLocks noGrp="1"/>
          </p:cNvSpPr>
          <p:nvPr>
            <p:ph idx="1"/>
          </p:nvPr>
        </p:nvSpPr>
        <p:spPr>
          <a:xfrm>
            <a:off x="1066800" y="1730375"/>
            <a:ext cx="10058400" cy="43053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第三步、证悟空性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200"/>
              <a:t>方法：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先修禅定，即</a:t>
            </a:r>
            <a:r>
              <a:rPr lang="zh-CN" altLang="en-CA" sz="2200"/>
              <a:t>寂止</a:t>
            </a:r>
            <a:r>
              <a:rPr lang="zh-CN" altLang="en-US" sz="2200"/>
              <a:t>的修法（见</a:t>
            </a:r>
            <a:r>
              <a:rPr lang="en-US" altLang="zh-CN" sz="2200"/>
              <a:t>《</a:t>
            </a:r>
            <a:r>
              <a:rPr lang="zh-CN" altLang="en-US" sz="2200"/>
              <a:t>慧灯之光</a:t>
            </a:r>
            <a:r>
              <a:rPr lang="en-US" altLang="zh-CN" sz="2200"/>
              <a:t>》</a:t>
            </a:r>
            <a:r>
              <a:rPr lang="zh-CN" altLang="en-US" sz="2200"/>
              <a:t>）。修禅定的方法有很多，都能达到一样的目的。此修法大约需要</a:t>
            </a:r>
            <a:r>
              <a:rPr lang="en-US" altLang="zh-CN" sz="2200"/>
              <a:t>1-3</a:t>
            </a:r>
            <a:r>
              <a:rPr lang="zh-CN" altLang="en-US" sz="2200"/>
              <a:t>年。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然后去听大圆满或大手印或时轮金刚等密宗的法，或者显宗的中观也可以修，有许多修法，找到自己喜欢的、特别有信心的，就去修。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CA" sz="2200"/>
              <a:t>即生</a:t>
            </a:r>
            <a:r>
              <a:rPr lang="zh-CN" altLang="en-US" sz="2200"/>
              <a:t>成佛，有这样的说法，但恐怕很难做到；此生证悟空性很有可能，（每个人如果愿意、如果努力是可以做到的）。</a:t>
            </a:r>
            <a:endParaRPr lang="en-CA" altLang="zh-CN"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318000"/>
            <a:ext cx="9293225" cy="1122363"/>
          </a:xfrm>
        </p:spPr>
        <p:txBody>
          <a:bodyPr vert="horz" wrap="square" lIns="91440" tIns="45720" rIns="91440" bIns="45720" numCol="1" anchor="t" anchorCtr="0" compatLnSpc="1">
            <a:normAutofit fontScale="92500" lnSpcReduction="2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CA" sz="16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US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 err="1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慧灯禅修二班</a:t>
            </a:r>
            <a:endParaRPr kumimoji="1" lang="en-CA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2019-0</a:t>
            </a:r>
            <a:r>
              <a:rPr kumimoji="1" lang="en-US" altLang="zh-CN" sz="2200" b="0" i="0" u="none" strike="noStrike" kern="1200" cap="none" spc="80" normalizeH="0" baseline="0" noProof="0" dirty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2</a:t>
            </a:r>
            <a:r>
              <a:rPr kumimoji="1" lang="en-US" sz="2200" b="0" i="0" u="none" strike="noStrike" kern="1200" cap="none" spc="80" normalizeH="0" baseline="0" noProof="0" dirty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-</a:t>
            </a:r>
            <a:r>
              <a:rPr kumimoji="1" lang="en-US" altLang="zh-CN" sz="2200" b="0" i="0" u="none" strike="noStrike" kern="1200" cap="none" spc="80" normalizeH="0" baseline="0" noProof="0" dirty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08</a:t>
            </a:r>
            <a:endParaRPr kumimoji="1" lang="en-US" altLang="zh-CN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1163" y="3040063"/>
            <a:ext cx="8945563" cy="1277938"/>
          </a:xfrm>
        </p:spPr>
        <p:txBody>
          <a:bodyPr vert="horz" wrap="square" lIns="91440" tIns="45720" rIns="91440" bIns="45720" numCol="1" anchor="ctr" anchorCtr="0" compatLnSpc="1">
            <a:noAutofit/>
          </a:bodyPr>
          <a:p>
            <a:pPr/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皈依（十）</a:t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～慈诚罗珠堪布</a:t>
            </a:r>
            <a:r>
              <a:rPr kumimoji="1" lang="en-US" altLang="zh-CN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《</a:t>
            </a: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佛法</a:t>
            </a:r>
            <a:r>
              <a:rPr kumimoji="1" lang="zh-CN" altLang="en-CA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见修</a:t>
            </a:r>
            <a:r>
              <a:rPr kumimoji="1" lang="en-US" altLang="zh-CN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》</a:t>
            </a:r>
            <a:br>
              <a:rPr kumimoji="1" lang="en-CA" altLang="zh-CN" sz="4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endParaRPr kumimoji="1" lang="en-US" altLang="zh-CN" sz="36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Title 3"/>
          <p:cNvSpPr>
            <a:spLocks noGrp="1"/>
          </p:cNvSpPr>
          <p:nvPr>
            <p:ph type="title"/>
          </p:nvPr>
        </p:nvSpPr>
        <p:spPr>
          <a:xfrm>
            <a:off x="914400" y="715963"/>
            <a:ext cx="10058400" cy="717550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三、加行的重要性</a:t>
            </a:r>
            <a:endParaRPr altLang="zh-CN" sz="4000"/>
          </a:p>
        </p:txBody>
      </p:sp>
      <p:sp>
        <p:nvSpPr>
          <p:cNvPr id="39938" name="Content Placeholder 4"/>
          <p:cNvSpPr>
            <a:spLocks noGrp="1"/>
          </p:cNvSpPr>
          <p:nvPr>
            <p:ph idx="1"/>
          </p:nvPr>
        </p:nvSpPr>
        <p:spPr>
          <a:xfrm>
            <a:off x="1038225" y="1581150"/>
            <a:ext cx="10058400" cy="4454525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CA" sz="2200"/>
              <a:t>在</a:t>
            </a:r>
            <a:r>
              <a:rPr lang="zh-CN" altLang="en-US" sz="2200"/>
              <a:t>没有出离心、菩提心的情况下，是不可能证悟大圆满的；假设证悟了空性，（境界）也会很快就消失了，再也找不回来了。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普通人业障深重、</a:t>
            </a:r>
            <a:r>
              <a:rPr lang="zh-CN" altLang="en-CA" sz="2200"/>
              <a:t>根机</a:t>
            </a:r>
            <a:r>
              <a:rPr lang="zh-CN" altLang="en-US" sz="2200"/>
              <a:t>差。世尊转法轮已近三千年，而我们至今既没有断除我执，也没有断除贪嗔痴，这就说明我们的根机差。而成熟根机的办法就是加行的修法。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世间的所有，如金钱、家庭、感情，包括自己的身体等等都是靠不住的，都在变化当中。这种变化是没有规律的，如何变化都依赖于当下的因缘，而因缘是我们没有办法控制的。离开人世之时，这些都带不走，唯一能带走的就是修行，出离心可以带走，菩提心可以带走，证悟空性也可以带走，以此因缘，来世容易遇佛法、学佛法、得成就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如果此生只修出一个标准的出离心，那也很成功了，因为已经走上了解脱道，已经（在修行道路上）迈出了一大步，十分有意义！</a:t>
            </a:r>
            <a:endParaRPr lang="en-CA" altLang="zh-CN" sz="22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92551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第</a:t>
            </a:r>
            <a:r>
              <a:rPr kumimoji="1" lang="zh-CN" altLang="en-CA" sz="2800" b="0" i="0" u="none" strike="noStrike" kern="1200" cap="all" spc="-10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二</a:t>
            </a:r>
            <a:r>
              <a:rPr kumimoji="1" lang="zh-CN" alt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部分</a:t>
            </a:r>
            <a:endParaRPr kumimoji="1" lang="en-US" sz="2800" b="0" i="0" u="none" strike="noStrike" kern="1200" cap="all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1506" name="Text Placeholder 4"/>
          <p:cNvSpPr>
            <a:spLocks noGrp="1"/>
          </p:cNvSpPr>
          <p:nvPr>
            <p:ph type="body" idx="1"/>
          </p:nvPr>
        </p:nvSpPr>
        <p:spPr>
          <a:xfrm>
            <a:off x="1563688" y="3157538"/>
            <a:ext cx="9070975" cy="2130425"/>
          </a:xfrm>
          <a:ln/>
        </p:spPr>
        <p:txBody>
          <a:bodyPr vert="horz" wrap="square" lIns="91440" tIns="45720" rIns="91440" bIns="45720" anchor="t"/>
          <a:p>
            <a:pPr defTabSz="0">
              <a:tabLst>
                <a:tab pos="2632075" algn="l"/>
              </a:tabLst>
            </a:pPr>
            <a:r>
              <a:rPr kumimoji="1" lang="zh-CN" altLang="en-US" sz="5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rPr>
              <a:t>皈依的修法</a:t>
            </a:r>
            <a:endParaRPr kumimoji="1" lang="en-CA" altLang="zh-CN" sz="5400" kern="1200">
              <a:solidFill>
                <a:schemeClr val="tx1"/>
              </a:solidFill>
              <a:latin typeface="+mn-lt"/>
              <a:ea typeface="宋体" panose="02010600030101010101" pitchFamily="2" charset="-122"/>
              <a:cs typeface="+mn-cs"/>
            </a:endParaRPr>
          </a:p>
          <a:p>
            <a:pPr defTabSz="0">
              <a:tabLst>
                <a:tab pos="2632075" algn="l"/>
              </a:tabLst>
            </a:pPr>
            <a:r>
              <a:rPr kumimoji="1" lang="zh-CN" altLang="en-US" sz="2800" kern="1200">
                <a:latin typeface="+mn-lt"/>
                <a:ea typeface="宋体" panose="02010600030101010101" pitchFamily="2" charset="-122"/>
                <a:cs typeface="+mn-cs"/>
              </a:rPr>
              <a:t>大乘佛法</a:t>
            </a:r>
            <a:r>
              <a:rPr kumimoji="1" lang="en-US" altLang="zh-CN" sz="2800" kern="1200">
                <a:latin typeface="+mn-lt"/>
                <a:ea typeface="宋体" panose="02010600030101010101" pitchFamily="2" charset="-122"/>
                <a:cs typeface="+mn-cs"/>
              </a:rPr>
              <a:t>-</a:t>
            </a:r>
            <a:r>
              <a:rPr kumimoji="1" lang="zh-CN" altLang="en-US" sz="2800" kern="1200">
                <a:latin typeface="+mn-lt"/>
                <a:ea typeface="宋体" panose="02010600030101010101" pitchFamily="2" charset="-122"/>
                <a:cs typeface="+mn-cs"/>
              </a:rPr>
              <a:t>密宗</a:t>
            </a:r>
            <a:r>
              <a:rPr kumimoji="1" lang="en-US" altLang="zh-CN" sz="2800" kern="1200">
                <a:latin typeface="+mn-lt"/>
                <a:ea typeface="宋体" panose="02010600030101010101" pitchFamily="2" charset="-122"/>
                <a:cs typeface="+mn-cs"/>
              </a:rPr>
              <a:t>-</a:t>
            </a:r>
            <a:r>
              <a:rPr kumimoji="1" lang="zh-CN" altLang="en-US" sz="2800" kern="1200">
                <a:latin typeface="+mn-lt"/>
                <a:ea typeface="宋体" panose="02010600030101010101" pitchFamily="2" charset="-122"/>
                <a:cs typeface="+mn-cs"/>
              </a:rPr>
              <a:t>大圆满龙钦心髓前行法</a:t>
            </a:r>
            <a:endParaRPr kumimoji="1" lang="en-CA" altLang="zh-CN" sz="2800" kern="1200">
              <a:latin typeface="+mn-lt"/>
              <a:ea typeface="宋体" panose="02010600030101010101" pitchFamily="2" charset="-122"/>
              <a:cs typeface="+mn-cs"/>
            </a:endParaRPr>
          </a:p>
          <a:p>
            <a:pPr defTabSz="0">
              <a:tabLst>
                <a:tab pos="2632075" algn="l"/>
              </a:tabLst>
            </a:pPr>
            <a:r>
              <a:rPr kumimoji="1" lang="en-US" altLang="zh-CN" sz="2800" kern="1200">
                <a:latin typeface="+mn-lt"/>
                <a:ea typeface="宋体" panose="02010600030101010101" pitchFamily="2" charset="-122"/>
                <a:cs typeface="+mn-cs"/>
              </a:rPr>
              <a:t>《</a:t>
            </a:r>
            <a:r>
              <a:rPr kumimoji="1" lang="zh-CN" altLang="en-CA" sz="2800" kern="1200">
                <a:latin typeface="+mn-lt"/>
                <a:ea typeface="宋体" panose="02010600030101010101" pitchFamily="2" charset="-122"/>
                <a:cs typeface="+mn-cs"/>
              </a:rPr>
              <a:t>普贤</a:t>
            </a:r>
            <a:r>
              <a:rPr kumimoji="1" lang="zh-CN" altLang="en-US" sz="2800" kern="1200">
                <a:latin typeface="+mn-lt"/>
                <a:ea typeface="宋体" panose="02010600030101010101" pitchFamily="2" charset="-122"/>
                <a:cs typeface="+mn-cs"/>
              </a:rPr>
              <a:t>上师言教</a:t>
            </a:r>
            <a:r>
              <a:rPr kumimoji="1" lang="en-US" altLang="zh-CN" sz="2800" kern="1200">
                <a:latin typeface="+mn-lt"/>
                <a:ea typeface="宋体" panose="02010600030101010101" pitchFamily="2" charset="-122"/>
                <a:cs typeface="+mn-cs"/>
              </a:rPr>
              <a:t>》</a:t>
            </a:r>
            <a:endParaRPr kumimoji="1" lang="en-US" altLang="en-US" sz="2800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一、皈依的分别</a:t>
            </a:r>
            <a:endParaRPr altLang="zh-CN" sz="4000"/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分三：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世间法的皈依：为获得人天福报、为下一世</a:t>
            </a:r>
            <a:r>
              <a:rPr lang="zh-CN" altLang="en-CA" sz="2200"/>
              <a:t>不堕</a:t>
            </a:r>
            <a:r>
              <a:rPr lang="zh-CN" altLang="en-US" sz="2200"/>
              <a:t>三恶趣、为下一世获得世间福报等而皈依。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小乘的皈依：为了自己的解脱、了脱自己的生死而皈依。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大乘的皈依：在菩提心基础上，为度化众生成佛而皈依。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三种皈依的异同：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不同点：发心不同；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共同点：皈依处、皈依的方式、本质都一样。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我们不做世间法的皈依，也不做小乘的皈依，要做大乘的皈依，为度化众生成佛而皈依。</a:t>
            </a:r>
            <a:endParaRPr lang="en-US" altLang="zh-CN"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二、皈依处</a:t>
            </a:r>
            <a:endParaRPr altLang="zh-CN" sz="4000"/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显密共同的皈依处：佛、法、僧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佛：法身、报身、化身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像释迦牟尼佛这样的</a:t>
            </a:r>
            <a:r>
              <a:rPr lang="zh-CN" altLang="en-US" sz="2200">
                <a:solidFill>
                  <a:srgbClr val="C00000"/>
                </a:solidFill>
              </a:rPr>
              <a:t>佛的化身</a:t>
            </a:r>
            <a:r>
              <a:rPr lang="zh-CN" altLang="en-US" sz="2200"/>
              <a:t>（指表面上看不清净，实际是清净的各种各样的佛身）；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像阿弥陀佛、金刚萨埵这样的</a:t>
            </a:r>
            <a:r>
              <a:rPr lang="zh-CN" altLang="en-US" sz="2200">
                <a:solidFill>
                  <a:srgbClr val="C00000"/>
                </a:solidFill>
              </a:rPr>
              <a:t>佛的</a:t>
            </a:r>
            <a:r>
              <a:rPr lang="zh-CN" altLang="en-CA" sz="2200">
                <a:solidFill>
                  <a:srgbClr val="C00000"/>
                </a:solidFill>
              </a:rPr>
              <a:t>报身</a:t>
            </a:r>
            <a:r>
              <a:rPr lang="zh-CN" altLang="en-US" sz="2200"/>
              <a:t>（指清净的佛身）；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像普贤王如来、如来藏、佛性这样的</a:t>
            </a:r>
            <a:r>
              <a:rPr lang="zh-CN" altLang="en-US" sz="2200">
                <a:solidFill>
                  <a:srgbClr val="C00000"/>
                </a:solidFill>
              </a:rPr>
              <a:t>佛的法身</a:t>
            </a:r>
            <a:r>
              <a:rPr lang="zh-CN" altLang="en-US" sz="2200"/>
              <a:t>（指心的本性、佛性、光明如来藏）</a:t>
            </a:r>
            <a:endParaRPr lang="en-CA" altLang="zh-CN" sz="220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CA" sz="2200"/>
              <a:t>胜义</a:t>
            </a:r>
            <a:r>
              <a:rPr lang="zh-CN" altLang="en-US" sz="2200"/>
              <a:t>的皈依：证悟自心的本性基础上的皈依</a:t>
            </a:r>
            <a:endParaRPr lang="en-CA" altLang="zh-CN" sz="220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2200"/>
              <a:t>世俗的皈依：我们现在修的五加行中的皈依是世俗的皈依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endParaRPr lang="en-US" altLang="zh-CN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二、皈依处</a:t>
            </a:r>
            <a:r>
              <a:rPr lang="zh-CN" altLang="en-US" sz="4000" baseline="-25000"/>
              <a:t>（续）</a:t>
            </a:r>
            <a:endParaRPr altLang="zh-CN" sz="4000" baseline="-25000"/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法：凡是释迦牟尼佛传下来的法，分教法、证法：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教法：佛经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证法：戒、定、慧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僧：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从大乘角度讲，是一地以上的菩萨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从小乘角度讲，是四个以上清净戒律的出家人</a:t>
            </a:r>
            <a:endParaRPr lang="en-US" altLang="zh-CN" sz="22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3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三、皈依的本质</a:t>
            </a:r>
            <a:endParaRPr altLang="zh-CN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</p:spPr>
        <p:txBody>
          <a:bodyPr vert="horz" wrap="square" lIns="91440" tIns="45720" rIns="91440" bIns="45720" numCol="1" anchor="t" anchorCtr="0" compatLnSpc="1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“皈依”二字的含义：就是依止、依靠、依赖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皈依的本质：是一种发自内心的发誓和决心：</a:t>
            </a:r>
            <a:endParaRPr lang="en-CA" altLang="zh-CN" sz="2400"/>
          </a:p>
          <a:p>
            <a:pPr>
              <a:buNone/>
            </a:pPr>
            <a:endParaRPr lang="en-CA" altLang="zh-CN" sz="2400"/>
          </a:p>
          <a:p>
            <a:pPr marL="549275" lvl="2" indent="0">
              <a:buNone/>
            </a:pPr>
            <a:r>
              <a:rPr lang="zh-CN" altLang="en-CA" sz="2300"/>
              <a:t>我</a:t>
            </a:r>
            <a:r>
              <a:rPr lang="zh-CN" altLang="en-US" sz="2300"/>
              <a:t>发自内心地下决心、发誓：</a:t>
            </a:r>
            <a:endParaRPr lang="en-CA" altLang="zh-CN" sz="2300"/>
          </a:p>
          <a:p>
            <a:pPr marL="549275" lvl="2" indent="0">
              <a:buNone/>
            </a:pPr>
            <a:r>
              <a:rPr lang="zh-CN" altLang="en-US" sz="2300"/>
              <a:t>从现在起生生世世，释迦摩尼佛等佛的法报化三身作为我唯一的导师</a:t>
            </a:r>
            <a:endParaRPr lang="en-CA" altLang="zh-CN" sz="2300"/>
          </a:p>
          <a:p>
            <a:pPr marL="549275" lvl="2" indent="0">
              <a:buNone/>
            </a:pPr>
            <a:r>
              <a:rPr lang="zh-CN" altLang="en-US" sz="2300"/>
              <a:t>从现在起生生世世，释迦摩尼的教法和</a:t>
            </a:r>
            <a:r>
              <a:rPr lang="zh-CN" altLang="en-CA" sz="2300"/>
              <a:t>证法</a:t>
            </a:r>
            <a:r>
              <a:rPr lang="zh-CN" altLang="en-US" sz="2300"/>
              <a:t>作为我唯一的法</a:t>
            </a:r>
            <a:endParaRPr lang="en-CA" altLang="zh-CN" sz="2300"/>
          </a:p>
          <a:p>
            <a:pPr marL="549275" lvl="2" indent="0">
              <a:buNone/>
            </a:pPr>
            <a:r>
              <a:rPr lang="zh-CN" altLang="en-US" sz="2300"/>
              <a:t>从现在起生生世世，学佛的僧众是我唯一的道友</a:t>
            </a:r>
            <a:endParaRPr lang="en-US" altLang="zh-CN" sz="23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7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三、皈依的本质</a:t>
            </a:r>
            <a:r>
              <a:rPr lang="zh-CN" altLang="en-US" sz="4000" baseline="-25000"/>
              <a:t>（续）</a:t>
            </a:r>
            <a:endParaRPr altLang="zh-CN" sz="4000" baseline="-25000"/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9893300" cy="43307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300"/>
              <a:t>为什么需要这三个皈依：</a:t>
            </a:r>
            <a:endParaRPr lang="en-CA" altLang="zh-CN" sz="23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学佛就是学习释迦牟尼佛的智慧，要学就必须要具备三个条件。</a:t>
            </a:r>
            <a:endParaRPr lang="en-CA" altLang="zh-CN" sz="2200"/>
          </a:p>
          <a:p>
            <a:pPr marL="549275" lvl="2" indent="0">
              <a:buNone/>
            </a:pPr>
            <a:r>
              <a:rPr lang="zh-CN" altLang="en-US" sz="2200"/>
              <a:t>比如到学校学习，需要具备老师、所学课程和同学、家长的帮助这三个条件；同样，学佛时，佛就是我们的老师，佛法就是需要学习的课程，僧众是学习的</a:t>
            </a:r>
            <a:r>
              <a:rPr lang="zh-CN" altLang="en-CA" sz="2200"/>
              <a:t>助伴</a:t>
            </a:r>
            <a:r>
              <a:rPr lang="zh-CN" altLang="en-US" sz="2200"/>
              <a:t>，因此学佛需要这三个皈依。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另一个角度，学佛的目标是断除自他所有众生的烦恼，要达到此目的需要具备三个条件：</a:t>
            </a:r>
            <a:endParaRPr lang="en-CA" altLang="zh-CN" sz="2200"/>
          </a:p>
          <a:p>
            <a:pPr marL="549275" lvl="2" indent="0">
              <a:buNone/>
            </a:pPr>
            <a:r>
              <a:rPr lang="zh-CN" altLang="en-US" sz="2200"/>
              <a:t>比如看病治病，需要具备医生、药物、帮助打针吃药的护士这三个条件；同样，学佛时，佛就是治疗贪嗔痴疾病的医生，佛法就是可以解除痛苦的药物，僧就是帮助传法、修法的助伴，因此学佛需要这三个皈依。</a:t>
            </a:r>
            <a:endParaRPr lang="en-US" altLang="zh-CN" sz="22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四、皈依的标准</a:t>
            </a:r>
            <a:endParaRPr altLang="zh-CN" sz="400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300"/>
              <a:t>皈依的标准：纵使遇到生命威胁，也不舍弃佛法。</a:t>
            </a:r>
            <a:endParaRPr lang="en-CA" altLang="zh-CN" sz="23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念诵完十万遍皈依偈，不一定修好了皈依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如果没有念诵完就已经生起了皈依之心，那也要继续念完十万遍皈依偈</a:t>
            </a:r>
            <a:endParaRPr lang="en-US" altLang="zh-CN" sz="22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五、具体观修方法</a:t>
            </a:r>
            <a:endParaRPr altLang="zh-CN" sz="4000"/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观想分二：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简单的观想：如净土法观想阿弥陀佛，平时简单修皈依时，不需要观得十分清楚，观想释伽牟尼佛在前方，周围有大小乘僧众，皆具戒定慧，心中这样想一遍就可以了。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大圆满前行里的观想：要求更高一些。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修法时普遍存在的问题：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心静不下来：这对于初学者来说很正常，需要修禅定。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观想不清楚：因为没有按照要求去观想。</a:t>
            </a:r>
            <a:endParaRPr lang="en-CA" altLang="zh-CN" sz="2200"/>
          </a:p>
          <a:p>
            <a:pPr marL="549275" lvl="2" indent="0">
              <a:buNone/>
            </a:pPr>
            <a:r>
              <a:rPr lang="zh-CN" altLang="en-US" sz="2200"/>
              <a:t>要求是：把皈依境唐卡放在面前，目视唐卡，先看莲花生大士，再看周围的佛、菩萨等其他的三宝；如此时间长了以后，闭上眼睛，在心里或者眼前可以十分清楚地显现出来，就修成了。</a:t>
            </a:r>
            <a:endParaRPr lang="en-US" altLang="zh-CN" sz="22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五、具体观修方法</a:t>
            </a:r>
            <a:r>
              <a:rPr lang="zh-CN" altLang="en-US" sz="4000" baseline="-25000"/>
              <a:t>（续）</a:t>
            </a:r>
            <a:endParaRPr altLang="zh-CN" sz="4000" baseline="-25000"/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第一步：观想皈依境</a:t>
            </a:r>
            <a:endParaRPr lang="en-CA" altLang="zh-CN" sz="2200"/>
          </a:p>
          <a:p>
            <a:pPr marL="273050" lvl="1" indent="0">
              <a:buNone/>
            </a:pPr>
            <a:r>
              <a:rPr lang="zh-CN" altLang="en-US" sz="2200"/>
              <a:t>    在自身前方的中央有一棵</a:t>
            </a:r>
            <a:r>
              <a:rPr lang="zh-CN" altLang="en-CA" sz="2200"/>
              <a:t>如意树</a:t>
            </a:r>
            <a:r>
              <a:rPr lang="zh-CN" altLang="en-US" sz="2200"/>
              <a:t>，树分前后左右中五个树枝：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中枝：观想莲花生大士，本体为自己的金刚上师，外形为莲师；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前枝：观想佛，释迦牟尼佛、阿弥陀佛、药师佛等诸佛；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后枝：观想佛经，大圆满的佛经、般若空性的佛经等各种各样的佛经；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右枝：观想大乘佛教的八大菩萨；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左枝：观想小乘的声闻，如目犍连、舍利子等；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前方：观想众多的护法；</a:t>
            </a:r>
            <a:endParaRPr lang="en-CA" altLang="zh-CN" sz="2200"/>
          </a:p>
          <a:p>
            <a:pPr lvl="2">
              <a:buFont typeface="Wingdings" panose="05000000000000000000" pitchFamily="2" charset="2"/>
              <a:buChar char="§"/>
            </a:pPr>
            <a:r>
              <a:rPr lang="zh-CN" altLang="en-US" sz="2200"/>
              <a:t>将自己今生的父母、仇人、伤害自己的人、天人、非人等所有众生，观想在自己周边，一起皈依三宝。</a:t>
            </a:r>
            <a:endParaRPr lang="en-US" altLang="zh-CN"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255838"/>
          </a:xfrm>
        </p:spPr>
        <p:txBody>
          <a:bodyPr vert="horz" wrap="square" lIns="91440" tIns="45720" rIns="91440" bIns="45720" numCol="1" anchor="ctr" anchorCtr="0" compatLnSpc="1">
            <a:noAutofit/>
          </a:bodyPr>
          <a:p>
            <a:pPr/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前课回顾</a:t>
            </a:r>
            <a:endParaRPr kumimoji="1" lang="en-US" altLang="zh-CN" sz="60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362" name="Text Placeholder 2"/>
          <p:cNvSpPr>
            <a:spLocks noGrp="1"/>
          </p:cNvSpPr>
          <p:nvPr>
            <p:ph type="body" idx="1"/>
          </p:nvPr>
        </p:nvSpPr>
        <p:spPr>
          <a:xfrm>
            <a:off x="1563688" y="4176713"/>
            <a:ext cx="9070975" cy="962025"/>
          </a:xfrm>
          <a:ln/>
        </p:spPr>
        <p:txBody>
          <a:bodyPr vert="horz" wrap="square" lIns="91440" tIns="45720" rIns="91440" bIns="45720" anchor="t"/>
          <a:p>
            <a:pPr defTabSz="0">
              <a:tabLst>
                <a:tab pos="2632075" algn="l"/>
              </a:tabLst>
            </a:pPr>
            <a:r>
              <a:rPr kumimoji="1" lang="zh-CN" altLang="en-US" sz="2400" kern="1200">
                <a:latin typeface="+mn-lt"/>
                <a:ea typeface="宋体" panose="02010600030101010101" pitchFamily="2" charset="-122"/>
                <a:cs typeface="+mn-cs"/>
              </a:rPr>
              <a:t>皈依（九）</a:t>
            </a:r>
            <a:endParaRPr kumimoji="1" lang="en-CA" altLang="zh-CN" sz="2400" kern="1200">
              <a:latin typeface="+mn-lt"/>
              <a:ea typeface="宋体" panose="02010600030101010101" pitchFamily="2" charset="-122"/>
              <a:cs typeface="+mn-cs"/>
            </a:endParaRPr>
          </a:p>
          <a:p>
            <a:pPr defTabSz="0">
              <a:tabLst>
                <a:tab pos="2632075" algn="l"/>
              </a:tabLst>
            </a:pPr>
            <a:r>
              <a:rPr kumimoji="1" lang="zh-CN" altLang="en-US" sz="2400" kern="1200">
                <a:latin typeface="+mn-lt"/>
                <a:ea typeface="宋体" panose="02010600030101010101" pitchFamily="2" charset="-122"/>
                <a:cs typeface="+mn-cs"/>
              </a:rPr>
              <a:t>索达吉堪布</a:t>
            </a:r>
            <a:r>
              <a:rPr kumimoji="1" lang="en-US" altLang="zh-CN" sz="2400" kern="1200">
                <a:latin typeface="+mn-lt"/>
                <a:ea typeface="宋体" panose="02010600030101010101" pitchFamily="2" charset="-122"/>
                <a:cs typeface="+mn-cs"/>
              </a:rPr>
              <a:t>《</a:t>
            </a:r>
            <a:r>
              <a:rPr kumimoji="1" lang="zh-CN" altLang="en-US" sz="2400" kern="1200">
                <a:latin typeface="+mn-lt"/>
                <a:ea typeface="宋体" panose="02010600030101010101" pitchFamily="2" charset="-122"/>
                <a:cs typeface="+mn-cs"/>
              </a:rPr>
              <a:t>前行广释</a:t>
            </a:r>
            <a:r>
              <a:rPr kumimoji="1" lang="en-US" altLang="zh-CN" sz="2400" kern="1200">
                <a:latin typeface="+mn-lt"/>
                <a:ea typeface="宋体" panose="02010600030101010101" pitchFamily="2" charset="-122"/>
                <a:cs typeface="+mn-cs"/>
              </a:rPr>
              <a:t>》</a:t>
            </a:r>
            <a:r>
              <a:rPr kumimoji="1" lang="zh-CN" altLang="en-US" sz="2400" kern="1200">
                <a:latin typeface="+mn-lt"/>
                <a:ea typeface="宋体" panose="02010600030101010101" pitchFamily="2" charset="-122"/>
                <a:cs typeface="+mn-cs"/>
              </a:rPr>
              <a:t>第</a:t>
            </a:r>
            <a:r>
              <a:rPr kumimoji="1" lang="en-US" altLang="zh-CN" sz="2400" kern="1200">
                <a:latin typeface="+mn-lt"/>
                <a:ea typeface="宋体" panose="02010600030101010101" pitchFamily="2" charset="-122"/>
                <a:cs typeface="+mn-cs"/>
              </a:rPr>
              <a:t>87</a:t>
            </a:r>
            <a:r>
              <a:rPr kumimoji="1" lang="zh-CN" altLang="en-US" sz="2400" kern="1200">
                <a:latin typeface="+mn-lt"/>
                <a:ea typeface="宋体" panose="02010600030101010101" pitchFamily="2" charset="-122"/>
                <a:cs typeface="+mn-cs"/>
              </a:rPr>
              <a:t>课</a:t>
            </a:r>
            <a:endParaRPr kumimoji="1" lang="en-US" altLang="en-US" sz="2400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五、具体观修方法</a:t>
            </a:r>
            <a:r>
              <a:rPr lang="zh-CN" altLang="en-US" sz="4000" baseline="-25000"/>
              <a:t>（续）</a:t>
            </a:r>
            <a:endParaRPr altLang="zh-CN" sz="4000" baseline="-25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5863" y="1704975"/>
            <a:ext cx="9848850" cy="4330700"/>
          </a:xfrm>
        </p:spPr>
        <p:txBody>
          <a:bodyPr vert="horz" wrap="square" lIns="91440" tIns="45720" rIns="91440" bIns="45720" numCol="1" anchor="t" anchorCtr="0" compatLnSpc="1"/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第二步：观想好之后，心中发誓，下决心皈依三宝。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第三步：念诵皈依偈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念诵</a:t>
            </a:r>
            <a:r>
              <a:rPr lang="en-US" altLang="zh-CN" sz="2200"/>
              <a:t>《</a:t>
            </a:r>
            <a:r>
              <a:rPr lang="zh-CN" altLang="en-US" sz="2200"/>
              <a:t>开显解脱道</a:t>
            </a:r>
            <a:r>
              <a:rPr lang="en-US" altLang="zh-CN" sz="2200"/>
              <a:t>》</a:t>
            </a:r>
            <a:r>
              <a:rPr lang="zh-CN" altLang="en-US" sz="2200"/>
              <a:t>中的四句皈依偈，或者</a:t>
            </a:r>
            <a:r>
              <a:rPr lang="en-US" altLang="zh-CN" sz="2200"/>
              <a:t>《</a:t>
            </a:r>
            <a:r>
              <a:rPr lang="zh-CN" altLang="en-US" sz="2200"/>
              <a:t>普贤上师言教</a:t>
            </a:r>
            <a:r>
              <a:rPr lang="en-US" altLang="zh-CN" sz="2200"/>
              <a:t>》</a:t>
            </a:r>
            <a:r>
              <a:rPr lang="zh-CN" altLang="en-US" sz="2200"/>
              <a:t>中的皈依偈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一共要念诵十万遍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endParaRPr lang="en-CA" altLang="zh-CN" sz="2200"/>
          </a:p>
          <a:p>
            <a:pPr>
              <a:buFont typeface="Wingdings" panose="05000000000000000000" pitchFamily="2" charset="2"/>
              <a:buChar char="ü"/>
            </a:pPr>
            <a:r>
              <a:rPr lang="zh-CN" altLang="en-US" sz="2200"/>
              <a:t>修之前最好了解一下佛、法、僧三宝的功德。宗喀巴大师在</a:t>
            </a:r>
            <a:r>
              <a:rPr lang="en-US" altLang="zh-CN" sz="2200"/>
              <a:t>《</a:t>
            </a:r>
            <a:r>
              <a:rPr lang="zh-CN" altLang="en-US" sz="2200"/>
              <a:t>菩提道次第</a:t>
            </a:r>
            <a:r>
              <a:rPr lang="zh-CN" altLang="en-CA" sz="2200"/>
              <a:t>广论</a:t>
            </a:r>
            <a:r>
              <a:rPr lang="en-US" altLang="zh-CN" sz="2200"/>
              <a:t>》</a:t>
            </a:r>
            <a:r>
              <a:rPr lang="zh-CN" altLang="en-US" sz="2200"/>
              <a:t>中讲，若根本不懂三宝的功德、特点，就无法对三宝生起信心；若对三宝没有信心，就无法皈依（那也就得不到皈依戒）。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ü"/>
            </a:pPr>
            <a:r>
              <a:rPr lang="zh-CN" altLang="en-US" sz="2200"/>
              <a:t>如此反复发誓，是一种训练的过程，最后的标准是：纵使遇到生命威胁，也不放弃三宝，这是非常标准的皈依，从此成为一个非常标准的佛教徒。</a:t>
            </a:r>
            <a:endParaRPr lang="en-CA" altLang="zh-CN" sz="2200"/>
          </a:p>
          <a:p>
            <a:pPr>
              <a:buNone/>
            </a:pPr>
            <a:endParaRPr lang="en-CA" altLang="zh-CN" sz="22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五、具体观修方法</a:t>
            </a:r>
            <a:r>
              <a:rPr lang="zh-CN" altLang="en-US" sz="4000" baseline="-25000"/>
              <a:t>（续）</a:t>
            </a:r>
            <a:endParaRPr altLang="zh-CN" sz="4000" baseline="-25000"/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1185863" y="1704975"/>
            <a:ext cx="9848850" cy="43307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第四步：观想次第化光消融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CA" sz="2200"/>
              <a:t>先</a:t>
            </a:r>
            <a:r>
              <a:rPr lang="zh-CN" altLang="en-US" sz="2200"/>
              <a:t>观想自己、父母、仇人，还有其他众生，所有众生融入莲师心口；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其次，莲师周围的佛、菩萨、佛经、僧众慢慢化光，融入莲师心间；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再次，莲师慢慢化光，成为一团光（明点），越来越小，最后消失于虚空中，融入法界；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然后，心静下来，不追究过去的事，不迎接未来的事，不执着当下的任何事，什么都不想（前行未修完之前，什么都不想只是阿赖耶识的状态，没有杂念而已，不是禅定，不是证悟的境界。未证悟的人只有这样，这可以作为以后修禅定、证悟的基础）；已经证悟的人，可以进入证悟的境界（胜义的皈依）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第五步：</a:t>
            </a:r>
            <a:r>
              <a:rPr lang="zh-CN" altLang="en-CA" sz="2200"/>
              <a:t>出座</a:t>
            </a:r>
            <a:r>
              <a:rPr lang="zh-CN" altLang="en-US" sz="2200"/>
              <a:t>（出座的方法见</a:t>
            </a:r>
            <a:r>
              <a:rPr lang="en-US" altLang="zh-CN" sz="2200"/>
              <a:t>《</a:t>
            </a:r>
            <a:r>
              <a:rPr lang="zh-CN" altLang="en-US" sz="2200"/>
              <a:t>慧灯之光</a:t>
            </a:r>
            <a:r>
              <a:rPr lang="en-US" altLang="zh-CN" sz="2200"/>
              <a:t>》-</a:t>
            </a:r>
            <a:r>
              <a:rPr lang="zh-CN" altLang="en-US" sz="2200"/>
              <a:t>“入座与出座的修法”）</a:t>
            </a:r>
            <a:endParaRPr lang="en-CA" altLang="zh-CN" sz="22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1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五、具体观修方法</a:t>
            </a:r>
            <a:r>
              <a:rPr lang="zh-CN" altLang="en-US" sz="4000" baseline="-25000"/>
              <a:t>（续）</a:t>
            </a:r>
            <a:endParaRPr altLang="zh-CN" sz="4000" baseline="-25000"/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CA" sz="2200"/>
              <a:t>如果</a:t>
            </a:r>
            <a:r>
              <a:rPr lang="zh-CN" altLang="en-US" sz="2200"/>
              <a:t>两小时一座，三分之二时间用于观想、发誓，三分之一时间念诵皈依偈；也可以根据自己的情况调整，但最低程度也要先观想、发誓，然后再念诵。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上班的人，可以一天两座，早上一个小时，晚上一个小时；周六、日如果没有其他事情，可以修三或四座，早上、上午、下午、晚上，每座两个小时；假期时，可以几个、十几个师兄一起，到周边的寺庙或者静地，闭关共修，五天、七天、十天等。</a:t>
            </a:r>
            <a:endParaRPr lang="en-CA" altLang="zh-CN" sz="22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思考讨论题：</a:t>
            </a:r>
            <a:endParaRPr altLang="zh-CN" sz="4000"/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1273175" y="1704975"/>
            <a:ext cx="9613900" cy="4330700"/>
          </a:xfrm>
          <a:ln/>
        </p:spPr>
        <p:txBody>
          <a:bodyPr vert="horz" wrap="square" lIns="91440" tIns="45720" rIns="91440" bIns="45720" anchor="t"/>
          <a:p>
            <a:pPr marL="457200" indent="-457200">
              <a:buFont typeface="Garamond" panose="02020404030301010803" pitchFamily="6" charset="0"/>
              <a:buAutoNum type="arabicPeriod"/>
            </a:pPr>
            <a:r>
              <a:rPr lang="zh-CN" altLang="en-CA" sz="2400"/>
              <a:t>简述</a:t>
            </a:r>
            <a:r>
              <a:rPr lang="zh-CN" altLang="en-US" sz="2400"/>
              <a:t>大乘佛法的修法次第。</a:t>
            </a:r>
            <a:endParaRPr lang="en-CA" altLang="zh-CN" sz="2400"/>
          </a:p>
          <a:p>
            <a:pPr marL="457200" indent="-457200">
              <a:buFont typeface="Garamond" panose="02020404030301010803" pitchFamily="6" charset="0"/>
              <a:buAutoNum type="arabicPeriod"/>
            </a:pPr>
            <a:r>
              <a:rPr lang="zh-CN" altLang="en-US" sz="2400"/>
              <a:t>简单谈谈为什么要修加行。</a:t>
            </a:r>
            <a:endParaRPr lang="en-CA" altLang="zh-CN" sz="2400"/>
          </a:p>
          <a:p>
            <a:pPr marL="457200" indent="-457200">
              <a:buFont typeface="Garamond" panose="02020404030301010803" pitchFamily="6" charset="0"/>
              <a:buAutoNum type="arabicPeriod"/>
            </a:pPr>
            <a:r>
              <a:rPr lang="zh-CN" altLang="en-US" sz="2400"/>
              <a:t>皈依的分别有哪三种？其共同点、不同点是什么？</a:t>
            </a:r>
            <a:endParaRPr lang="en-CA" altLang="zh-CN" sz="2400"/>
          </a:p>
          <a:p>
            <a:pPr marL="457200" indent="-457200">
              <a:buFont typeface="Garamond" panose="02020404030301010803" pitchFamily="6" charset="0"/>
              <a:buAutoNum type="arabicPeriod"/>
            </a:pPr>
            <a:r>
              <a:rPr lang="zh-CN" altLang="en-US" sz="2400"/>
              <a:t>皈依的本质是什么？包括哪三个皈依？为什么需要这三个皈依？</a:t>
            </a:r>
            <a:endParaRPr lang="en-CA" altLang="zh-CN" sz="2400"/>
          </a:p>
          <a:p>
            <a:pPr marL="457200" indent="-457200">
              <a:buFont typeface="Garamond" panose="02020404030301010803" pitchFamily="6" charset="0"/>
              <a:buAutoNum type="arabicPeriod"/>
            </a:pPr>
            <a:r>
              <a:rPr lang="zh-CN" altLang="en-US" sz="2400"/>
              <a:t>修法结束时，观想化光融入，然后静下心来</a:t>
            </a:r>
            <a:r>
              <a:rPr lang="zh-CN" altLang="en-CA" sz="2400"/>
              <a:t>安住</a:t>
            </a:r>
            <a:r>
              <a:rPr lang="zh-CN" altLang="en-US" sz="2400"/>
              <a:t>，此时是否会进入证悟的境界？为什么？</a:t>
            </a:r>
            <a:endParaRPr lang="en-CA" altLang="zh-CN" sz="2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587625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6600" b="0" i="0" u="none" strike="noStrike" kern="1200" cap="none" spc="-1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ngti SC Light" pitchFamily="2" charset="-122"/>
                <a:ea typeface="Songti SC Light" pitchFamily="2" charset="-122"/>
                <a:cs typeface="黑体" panose="02010609060101010101" pitchFamily="6" charset="-122"/>
              </a:rPr>
              <a:t>共修一座</a:t>
            </a:r>
            <a:endParaRPr kumimoji="1" lang="en-US" altLang="zh-CN" sz="6600" b="0" i="0" u="none" strike="noStrike" kern="1200" cap="none" spc="-1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ongti SC Light" pitchFamily="2" charset="-122"/>
              <a:ea typeface="Songti SC Light" pitchFamily="2" charset="-122"/>
              <a:cs typeface="黑体" panose="02010609060101010101" pitchFamily="6" charset="-122"/>
            </a:endParaRPr>
          </a:p>
        </p:txBody>
      </p:sp>
      <p:sp>
        <p:nvSpPr>
          <p:cNvPr id="22530" name="Text Placeholder 4"/>
          <p:cNvSpPr>
            <a:spLocks noGrp="1"/>
          </p:cNvSpPr>
          <p:nvPr>
            <p:ph type="body" idx="1"/>
          </p:nvPr>
        </p:nvSpPr>
        <p:spPr>
          <a:xfrm>
            <a:off x="1563688" y="4681538"/>
            <a:ext cx="9070975" cy="457200"/>
          </a:xfrm>
          <a:ln/>
        </p:spPr>
        <p:txBody>
          <a:bodyPr vert="horz" wrap="square" lIns="91440" tIns="45720" rIns="91440" bIns="45720" anchor="t"/>
          <a:p>
            <a:pPr eaLnBrk="1" hangingPunct="1"/>
            <a:endParaRPr kumimoji="1" lang="en-US" altLang="zh-CN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Title 6"/>
          <p:cNvSpPr>
            <a:spLocks noGrp="1"/>
          </p:cNvSpPr>
          <p:nvPr>
            <p:ph type="title"/>
          </p:nvPr>
        </p:nvSpPr>
        <p:spPr>
          <a:xfrm>
            <a:off x="1492250" y="952500"/>
            <a:ext cx="3865563" cy="531813"/>
          </a:xfrm>
          <a:ln/>
        </p:spPr>
        <p:txBody>
          <a:bodyPr vert="horz" wrap="square" lIns="91440" tIns="45720" rIns="91440" bIns="45720" anchor="ctr"/>
          <a:p>
            <a:pPr algn="ctr" eaLnBrk="1" hangingPunct="1"/>
            <a:r>
              <a:rPr lang="en-US" altLang="en-US" sz="2800" b="1"/>
              <a:t>回向偈</a:t>
            </a:r>
            <a:endParaRPr lang="en-US" altLang="zh-CN" sz="2800" b="1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23555" name="Text Placeholder 8"/>
          <p:cNvSpPr>
            <a:spLocks noGrp="1"/>
          </p:cNvSpPr>
          <p:nvPr>
            <p:ph type="body" sz="half"/>
          </p:nvPr>
        </p:nvSpPr>
        <p:spPr>
          <a:xfrm>
            <a:off x="1492250" y="1944688"/>
            <a:ext cx="3865563" cy="4041775"/>
          </a:xfrm>
          <a:ln/>
        </p:spPr>
        <p:txBody>
          <a:bodyPr vert="horz" wrap="square" lIns="91440" tIns="45720" rIns="91440" bIns="45720" anchor="t"/>
          <a:lstStyle>
            <a:lvl1pPr lvl="0">
              <a:defRPr sz="1600"/>
            </a:lvl1pPr>
            <a:lvl2pPr lvl="1">
              <a:defRPr sz="1400"/>
            </a:lvl2pPr>
            <a:lvl3pPr lvl="2">
              <a:defRPr sz="1200"/>
            </a:lvl3pPr>
            <a:lvl4pPr lvl="3">
              <a:defRPr sz="1200"/>
            </a:lvl4pPr>
            <a:lvl5pPr lvl="4">
              <a:defRPr sz="1200"/>
            </a:lvl5pPr>
          </a:lstStyle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文殊师利勇猛智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普贤慧行亦复然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随彼一切常修学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三世诸佛所称叹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如是最胜诸大愿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为得普贤殊胜行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eaLnBrk="1" hangingPunct="1">
              <a:buNone/>
            </a:pPr>
            <a:endParaRPr lang="en-US" altLang="zh-CN" sz="18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1" y="1484304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主要内容：</a:t>
            </a:r>
            <a:endParaRPr altLang="zh-CN" sz="400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为什么</a:t>
            </a:r>
            <a:r>
              <a:rPr lang="zh-CN" altLang="en-CA" sz="2400"/>
              <a:t>怨敌</a:t>
            </a:r>
            <a:r>
              <a:rPr lang="zh-CN" altLang="en-US" sz="2400"/>
              <a:t>、魔障比父母的恩德更大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无垢光尊者对此的看法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CA" sz="2400"/>
              <a:t>收座</a:t>
            </a:r>
            <a:r>
              <a:rPr lang="zh-CN" altLang="en-US" sz="2400"/>
              <a:t>时的观修方法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日常如何修皈依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皈依之学处：三种</a:t>
            </a:r>
            <a:r>
              <a:rPr lang="zh-CN" altLang="en-CA" sz="2400"/>
              <a:t>所断</a:t>
            </a:r>
            <a:endParaRPr lang="en-US" altLang="zh-CN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1050925" y="822325"/>
            <a:ext cx="10074275" cy="747713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为什么</a:t>
            </a:r>
            <a:r>
              <a:rPr lang="zh-CN" altLang="en-CA" sz="4000"/>
              <a:t>怨敌</a:t>
            </a:r>
            <a:r>
              <a:rPr lang="zh-CN" altLang="en-US" sz="4000"/>
              <a:t>、魔障比父母的恩德更大</a:t>
            </a:r>
            <a:endParaRPr altLang="zh-CN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700" y="1939925"/>
            <a:ext cx="10223500" cy="4095750"/>
          </a:xfrm>
        </p:spPr>
        <p:txBody>
          <a:bodyPr vert="horz" wrap="square" lIns="91440" tIns="45720" rIns="91440" bIns="45720" numCol="1" anchor="t" anchorCtr="0" compatLnSpc="1"/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400"/>
              <a:t>作为已进入大乘的修行人，我们理当对一切众生平等地修慈悲心与菩提心。</a:t>
            </a:r>
            <a:r>
              <a:rPr lang="en-US" altLang="zh-CN" sz="2400"/>
              <a:t> </a:t>
            </a:r>
            <a:endParaRPr lang="en-US" altLang="zh-CN" sz="24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400"/>
              <a:t>为了圆满广大的福德资粮，避免失毁以前的一切善根，完全有必要将修安忍放在首位。否则，以一念的嗔恨心，就能摧毁千百劫中所积累的布施、持戒等善根。</a:t>
            </a:r>
            <a:r>
              <a:rPr lang="zh-CN" altLang="en-US" sz="2400"/>
              <a:t>正如</a:t>
            </a:r>
            <a:r>
              <a:rPr lang="zh-CN" altLang="zh-CN" sz="2400"/>
              <a:t>《入行论》云：“若无生嗔境，于谁修安忍？”也就是说，只有依靠怨敌、魔障对自己进行损害，我们才能修成难行的忍辱。</a:t>
            </a:r>
            <a:endParaRPr lang="en-CA" altLang="zh-CN" sz="240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zh-CN" altLang="zh-CN" sz="2200"/>
              <a:t>先拿怨敌来说，他对我们制造违缘、妨碍修行，成了我们修安忍的对境。并且通过巧取豪夺等方式，使我们不由自主地斩断或远离长久以来无法摆脱的轮回缚索—一切痛苦来源之财产、受用等，所以对我们恩德极大</a:t>
            </a:r>
            <a:r>
              <a:rPr lang="zh-CN" altLang="en-US" sz="2200"/>
              <a:t>。</a:t>
            </a:r>
            <a:endParaRPr lang="en-CA" altLang="zh-CN" sz="220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zh-CN" altLang="zh-CN" sz="2200"/>
              <a:t>魔障也是我们修忍辱的对境，它使我们身体不好、心情不好，遭受百般折磨。但依靠这种折磨，可以清净自己往昔的许多罪业。</a:t>
            </a:r>
            <a:endParaRPr lang="en-US" altLang="zh-CN" sz="2200"/>
          </a:p>
          <a:p>
            <a:pPr>
              <a:buNone/>
            </a:pPr>
            <a:endParaRPr lang="en-US" altLang="zh-CN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754062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无垢光尊者对此的看法 </a:t>
            </a:r>
            <a:r>
              <a:rPr lang="zh-CN" altLang="en-US" sz="4000" baseline="-25000"/>
              <a:t>～</a:t>
            </a:r>
            <a:r>
              <a:rPr lang="en-US" altLang="zh-CN" sz="4000" baseline="-25000"/>
              <a:t>《</a:t>
            </a:r>
            <a:r>
              <a:rPr lang="zh-CN" altLang="en-US" sz="4000" baseline="-25000"/>
              <a:t>窍诀宝藏论</a:t>
            </a:r>
            <a:r>
              <a:rPr lang="en-US" altLang="zh-CN" sz="4000" baseline="-25000"/>
              <a:t>》</a:t>
            </a:r>
            <a:endParaRPr altLang="zh-CN" sz="4000" baseline="-25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700" y="1619250"/>
            <a:ext cx="10355263" cy="4595813"/>
          </a:xfrm>
        </p:spPr>
        <p:txBody>
          <a:bodyPr vert="horz" wrap="square" lIns="91440" tIns="45720" rIns="91440" bIns="45720" numCol="1" anchor="t" anchorCtr="0" compatLnSpc="1"/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100">
                <a:latin typeface="黑体" panose="02010609060101010101" pitchFamily="6" charset="-122"/>
                <a:ea typeface="黑体" panose="02010609060101010101" pitchFamily="6" charset="-122"/>
              </a:rPr>
              <a:t>遭受危害令己遇正法，得解脱道害者恩德大</a:t>
            </a:r>
            <a:r>
              <a:rPr lang="zh-CN" altLang="en-US" sz="2100">
                <a:latin typeface="黑体" panose="02010609060101010101" pitchFamily="6" charset="-122"/>
                <a:ea typeface="黑体" panose="02010609060101010101" pitchFamily="6" charset="-122"/>
              </a:rPr>
              <a:t>。</a:t>
            </a:r>
            <a:r>
              <a:rPr lang="zh-CN" altLang="en-US" sz="2100">
                <a:latin typeface="宋体" panose="02010600030101010101" pitchFamily="2" charset="-122"/>
              </a:rPr>
              <a:t>正因为遭受别人的危害，我们才有幸遇到正法，得到解脱。所以，害我们的人恩德非常大。</a:t>
            </a:r>
            <a:endParaRPr lang="en-US" altLang="zh-CN" sz="2100">
              <a:latin typeface="宋体" panose="02010600030101010101" pitchFamily="2" charset="-122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100" b="1">
                <a:latin typeface="黑体" panose="02010609060101010101" pitchFamily="6" charset="-122"/>
                <a:ea typeface="黑体" panose="02010609060101010101" pitchFamily="6" charset="-122"/>
              </a:rPr>
              <a:t>厌离痛苦令己遇正法，获得永乐痛苦恩德大</a:t>
            </a:r>
            <a:r>
              <a:rPr lang="zh-CN" altLang="zh-CN" sz="2100" b="1"/>
              <a:t>。</a:t>
            </a:r>
            <a:r>
              <a:rPr lang="zh-CN" altLang="en-US" sz="2100"/>
              <a:t>有人因为家人死了等痛苦，从而遇到正法，得到永久的安乐。所以，这种痛苦的恩德很大。</a:t>
            </a:r>
            <a:endParaRPr lang="en-US" altLang="zh-CN" sz="21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100" b="1">
                <a:latin typeface="黑体" panose="02010609060101010101" pitchFamily="6" charset="-122"/>
                <a:ea typeface="黑体" panose="02010609060101010101" pitchFamily="6" charset="-122"/>
              </a:rPr>
              <a:t>非人作害令己遇正法，获得无畏鬼魔恩德大</a:t>
            </a:r>
            <a:r>
              <a:rPr lang="zh-CN" altLang="zh-CN" sz="2100" b="1"/>
              <a:t>。</a:t>
            </a:r>
            <a:r>
              <a:rPr lang="zh-CN" altLang="en-US" sz="2100"/>
              <a:t>因为非人对你进行作害，结果令你遇到正法，最终获得无死无畏的果位。所以，鬼魔的恩德也非常大。</a:t>
            </a:r>
            <a:endParaRPr lang="en-CA" altLang="zh-CN" sz="21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100" b="1">
                <a:latin typeface="黑体" panose="02010609060101010101" pitchFamily="6" charset="-122"/>
                <a:ea typeface="黑体" panose="02010609060101010101" pitchFamily="6" charset="-122"/>
              </a:rPr>
              <a:t>人等嗔恨令己遇正法，获得利乐嗔者恩德大</a:t>
            </a:r>
            <a:r>
              <a:rPr lang="zh-CN" altLang="zh-CN" sz="2100" b="1"/>
              <a:t>。</a:t>
            </a:r>
            <a:r>
              <a:rPr lang="zh-CN" altLang="en-US" sz="2100"/>
              <a:t>别人嗔恨你，令你遇到正法，获得了利乐。所以，嗔者的恩德非常大。</a:t>
            </a:r>
            <a:endParaRPr lang="en-US" altLang="zh-CN" sz="21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100" b="1">
                <a:latin typeface="黑体" panose="02010609060101010101" pitchFamily="6" charset="-122"/>
                <a:ea typeface="黑体" panose="02010609060101010101" pitchFamily="6" charset="-122"/>
              </a:rPr>
              <a:t>猛烈恶缘令己遇正法，获无变道恶缘恩德大</a:t>
            </a:r>
            <a:r>
              <a:rPr lang="zh-CN" altLang="zh-CN" sz="2100" b="1"/>
              <a:t>。</a:t>
            </a:r>
            <a:r>
              <a:rPr lang="zh-CN" altLang="en-US" sz="2100"/>
              <a:t>遇到病痛、逆境等猛烈的恶缘，亦可令自己值遇正法，成就无边大乐的圣果。所以，这些恶缘的恩德非常大。</a:t>
            </a:r>
            <a:endParaRPr lang="en-US" altLang="zh-CN" sz="21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100" b="1">
                <a:latin typeface="黑体" panose="02010609060101010101" pitchFamily="6" charset="-122"/>
                <a:ea typeface="黑体" panose="02010609060101010101" pitchFamily="6" charset="-122"/>
              </a:rPr>
              <a:t>他人劝告令己遇正法，获精华义劝者恩德大</a:t>
            </a:r>
            <a:r>
              <a:rPr lang="zh-CN" altLang="zh-CN" sz="2100" b="1"/>
              <a:t>。</a:t>
            </a:r>
            <a:r>
              <a:rPr lang="zh-CN" altLang="en-US" sz="2100"/>
              <a:t>别人劝你皈依、学佛，以此使你遇到了正法，获得无上的精华义。所以，劝你的这个人恩德很大。</a:t>
            </a:r>
            <a:r>
              <a:rPr lang="en-US" altLang="zh-CN" sz="2100"/>
              <a:t> </a:t>
            </a:r>
            <a:endParaRPr lang="en-US" altLang="zh-CN" sz="2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754062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无垢光尊者对此的看法 </a:t>
            </a:r>
            <a:r>
              <a:rPr lang="zh-CN" altLang="en-US" sz="4000" baseline="-25000"/>
              <a:t>～</a:t>
            </a:r>
            <a:r>
              <a:rPr lang="en-US" altLang="zh-CN" sz="4000" baseline="-25000"/>
              <a:t>《</a:t>
            </a:r>
            <a:r>
              <a:rPr lang="zh-CN" altLang="en-US" sz="4000" baseline="-25000"/>
              <a:t>窍诀宝藏论</a:t>
            </a:r>
            <a:r>
              <a:rPr lang="en-US" altLang="zh-CN" sz="4000" baseline="-25000"/>
              <a:t>》</a:t>
            </a:r>
            <a:endParaRPr altLang="zh-CN" sz="4000" baseline="-25000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901700" y="1619250"/>
            <a:ext cx="10355263" cy="4595813"/>
          </a:xfrm>
          <a:ln/>
        </p:spPr>
        <p:txBody>
          <a:bodyPr vert="horz" wrap="square" lIns="91440" tIns="45720" rIns="91440" bIns="45720" anchor="t"/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200" b="1">
                <a:latin typeface="黑体" panose="02010609060101010101" pitchFamily="6" charset="-122"/>
                <a:ea typeface="黑体" panose="02010609060101010101" pitchFamily="6" charset="-122"/>
              </a:rPr>
              <a:t>平等报恩善根回向彼</a:t>
            </a:r>
            <a:r>
              <a:rPr lang="zh-CN" altLang="en-US" sz="2200" b="1">
                <a:latin typeface="黑体" panose="02010609060101010101" pitchFamily="6" charset="-122"/>
              </a:rPr>
              <a:t>。</a:t>
            </a:r>
            <a:endParaRPr lang="en-US" altLang="zh-CN" sz="220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zh-CN" altLang="zh-CN" sz="2200"/>
              <a:t>不管是恩重如山的父母，还是这些害自己的怨敌、非人，我们都要平等地报恩，把善根回向给他们。</a:t>
            </a:r>
            <a:endParaRPr lang="en-CA" altLang="zh-CN" sz="2200"/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zh-CN" altLang="zh-CN" sz="2200"/>
              <a:t>他们不仅今生对我们恩德很大，也是往昔生生世世的父母。</a:t>
            </a:r>
            <a:endParaRPr lang="en-US" altLang="zh-CN" sz="1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754062"/>
          </a:xfrm>
          <a:ln/>
        </p:spPr>
        <p:txBody>
          <a:bodyPr vert="horz" wrap="square" lIns="91440" tIns="45720" rIns="91440" bIns="45720" anchor="ctr"/>
          <a:p>
            <a:r>
              <a:rPr lang="zh-CN" altLang="en-CA" sz="4000"/>
              <a:t>收座</a:t>
            </a:r>
            <a:r>
              <a:rPr lang="zh-CN" altLang="en-US" sz="4000"/>
              <a:t>时的观修方法</a:t>
            </a:r>
            <a:endParaRPr altLang="zh-CN" sz="4000"/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901700" y="1619250"/>
            <a:ext cx="10355263" cy="4595813"/>
          </a:xfrm>
          <a:ln/>
        </p:spPr>
        <p:txBody>
          <a:bodyPr vert="horz" wrap="square" lIns="91440" tIns="45720" rIns="91440" bIns="45720" anchor="t"/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200"/>
              <a:t>自己要以满怀恭敬作为缘，观想莲花生大士为主的皈依境所有圣尊，身体放射出无量光芒，普照自他一切众生。众生接触到这些光后，犹如鸟雀被石簧惊动“扑棱棱”地飞起一样，融入皈依境的诸位圣尊。</a:t>
            </a:r>
            <a:endParaRPr lang="en-CA" altLang="zh-CN" sz="22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200"/>
              <a:t>接着，皈依境的所有尊众，也从边缘逐渐融入光中，之后，融入中间的莲花生大士佛父佛母。头顶重楼式的一切尊众，也慢慢融入下面的莲花生大士。莲花生大士又融于光中，光也消失于法界，最后自心尽可能地安住在远离分别散收的离戏法身本体中</a:t>
            </a:r>
            <a:r>
              <a:rPr lang="zh-CN" altLang="en-US" sz="2200"/>
              <a:t>。</a:t>
            </a:r>
            <a:endParaRPr lang="en-US" altLang="zh-CN" sz="22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200"/>
              <a:t>先念诵“南葵内色南夸刚瓦耶，喇嘛耶丹宽竹措南当，桑吉秋当帕波根登拉，达当桌折给贝嘉森切”，然后稍微安住一下。起定时</a:t>
            </a:r>
            <a:r>
              <a:rPr lang="zh-CN" altLang="en-US" sz="2200"/>
              <a:t>，</a:t>
            </a:r>
            <a:r>
              <a:rPr lang="zh-CN" altLang="zh-CN" sz="2200"/>
              <a:t>将一切善根回向无边众生，</a:t>
            </a:r>
            <a:r>
              <a:rPr lang="zh-CN" altLang="en-US" sz="2200"/>
              <a:t>念诵</a:t>
            </a:r>
            <a:r>
              <a:rPr lang="zh-CN" altLang="zh-CN" sz="2200"/>
              <a:t>“给瓦的意涅德大……”，最后再用“索南德义……”回向。</a:t>
            </a:r>
            <a:endParaRPr lang="en-US" altLang="zh-CN"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1066800" y="815975"/>
            <a:ext cx="10058400" cy="654050"/>
          </a:xfrm>
          <a:ln/>
        </p:spPr>
        <p:txBody>
          <a:bodyPr vert="horz" wrap="square" lIns="91440" tIns="45720" rIns="91440" bIns="45720" anchor="ctr"/>
          <a:p>
            <a:r>
              <a:rPr lang="zh-CN" altLang="en-US" sz="4000"/>
              <a:t>日常如何修皈依</a:t>
            </a:r>
            <a:endParaRPr altLang="zh-CN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79588"/>
            <a:ext cx="10342563" cy="4435475"/>
          </a:xfrm>
        </p:spPr>
        <p:txBody>
          <a:bodyPr vert="horz" wrap="square" lIns="91440" tIns="45720" rIns="91440" bIns="45720" numCol="1" anchor="t" anchorCtr="0" compatLnSpc="1"/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en-CA" sz="2400">
                <a:latin typeface="宋体" panose="02010600030101010101" pitchFamily="2" charset="-122"/>
              </a:rPr>
              <a:t>随时随地</a:t>
            </a:r>
            <a:r>
              <a:rPr lang="zh-CN" altLang="en-US" sz="2400">
                <a:latin typeface="宋体" panose="02010600030101010101" pitchFamily="2" charset="-122"/>
              </a:rPr>
              <a:t>，都要不离正知正念而观想皈依境的尊众。</a:t>
            </a:r>
            <a:endParaRPr lang="en-CA" altLang="zh-CN" sz="2400">
              <a:latin typeface="宋体" panose="02010600030101010101" pitchFamily="2" charset="-122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zh-CN" altLang="en-CA" sz="2200">
                <a:latin typeface="宋体" panose="02010600030101010101" pitchFamily="2" charset="-122"/>
              </a:rPr>
              <a:t>行走</a:t>
            </a:r>
            <a:r>
              <a:rPr lang="zh-CN" altLang="en-US" sz="2200">
                <a:latin typeface="宋体" panose="02010600030101010101" pitchFamily="2" charset="-122"/>
              </a:rPr>
              <a:t>的时候，可将皈依境观在自己的右肩的虚空中，作为转绕的对境。</a:t>
            </a:r>
            <a:endParaRPr lang="en-CA" altLang="zh-CN" sz="2200">
              <a:latin typeface="宋体" panose="02010600030101010101" pitchFamily="2" charset="-122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zh-CN" altLang="zh-CN" sz="2200">
                <a:latin typeface="宋体" panose="02010600030101010101" pitchFamily="2" charset="-122"/>
              </a:rPr>
              <a:t>安坐的时候，把他们观想在自己的头顶，作为祈祷的对境。</a:t>
            </a:r>
            <a:endParaRPr lang="en-US" altLang="zh-CN" sz="2200">
              <a:latin typeface="宋体" panose="02010600030101010101" pitchFamily="2" charset="-122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zh-CN" altLang="zh-CN" sz="2200">
                <a:latin typeface="宋体" panose="02010600030101010101" pitchFamily="2" charset="-122"/>
              </a:rPr>
              <a:t>享用饮食的时候，将其观想在自己喉间，作为饮食献新的供养处。</a:t>
            </a:r>
            <a:endParaRPr lang="en-US" altLang="zh-CN" sz="2200">
              <a:latin typeface="宋体" panose="02010600030101010101" pitchFamily="2" charset="-122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zh-CN" altLang="zh-CN" sz="2200">
                <a:latin typeface="宋体" panose="02010600030101010101" pitchFamily="2" charset="-122"/>
              </a:rPr>
              <a:t>睡觉的时候</a:t>
            </a:r>
            <a:r>
              <a:rPr lang="zh-CN" altLang="en-US" sz="2200">
                <a:latin typeface="宋体" panose="02010600030101010101" pitchFamily="2" charset="-122"/>
              </a:rPr>
              <a:t>，</a:t>
            </a:r>
            <a:r>
              <a:rPr lang="zh-CN" altLang="zh-CN" sz="2200">
                <a:latin typeface="宋体" panose="02010600030101010101" pitchFamily="2" charset="-122"/>
              </a:rPr>
              <a:t>观想皈依境在自己的心间，或者在头顶的枕头旁边，所有的三宝圣尊以慈悲关照着自己，以此作为迷乱梦境隐没于光明境界的要诀。</a:t>
            </a:r>
            <a:endParaRPr lang="en-US" altLang="zh-CN" sz="2200">
              <a:latin typeface="宋体" panose="02010600030101010101" pitchFamily="2" charset="-122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zh-CN" altLang="zh-CN" sz="2400">
                <a:latin typeface="宋体" panose="02010600030101010101" pitchFamily="2" charset="-122"/>
              </a:rPr>
              <a:t>总之，一切威仪中，要处在明观皈依境尊众的境界中。其实，你别的不会修也不要紧，若能在行住坐卧中经常不离三宝，这就是非常好的修行人。而且你这样是为了利益一切众生，属于上等皈依。所以，我们应以坚定不移的信解，诚心诚意依止三宝，坚持不懈地修行皈依。</a:t>
            </a:r>
            <a:endParaRPr lang="en-US" altLang="zh-CN" sz="2400">
              <a:latin typeface="宋体" panose="02010600030101010101" pitchFamily="2" charset="-122"/>
            </a:endParaRPr>
          </a:p>
          <a:p>
            <a:pPr eaLnBrk="1" hangingPunct="1">
              <a:buNone/>
            </a:pPr>
            <a:endParaRPr lang="en-US" altLang="zh-CN" sz="22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5573</Words>
  <Application>WPS 演示</Application>
  <PresentationFormat/>
  <Paragraphs>285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5" baseType="lpstr">
      <vt:lpstr>Arial</vt:lpstr>
      <vt:lpstr>宋体</vt:lpstr>
      <vt:lpstr>Wingdings</vt:lpstr>
      <vt:lpstr>Garamond</vt:lpstr>
      <vt:lpstr>Calibri</vt:lpstr>
      <vt:lpstr>黑体</vt:lpstr>
      <vt:lpstr>Songti SC Light</vt:lpstr>
      <vt:lpstr>微软雅黑</vt:lpstr>
      <vt:lpstr>Arial Unicode MS</vt:lpstr>
      <vt:lpstr>Savon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赵娟</cp:lastModifiedBy>
  <cp:revision>2</cp:revision>
  <dcterms:created xsi:type="dcterms:W3CDTF">2018-10-04T19:59:00Z</dcterms:created>
  <dcterms:modified xsi:type="dcterms:W3CDTF">2019-02-14T13:40:19Z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2052-11.1.0.8214</vt:lpwstr>
  </property>
</Properties>
</file>