
<file path=[Content_Types].xml><?xml version="1.0" encoding="utf-8"?>
<Types xmlns="http://schemas.openxmlformats.org/package/2006/content-types">
  <Default Extension="jpeg" ContentType="image/jpe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6" r:id="rId4"/>
    <p:sldId id="277" r:id="rId5"/>
    <p:sldId id="634" r:id="rId6"/>
    <p:sldId id="663" r:id="rId7"/>
    <p:sldId id="638" r:id="rId8"/>
    <p:sldId id="639" r:id="rId9"/>
    <p:sldId id="640" r:id="rId10"/>
    <p:sldId id="643" r:id="rId11"/>
    <p:sldId id="644" r:id="rId12"/>
    <p:sldId id="645" r:id="rId13"/>
    <p:sldId id="646" r:id="rId14"/>
    <p:sldId id="648" r:id="rId15"/>
    <p:sldId id="650" r:id="rId16"/>
    <p:sldId id="651" r:id="rId17"/>
    <p:sldId id="688" r:id="rId18"/>
    <p:sldId id="689" r:id="rId19"/>
    <p:sldId id="690" r:id="rId20"/>
    <p:sldId id="692" r:id="rId21"/>
    <p:sldId id="693" r:id="rId22"/>
    <p:sldId id="694" r:id="rId23"/>
    <p:sldId id="695" r:id="rId24"/>
    <p:sldId id="696" r:id="rId25"/>
    <p:sldId id="462" r:id="rId26"/>
    <p:sldId id="274" r:id="rId27"/>
  </p:sldIdLst>
  <p:sldSz cx="12192000" cy="6858000"/>
  <p:notesSz cx="6858000" cy="9144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901"/>
    <p:restoredTop sz="94623"/>
  </p:normalViewPr>
  <p:slideViewPr>
    <p:cSldViewPr snapToGrid="0" snapToObjects="1" showGuides="1">
      <p:cViewPr varScale="1">
        <p:scale>
          <a:sx n="104" d="100"/>
          <a:sy n="104" d="100"/>
        </p:scale>
        <p:origin x="600" y="200"/>
      </p:cViewPr>
      <p:guideLst>
        <p:guide orient="horz" pos="2122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0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4586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  <a:endParaRPr lang="en-US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4586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  <a:endParaRPr lang="en-US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6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5610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6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5610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30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30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5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6.GIF"/><Relationship Id="rId1" Type="http://schemas.openxmlformats.org/officeDocument/2006/relationships/image" Target="../media/image5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6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6610350" y="693738"/>
            <a:ext cx="4257675" cy="660400"/>
          </a:xfrm>
        </p:spPr>
        <p:txBody>
          <a:bodyPr vert="horz" wrap="square" lIns="91440" tIns="45720" rIns="91440" bIns="45720" anchor="ctr"/>
          <a:p>
            <a:pPr algn="ctr" eaLnBrk="1" hangingPunct="1"/>
            <a:r>
              <a:rPr lang="zh-CN" altLang="en-US" sz="4000"/>
              <a:t>发心偈</a:t>
            </a:r>
            <a:endParaRPr lang="zh-CN" altLang="en-US" sz="4000"/>
          </a:p>
        </p:txBody>
      </p:sp>
      <p:sp>
        <p:nvSpPr>
          <p:cNvPr id="13314" name="文本占位符 5"/>
          <p:cNvSpPr>
            <a:spLocks noGrp="1"/>
          </p:cNvSpPr>
          <p:nvPr>
            <p:ph type="body" sz="half"/>
          </p:nvPr>
        </p:nvSpPr>
        <p:spPr>
          <a:xfrm>
            <a:off x="6486525" y="1531938"/>
            <a:ext cx="4816475" cy="4632325"/>
          </a:xfrm>
        </p:spPr>
        <p:txBody>
          <a:bodyPr vert="horz" wrap="square" lIns="91440" tIns="45720" rIns="91440" bIns="45720" anchor="t"/>
          <a:lstStyle>
            <a:lvl1pPr lvl="0">
              <a:defRPr sz="1600"/>
            </a:lvl1pPr>
            <a:lvl2pPr lvl="1">
              <a:defRPr sz="1400"/>
            </a:lvl2pPr>
            <a:lvl3pPr lvl="2">
              <a:defRPr sz="1200"/>
            </a:lvl3pPr>
            <a:lvl4pPr lvl="3">
              <a:defRPr sz="1200"/>
            </a:lvl4pPr>
            <a:lvl5pPr lvl="4">
              <a:defRPr sz="1200"/>
            </a:lvl5pPr>
          </a:lstStyle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顶礼本师释迦牟尼佛！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顶礼文殊智慧勇识！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顶礼传承大恩上师！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无上甚深微妙法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百千万劫难遭遇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我今见闻得受持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愿解如来真实义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endParaRPr lang="en-CA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为度化一切众生，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请大家发无上殊胜的菩提心！</a:t>
            </a:r>
            <a:endParaRPr lang="zh-CN" altLang="en-US" sz="2300">
              <a:latin typeface="宋体" panose="02010600030101010101" pitchFamily="2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29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29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一、皈依的分别</a:t>
            </a:r>
            <a:endParaRPr altLang="zh-CN" sz="4000"/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分三：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世间法的皈依：为获得人天福报、为下一世</a:t>
            </a:r>
            <a:r>
              <a:rPr lang="zh-CN" altLang="en-CA" sz="2200"/>
              <a:t>不堕</a:t>
            </a:r>
            <a:r>
              <a:rPr lang="zh-CN" altLang="en-US" sz="2200"/>
              <a:t>三恶趣、为下一世获得世间福报等而皈依。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小乘的皈依：为了自己的解脱、了脱自己的生死而皈依。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大乘的皈依：在菩提心基础上，为度化众生成佛而皈依。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三种皈依的异同：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不同点：发心不同；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共同点：皈依处、皈依的方式、本质都一样。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我们不做世间法的皈依，也不做小乘的皈依，要做大乘的皈依，为度化众生成佛而皈依。</a:t>
            </a:r>
            <a:endParaRPr lang="en-US" altLang="zh-CN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二、皈依处</a:t>
            </a:r>
            <a:endParaRPr altLang="zh-CN" sz="4000"/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显密共同的皈依处：佛、法、僧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佛：法身、报身、化身</a:t>
            </a:r>
            <a:endParaRPr lang="en-CA" altLang="zh-CN" sz="220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CA" sz="2200"/>
              <a:t>胜义</a:t>
            </a:r>
            <a:r>
              <a:rPr lang="zh-CN" altLang="en-US" sz="2200"/>
              <a:t>的皈依：证悟自心的本性基础上的皈依</a:t>
            </a:r>
            <a:endParaRPr lang="en-CA" altLang="zh-CN" sz="2200"/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2200"/>
              <a:t>世俗的皈依：我们现在修的五加行中的皈依是世俗的皈依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>
                <a:sym typeface="+mn-ea"/>
              </a:rPr>
              <a:t>法：凡是释迦牟尼佛传下来的法，分教法、证法：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400">
                <a:sym typeface="+mn-ea"/>
              </a:rPr>
              <a:t>教法：佛经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400">
                <a:sym typeface="+mn-ea"/>
              </a:rPr>
              <a:t>证法：戒、定、慧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>
                <a:sym typeface="+mn-ea"/>
              </a:rPr>
              <a:t>僧：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400">
                <a:sym typeface="+mn-ea"/>
              </a:rPr>
              <a:t>从大乘角度讲，是一地以上的菩萨</a:t>
            </a:r>
            <a:endParaRPr lang="en-CA" altLang="zh-CN" sz="24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400">
                <a:sym typeface="+mn-ea"/>
              </a:rPr>
              <a:t>从小乘角度讲，是四个以上清净戒律的出家人</a:t>
            </a:r>
            <a:endParaRPr lang="en-US" altLang="zh-CN" sz="2400"/>
          </a:p>
          <a:p>
            <a:pPr marL="0" indent="0">
              <a:buFont typeface="Wingdings" panose="05000000000000000000" pitchFamily="2" charset="2"/>
              <a:buNone/>
            </a:pPr>
            <a:endParaRPr lang="en-US" altLang="zh-CN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三、皈依的本质</a:t>
            </a:r>
            <a:endParaRPr altLang="zh-CN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582275" cy="4702810"/>
          </a:xfrm>
        </p:spPr>
        <p:txBody>
          <a:bodyPr vert="horz" wrap="square" lIns="91440" tIns="45720" rIns="91440" bIns="45720" numCol="1" anchor="t" anchorCtr="0" compatLnSpc="1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“皈依”二字的含义：就是依止、依靠、依赖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皈依的本质：是一种发自内心的发誓和决心：</a:t>
            </a:r>
            <a:endParaRPr lang="en-CA" altLang="zh-CN" sz="2400"/>
          </a:p>
          <a:p>
            <a:pPr>
              <a:buNone/>
            </a:pPr>
            <a:r>
              <a:rPr lang="zh-CN" altLang="en-CA" sz="2300"/>
              <a:t>       </a:t>
            </a:r>
            <a:r>
              <a:rPr lang="zh-CN" altLang="en-CA" sz="2300">
                <a:solidFill>
                  <a:srgbClr val="FF0000"/>
                </a:solidFill>
              </a:rPr>
              <a:t>我</a:t>
            </a:r>
            <a:r>
              <a:rPr lang="zh-CN" altLang="en-US" sz="2300">
                <a:solidFill>
                  <a:srgbClr val="FF0000"/>
                </a:solidFill>
              </a:rPr>
              <a:t>发自内心地下决心、发誓：</a:t>
            </a:r>
            <a:endParaRPr lang="en-CA" altLang="zh-CN" sz="2300">
              <a:solidFill>
                <a:srgbClr val="FF0000"/>
              </a:solidFill>
            </a:endParaRPr>
          </a:p>
          <a:p>
            <a:pPr marL="549275" lvl="2" indent="0">
              <a:buNone/>
            </a:pPr>
            <a:r>
              <a:rPr lang="zh-CN" altLang="en-US" sz="2300">
                <a:solidFill>
                  <a:srgbClr val="FF0000"/>
                </a:solidFill>
              </a:rPr>
              <a:t>从现在起生生世世，释迦摩尼佛等佛的法报化三身作为我唯一的导师</a:t>
            </a:r>
            <a:endParaRPr lang="en-CA" altLang="zh-CN" sz="2300">
              <a:solidFill>
                <a:srgbClr val="FF0000"/>
              </a:solidFill>
            </a:endParaRPr>
          </a:p>
          <a:p>
            <a:pPr marL="549275" lvl="2" indent="0">
              <a:buNone/>
            </a:pPr>
            <a:r>
              <a:rPr lang="zh-CN" altLang="en-US" sz="2300">
                <a:solidFill>
                  <a:srgbClr val="FF0000"/>
                </a:solidFill>
              </a:rPr>
              <a:t>从现在起生生世世，释迦摩尼的教法和</a:t>
            </a:r>
            <a:r>
              <a:rPr lang="zh-CN" altLang="en-CA" sz="2300">
                <a:solidFill>
                  <a:srgbClr val="FF0000"/>
                </a:solidFill>
              </a:rPr>
              <a:t>证法</a:t>
            </a:r>
            <a:r>
              <a:rPr lang="zh-CN" altLang="en-US" sz="2300">
                <a:solidFill>
                  <a:srgbClr val="FF0000"/>
                </a:solidFill>
              </a:rPr>
              <a:t>作为我唯一的法</a:t>
            </a:r>
            <a:endParaRPr lang="en-CA" altLang="zh-CN" sz="2300">
              <a:solidFill>
                <a:srgbClr val="FF0000"/>
              </a:solidFill>
            </a:endParaRPr>
          </a:p>
          <a:p>
            <a:pPr marL="549275" lvl="2" indent="0">
              <a:buNone/>
            </a:pPr>
            <a:r>
              <a:rPr lang="zh-CN" altLang="en-US" sz="2300">
                <a:solidFill>
                  <a:srgbClr val="FF0000"/>
                </a:solidFill>
              </a:rPr>
              <a:t>从现在起生生世世，学佛的僧众是我唯一的道友</a:t>
            </a:r>
            <a:endParaRPr lang="zh-CN" altLang="en-US" sz="2400">
              <a:solidFill>
                <a:srgbClr val="FF0000"/>
              </a:solidFill>
              <a:sym typeface="+mn-ea"/>
            </a:endParaRPr>
          </a:p>
          <a:p>
            <a:pPr marL="434975" lvl="1" indent="-342900">
              <a:buFont typeface="Wingdings" panose="05000000000000000000" charset="0"/>
              <a:buChar char="Ø"/>
            </a:pPr>
            <a:r>
              <a:rPr lang="zh-CN" altLang="en-US" sz="2400">
                <a:sym typeface="+mn-ea"/>
              </a:rPr>
              <a:t>为什么需要这三个皈依</a:t>
            </a:r>
            <a:r>
              <a:rPr lang="zh-CN" altLang="en-US" sz="2625">
                <a:sym typeface="+mn-ea"/>
              </a:rPr>
              <a:t>：学佛就是学习释迦牟尼佛的智慧，以此断除断除自他所有众生的烦恼</a:t>
            </a:r>
            <a:endParaRPr lang="zh-CN" altLang="en-US" sz="2625">
              <a:sym typeface="+mn-ea"/>
            </a:endParaRPr>
          </a:p>
          <a:p>
            <a:pPr marL="1006475" lvl="2" indent="-457200">
              <a:buFont typeface="Wingdings" panose="05000000000000000000" charset="0"/>
              <a:buChar char="ü"/>
            </a:pPr>
            <a:r>
              <a:rPr lang="zh-CN" altLang="en-US" sz="2295">
                <a:sym typeface="+mn-ea"/>
              </a:rPr>
              <a:t>以学校系统学习为喻，学佛也需要老师、课程和助伴</a:t>
            </a:r>
            <a:endParaRPr lang="zh-CN" altLang="en-US" sz="2295">
              <a:sym typeface="+mn-ea"/>
            </a:endParaRPr>
          </a:p>
          <a:p>
            <a:pPr marL="1006475" lvl="2" indent="-457200">
              <a:buFont typeface="Wingdings" panose="05000000000000000000" charset="0"/>
              <a:buChar char="ü"/>
            </a:pPr>
            <a:r>
              <a:rPr lang="zh-CN" altLang="en-US" sz="2295">
                <a:sym typeface="+mn-ea"/>
              </a:rPr>
              <a:t>以看病治病为喻，需要具备医生、药物、帮助打针吃药的护士这三个条件</a:t>
            </a:r>
            <a:endParaRPr lang="en-US" altLang="zh-CN" sz="2295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四、皈依的标准</a:t>
            </a:r>
            <a:endParaRPr altLang="zh-CN" sz="400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300"/>
              <a:t>皈依的标准：纵使遇到生命威胁，也不舍弃佛法。</a:t>
            </a:r>
            <a:endParaRPr lang="en-CA" altLang="zh-CN" sz="23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念诵完十万遍皈依偈，不一定修好了皈依</a:t>
            </a:r>
            <a:endParaRPr lang="en-CA" altLang="zh-CN" sz="2200"/>
          </a:p>
          <a:p>
            <a:pPr lvl="1">
              <a:buFont typeface="Wingdings" panose="05000000000000000000" pitchFamily="2" charset="2"/>
              <a:buChar char="§"/>
            </a:pPr>
            <a:r>
              <a:rPr lang="zh-CN" altLang="en-US" sz="2200"/>
              <a:t>如果没有念诵完就已经生起了皈依之心，那也要继续念完十万遍皈依偈</a:t>
            </a:r>
            <a:endParaRPr lang="en-US" altLang="zh-CN" sz="2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五、具体观修方法</a:t>
            </a:r>
            <a:endParaRPr altLang="zh-CN" sz="4000" baseline="-25000"/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1066800" y="1704975"/>
            <a:ext cx="10058400" cy="4330700"/>
          </a:xfrm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第一步：观想皈依境</a:t>
            </a:r>
            <a:endParaRPr lang="zh-CN" altLang="en-US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>
                <a:sym typeface="+mn-ea"/>
              </a:rPr>
              <a:t>第二步：观想好之后，心中发誓，下决心皈依三宝。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>
                <a:sym typeface="+mn-ea"/>
              </a:rPr>
              <a:t>第三步：念诵皈依偈</a:t>
            </a:r>
            <a:endParaRPr lang="zh-CN" altLang="en-US" sz="2200">
              <a:sym typeface="+mn-ea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>
                <a:sym typeface="+mn-ea"/>
              </a:rPr>
              <a:t>第四步：观想次第化光消融</a:t>
            </a:r>
            <a:endParaRPr lang="zh-CN" altLang="en-US" sz="2200">
              <a:sym typeface="+mn-ea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>
                <a:sym typeface="+mn-ea"/>
              </a:rPr>
              <a:t>第五步：</a:t>
            </a:r>
            <a:r>
              <a:rPr lang="zh-CN" altLang="en-CA" sz="2200">
                <a:sym typeface="+mn-ea"/>
              </a:rPr>
              <a:t>出座</a:t>
            </a:r>
            <a:r>
              <a:rPr lang="zh-CN" altLang="en-US" sz="2200">
                <a:sym typeface="+mn-ea"/>
              </a:rPr>
              <a:t>（出座的方法见</a:t>
            </a:r>
            <a:r>
              <a:rPr lang="en-US" altLang="zh-CN" sz="2200">
                <a:sym typeface="+mn-ea"/>
              </a:rPr>
              <a:t>《</a:t>
            </a:r>
            <a:r>
              <a:rPr lang="zh-CN" altLang="en-US" sz="2200">
                <a:sym typeface="+mn-ea"/>
              </a:rPr>
              <a:t>慧灯之光</a:t>
            </a:r>
            <a:r>
              <a:rPr lang="en-US" altLang="zh-CN" sz="2200">
                <a:sym typeface="+mn-ea"/>
              </a:rPr>
              <a:t>》-</a:t>
            </a:r>
            <a:r>
              <a:rPr lang="zh-CN" altLang="en-US" sz="2200">
                <a:sym typeface="+mn-ea"/>
              </a:rPr>
              <a:t>“入座与出座的修法”）</a:t>
            </a:r>
            <a:endParaRPr lang="en-CA" altLang="zh-CN" sz="2200"/>
          </a:p>
          <a:p>
            <a:pPr marL="0" indent="0">
              <a:buFont typeface="Wingdings" panose="05000000000000000000" pitchFamily="2" charset="2"/>
              <a:buNone/>
            </a:pPr>
            <a:endParaRPr lang="en-CA" altLang="zh-CN" sz="2200"/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2200">
                <a:sym typeface="+mn-ea"/>
              </a:rPr>
              <a:t>修之前最好了解一下佛、法、僧三宝的功德。宗喀巴大师在</a:t>
            </a:r>
            <a:r>
              <a:rPr lang="en-US" altLang="zh-CN" sz="2200">
                <a:sym typeface="+mn-ea"/>
              </a:rPr>
              <a:t>《</a:t>
            </a:r>
            <a:r>
              <a:rPr lang="zh-CN" altLang="en-US" sz="2200">
                <a:sym typeface="+mn-ea"/>
              </a:rPr>
              <a:t>菩提道次第</a:t>
            </a:r>
            <a:r>
              <a:rPr lang="zh-CN" altLang="en-CA" sz="2200">
                <a:sym typeface="+mn-ea"/>
              </a:rPr>
              <a:t>广论</a:t>
            </a:r>
            <a:r>
              <a:rPr lang="en-US" altLang="zh-CN" sz="2200">
                <a:sym typeface="+mn-ea"/>
              </a:rPr>
              <a:t>》</a:t>
            </a:r>
            <a:r>
              <a:rPr lang="zh-CN" altLang="en-US" sz="2200">
                <a:sym typeface="+mn-ea"/>
              </a:rPr>
              <a:t>中讲，若根本不懂三宝的功德、特点，就无法对三宝生起信心；若对三宝没有信心，就无法皈依（那也就得不到皈依戒）。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ü"/>
            </a:pPr>
            <a:r>
              <a:rPr lang="zh-CN" altLang="en-US" sz="2200">
                <a:sym typeface="+mn-ea"/>
              </a:rPr>
              <a:t>如此反复发誓，是一种训练的过程，最后的标准是：纵使遇到生命威胁，也不放弃三宝，这是非常标准的皈依，从此成为一个非常标准的佛教徒。</a:t>
            </a:r>
            <a:r>
              <a:rPr lang="zh-CN" altLang="en-US" sz="2200"/>
              <a:t>   </a:t>
            </a:r>
            <a:endParaRPr lang="en-US" altLang="zh-CN" sz="2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708525"/>
            <a:ext cx="9293225" cy="654050"/>
          </a:xfrm>
        </p:spPr>
        <p:txBody>
          <a:bodyPr vert="horz" wrap="square" lIns="91440" tIns="45720" rIns="91440" bIns="45720" numCol="1" anchor="t" anchorCtr="0" compatLnSpc="1"/>
          <a:p>
            <a:pPr eaLnBrk="1" hangingPunct="1">
              <a:spcBef>
                <a:spcPct val="0"/>
              </a:spcBef>
            </a:pPr>
            <a:endParaRPr kumimoji="1" lang="en-CA" altLang="zh-CN" kern="1200">
              <a:solidFill>
                <a:srgbClr val="564843"/>
              </a:solidFill>
              <a:latin typeface="+mn-lt"/>
              <a:ea typeface="宋体" panose="02010600030101010101" pitchFamily="2" charset="-122"/>
              <a:cs typeface="+mn-cs"/>
            </a:endParaRPr>
          </a:p>
          <a:p>
            <a:pPr eaLnBrk="1" hangingPunct="1">
              <a:spcBef>
                <a:spcPct val="0"/>
              </a:spcBef>
            </a:pPr>
            <a:r>
              <a:rPr kumimoji="1" lang="zh-CN" altLang="en-US" kern="1200">
                <a:solidFill>
                  <a:srgbClr val="564843"/>
                </a:solidFill>
                <a:latin typeface="+mn-lt"/>
                <a:ea typeface="宋体" panose="02010600030101010101" pitchFamily="2" charset="-122"/>
                <a:cs typeface="+mn-cs"/>
              </a:rPr>
              <a:t>根据上师开示和讲记整理，如有错谬疏漏，诚心忏悔</a:t>
            </a:r>
            <a:endParaRPr kumimoji="1" lang="en-US" altLang="zh-CN" kern="1200">
              <a:solidFill>
                <a:srgbClr val="564843"/>
              </a:solidFill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429000"/>
            <a:ext cx="8945563" cy="436563"/>
          </a:xfrm>
        </p:spPr>
        <p:txBody>
          <a:bodyPr vert="horz" wrap="square" lIns="91440" tIns="45720" rIns="91440" bIns="45720" numCol="1" anchor="ctr" anchorCtr="0" compatLnSpc="1">
            <a:noAutofit/>
          </a:bodyPr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皈依（十一）</a:t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～《前行广释》第</a:t>
            </a:r>
            <a:r>
              <a:rPr kumimoji="1" altLang="zh-CN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88</a:t>
            </a: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课</a:t>
            </a:r>
            <a:br>
              <a:rPr kumimoji="1" lang="en-CA" altLang="zh-CN" sz="4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endParaRPr kumimoji="1" lang="en-US" altLang="zh-CN" sz="36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066800" y="456565"/>
            <a:ext cx="10058400" cy="556260"/>
          </a:xfrm>
        </p:spPr>
        <p:txBody>
          <a:bodyPr vert="horz" wrap="square" lIns="91440" tIns="45720" rIns="91440" bIns="45720" anchor="ctr"/>
          <a:p>
            <a:r>
              <a:rPr lang="zh-CN" altLang="en-US" sz="2800"/>
              <a:t>一、三种所修：即皈依三宝后应该做的</a:t>
            </a:r>
            <a:endParaRPr lang="zh-CN" altLang="en-US" sz="2800"/>
          </a:p>
        </p:txBody>
      </p:sp>
      <p:sp>
        <p:nvSpPr>
          <p:cNvPr id="2" name="内容占位符 1"/>
          <p:cNvSpPr/>
          <p:nvPr>
            <p:ph idx="1"/>
          </p:nvPr>
        </p:nvSpPr>
        <p:spPr>
          <a:xfrm>
            <a:off x="639445" y="1071880"/>
            <a:ext cx="10912475" cy="5081270"/>
          </a:xfrm>
        </p:spPr>
        <p:txBody>
          <a:bodyPr/>
          <a:p>
            <a:pPr marL="342900" indent="-342900">
              <a:buFont typeface="+mj-lt"/>
              <a:buAutoNum type="arabicPeriod"/>
            </a:pPr>
            <a:r>
              <a:rPr lang="zh-CN" altLang="en-US"/>
              <a:t>恭敬佛宝</a:t>
            </a:r>
            <a:r>
              <a:rPr lang="en-US" altLang="zh-CN"/>
              <a:t>--</a:t>
            </a:r>
            <a:r>
              <a:rPr lang="zh-CN" altLang="en-US"/>
              <a:t>佛像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原文</a:t>
            </a:r>
            <a:r>
              <a:rPr lang="zh-CN" altLang="en-US">
                <a:solidFill>
                  <a:srgbClr val="FF0000"/>
                </a:solidFill>
              </a:rPr>
              <a:t>：皈依佛以后，对佛宝的身像，乃至零碎片段以上，也要恭敬供养，以头顶戴，放在清净的地方。对它起真实佛宝想，生起信心并观清净心。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/>
              <a:t>很多经典里也讲了，佛陀幻化的形象就是佛像即佛陀显现为佛像来度化众生，故要把这看作是真正的佛陀，对它生起欢喜心、恭敬心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/>
              <a:t>千万</a:t>
            </a:r>
            <a:r>
              <a:rPr lang="zh-CN" altLang="en-US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不</a:t>
            </a:r>
            <a:r>
              <a:rPr lang="zh-CN" altLang="en-US"/>
              <a:t>能轻蔑佛像，甚至见到时连帽子都不摘，以不恭敬的态度来对待。</a:t>
            </a:r>
            <a:endParaRPr lang="zh-CN" altLang="en-US"/>
          </a:p>
          <a:p>
            <a:pPr marL="342900" indent="-342900">
              <a:buFont typeface="+mj-lt"/>
              <a:buAutoNum type="arabicPeriod"/>
            </a:pPr>
            <a:r>
              <a:rPr lang="zh-CN" altLang="en-US"/>
              <a:t>恭敬法宝</a:t>
            </a:r>
            <a:r>
              <a:rPr lang="en-US" altLang="zh-CN"/>
              <a:t>--</a:t>
            </a:r>
            <a:r>
              <a:rPr lang="zh-CN" altLang="en-US"/>
              <a:t>佛经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原文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：皈依法后，对只言片语，乃至一字一句，也要顶戴供养，生起真实法宝想。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sym typeface="+mn-ea"/>
              </a:rPr>
              <a:t>佛陀曾在经中说：末法浊世时，我会以文字相来利益众生，因此</a:t>
            </a:r>
            <a:endParaRPr lang="zh-CN" altLang="en-US">
              <a:sym typeface="+mn-ea"/>
            </a:endParaRPr>
          </a:p>
          <a:p>
            <a:pPr lvl="2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 sz="1400">
                <a:sym typeface="+mn-ea"/>
              </a:rPr>
              <a:t>不能把经典放在不净的地方，或者地上，而一定要放在高处</a:t>
            </a:r>
            <a:r>
              <a:rPr lang="zh-CN" altLang="en-US">
                <a:sym typeface="+mn-ea"/>
              </a:rPr>
              <a:t>。</a:t>
            </a:r>
            <a:endParaRPr lang="zh-CN" altLang="en-US">
              <a:sym typeface="+mn-ea"/>
            </a:endParaRPr>
          </a:p>
          <a:p>
            <a:pPr lvl="2" indent="0">
              <a:buFont typeface="Wingdings" panose="05000000000000000000" charset="0"/>
              <a:buBlip>
                <a:blip r:embed="rId1"/>
              </a:buBlip>
            </a:pPr>
            <a:r>
              <a:rPr lang="en-US" altLang="zh-CN"/>
              <a:t>“</a:t>
            </a:r>
            <a:r>
              <a:rPr lang="zh-CN" altLang="en-US"/>
              <a:t>文革</a:t>
            </a:r>
            <a:r>
              <a:rPr lang="en-US" altLang="zh-CN"/>
              <a:t>”</a:t>
            </a:r>
            <a:r>
              <a:rPr lang="zh-CN" altLang="en-US"/>
              <a:t>期间，修行人取舍之案例</a:t>
            </a:r>
            <a:r>
              <a:rPr lang="en-US" altLang="zh-CN"/>
              <a:t>--</a:t>
            </a:r>
            <a:r>
              <a:rPr lang="zh-CN" altLang="en-US"/>
              <a:t>真正恭敬法宝之典范</a:t>
            </a: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r>
              <a:rPr lang="zh-CN" altLang="en-US"/>
              <a:t>恭敬僧宝</a:t>
            </a:r>
            <a:r>
              <a:rPr lang="en-US" altLang="zh-CN"/>
              <a:t>--</a:t>
            </a:r>
            <a:r>
              <a:rPr lang="zh-CN" altLang="en-US"/>
              <a:t>僧宝所依以及僧衣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原文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：皈依僧[ 在小乘中，四位比丘以上称为僧众；在大乘中，得地的菩萨称为僧众。]以后，对僧宝所依、乃至僧衣的红黄补丁以上，也应当生起真实僧宝想，恭恭敬敬顶戴供养，将它放在干净的地方，生起信心并观清净心。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sym typeface="+mn-ea"/>
              </a:rPr>
              <a:t>出家人的红黄僧衣，实际上是过去、现在、未来诸佛成佛时的装束，因此</a:t>
            </a:r>
            <a:endParaRPr lang="zh-CN" altLang="en-US">
              <a:sym typeface="+mn-ea"/>
            </a:endParaRPr>
          </a:p>
          <a:p>
            <a:pPr lvl="2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sym typeface="+mn-ea"/>
              </a:rPr>
              <a:t>不能千万不能踩或者从上面跨来跨去。</a:t>
            </a:r>
            <a:endParaRPr lang="zh-CN" altLang="en-US">
              <a:sym typeface="+mn-ea"/>
            </a:endParaRPr>
          </a:p>
          <a:p>
            <a:pPr lvl="2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sym typeface="+mn-ea"/>
              </a:rPr>
              <a:t>僧衣加持力极大，受到天人非天顶戴，也是我们恭敬顶礼的对境</a:t>
            </a: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066800" y="456565"/>
            <a:ext cx="10058400" cy="556260"/>
          </a:xfrm>
        </p:spPr>
        <p:txBody>
          <a:bodyPr vert="horz" wrap="square" lIns="91440" tIns="45720" rIns="91440" bIns="45720" anchor="ctr"/>
          <a:p>
            <a:r>
              <a:rPr lang="zh-CN" altLang="en-US" sz="2800"/>
              <a:t>二、三种同分</a:t>
            </a:r>
            <a:endParaRPr lang="zh-CN" altLang="en-US" sz="2800"/>
          </a:p>
        </p:txBody>
      </p:sp>
      <p:sp>
        <p:nvSpPr>
          <p:cNvPr id="2" name="内容占位符 1"/>
          <p:cNvSpPr/>
          <p:nvPr>
            <p:ph idx="1"/>
          </p:nvPr>
        </p:nvSpPr>
        <p:spPr>
          <a:xfrm>
            <a:off x="529590" y="1071880"/>
            <a:ext cx="11022330" cy="5081270"/>
          </a:xfrm>
        </p:spPr>
        <p:txBody>
          <a:bodyPr/>
          <a:p>
            <a:pPr marL="342900" indent="-342900">
              <a:buFont typeface="+mj-lt"/>
              <a:buAutoNum type="arabicPeriod"/>
            </a:pPr>
            <a:r>
              <a:rPr lang="zh-CN" altLang="en-US"/>
              <a:t>上师为佛宝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原文</a:t>
            </a:r>
            <a:r>
              <a:rPr lang="zh-CN" altLang="en-US">
                <a:solidFill>
                  <a:srgbClr val="FF0000"/>
                </a:solidFill>
              </a:rPr>
              <a:t>：对为自己开示取舍道理的上师，不管他的身相如何、地位怎么样，我们都应把他看作真正的佛宝。甚至连其身影也不能随意践踏，而要精勤承侍、供养。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/>
              <a:t>教证《最上根本大乐金刚不空三昧大教王经》：“当于阿阇梨，起大信重心，其阿阇梨者，诸佛等无异。”</a:t>
            </a:r>
            <a:endParaRPr lang="zh-CN" altLang="en-US"/>
          </a:p>
          <a:p>
            <a:pPr marL="342900" indent="-342900">
              <a:buFont typeface="+mj-lt"/>
              <a:buAutoNum type="arabicPeriod"/>
            </a:pPr>
            <a:r>
              <a:rPr lang="zh-CN"/>
              <a:t>上师教言为法宝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原文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：对上师所赐的任何教言，都应当作真正法宝想。依教奉行，哪怕仅仅是一言一句，也不能置之不理。</a:t>
            </a: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r>
              <a:rPr lang="zh-CN" altLang="en-US">
                <a:sym typeface="+mn-ea"/>
              </a:rPr>
              <a:t>上师的眷属、弟子，及与自己共同持梵净行的道友们为僧宝</a:t>
            </a:r>
            <a:endParaRPr lang="zh-CN" altLang="en-US"/>
          </a:p>
          <a:p>
            <a:pPr lvl="1" indent="0">
              <a:buFont typeface="Wingdings" panose="05000000000000000000" charset="0"/>
              <a:buBlip>
                <a:blip r:embed="rId1"/>
              </a:buBlip>
            </a:pPr>
            <a:r>
              <a:rPr lang="zh-CN" altLang="en-US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原文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：对于上师的眷属、弟子，及与自己共同持梵净行的道友们，也要作真正僧宝想。身语意恭敬依止，一刹那也不做令他们不欢喜的事。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Wingdings" panose="05000000000000000000" charset="0"/>
              <a:buNone/>
            </a:pPr>
            <a:endParaRPr lang="zh-CN" altLang="en-US"/>
          </a:p>
          <a:p>
            <a:pPr lvl="0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 sz="1600">
                <a:solidFill>
                  <a:srgbClr val="FF0000"/>
                </a:solidFill>
                <a:sym typeface="+mn-ea"/>
              </a:rPr>
              <a:t>尤其在密宗金刚乘中，皈依境的主尊就是上师。我们务必要清楚地认识到，上师的身为僧众，他代表了十方诸佛，在末法众生面前示现为善知识的形象；语为妙法，以讲辩著的方法，为众生开示取舍，广转法轮；意为佛陀，他已证得一切万法的实相，跟佛陀的密意无二无别。故上师是三宝总集的本体，对于上师的所作所为，我们都要看作是正确的、善妙的，诚信不疑地精进依止，时时刻刻虔诚祈祷</a:t>
            </a:r>
            <a:endParaRPr lang="zh-CN" altLang="en-US" sz="1600">
              <a:solidFill>
                <a:srgbClr val="FF0000"/>
              </a:solidFill>
              <a:sym typeface="+mn-ea"/>
            </a:endParaRPr>
          </a:p>
          <a:p>
            <a:pPr lvl="0" indent="0">
              <a:buFont typeface="Wingdings" panose="05000000000000000000" charset="0"/>
              <a:buBlip>
                <a:blip r:embed="rId2"/>
              </a:buBlip>
            </a:pPr>
            <a:r>
              <a:rPr lang="zh-CN" altLang="en-US" sz="1600">
                <a:solidFill>
                  <a:srgbClr val="FF0000"/>
                </a:solidFill>
                <a:sym typeface="+mn-ea"/>
              </a:rPr>
              <a:t>假若自己三门的行为，让上师生起厌烦心、生起不欢喜心，那就完全舍弃了一切皈依境，因此，我们应随时随地以坚定不移的毅力和决心，想方设法让上师欢喜。</a:t>
            </a:r>
            <a:endParaRPr lang="zh-CN" altLang="en-US" sz="1600">
              <a:solidFill>
                <a:srgbClr val="FF0000"/>
              </a:solidFill>
            </a:endParaRPr>
          </a:p>
          <a:p>
            <a:pPr marL="0" indent="0">
              <a:buFont typeface="+mj-lt"/>
              <a:buNone/>
            </a:pP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1066800" y="456565"/>
            <a:ext cx="10058400" cy="556260"/>
          </a:xfrm>
        </p:spPr>
        <p:txBody>
          <a:bodyPr vert="horz" wrap="square" lIns="91440" tIns="45720" rIns="91440" bIns="45720" anchor="ctr"/>
          <a:p>
            <a:r>
              <a:rPr lang="zh-CN" altLang="en-US" sz="2800"/>
              <a:t>三、一切都是佛陀的加持</a:t>
            </a:r>
            <a:endParaRPr lang="zh-CN" altLang="en-US" sz="2800"/>
          </a:p>
        </p:txBody>
      </p:sp>
      <p:sp>
        <p:nvSpPr>
          <p:cNvPr id="2" name="内容占位符 1"/>
          <p:cNvSpPr/>
          <p:nvPr>
            <p:ph idx="1"/>
          </p:nvPr>
        </p:nvSpPr>
        <p:spPr>
          <a:xfrm>
            <a:off x="394335" y="1071880"/>
            <a:ext cx="11335385" cy="5436870"/>
          </a:xfrm>
        </p:spPr>
        <p:txBody>
          <a:bodyPr/>
          <a:p>
            <a:pPr marL="525780" lvl="0" indent="-342900">
              <a:buFont typeface="+mj-lt"/>
              <a:buAutoNum type="arabicPeriod"/>
            </a:pPr>
            <a:r>
              <a:rPr lang="zh-CN" altLang="en-US"/>
              <a:t>一心一意依赖三宝</a:t>
            </a:r>
            <a:endParaRPr lang="zh-CN" altLang="en-US"/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/>
              <a:t>原文：</a:t>
            </a:r>
            <a:r>
              <a:rPr lang="zh-CN" altLang="en-US">
                <a:solidFill>
                  <a:srgbClr val="FF0000"/>
                </a:solidFill>
              </a:rPr>
              <a:t>总而言之，在生活中，不论痛苦也好、快乐也好，吉祥也好、不幸也好，疼痛也好、哀伤也好，我们都应一心一意依赖上师三宝。如果幸福快乐，也知道这是三宝的悲悯所致。诚如佛在经中所说：此世间的安乐与善事，乃至烈日炎炎时，有习习微风吹到脸上，都是佛陀的悲悯与加持。</a:t>
            </a:r>
            <a:endParaRPr lang="zh-CN" altLang="en-US">
              <a:solidFill>
                <a:srgbClr val="FF0000"/>
              </a:solidFill>
            </a:endParaRP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>
                <a:solidFill>
                  <a:schemeClr val="tx1"/>
                </a:solidFill>
              </a:rPr>
              <a:t>教证：《福盖正行所集经》亦云：“若佛不兴世，三界何有乐？由佛出现故，我等获安乐。”</a:t>
            </a:r>
            <a:endParaRPr lang="zh-CN" altLang="en-US">
              <a:solidFill>
                <a:schemeClr val="tx1"/>
              </a:solidFill>
            </a:endParaRP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>
                <a:solidFill>
                  <a:schemeClr val="tx1"/>
                </a:solidFill>
              </a:rPr>
              <a:t>坚信：世间上的一分快乐、一分开心、一分祥和，全部是佛的加持</a:t>
            </a:r>
            <a:endParaRPr lang="zh-CN" altLang="en-US">
              <a:solidFill>
                <a:schemeClr val="tx1"/>
              </a:solidFill>
            </a:endParaRPr>
          </a:p>
          <a:p>
            <a:pPr marL="925830" lvl="1" indent="-285750">
              <a:buFont typeface="Wingdings" panose="05000000000000000000" charset="0"/>
              <a:buChar char="Ø"/>
            </a:pPr>
            <a:endParaRPr lang="zh-CN" altLang="en-US">
              <a:solidFill>
                <a:schemeClr val="tx1"/>
              </a:solidFill>
            </a:endParaRPr>
          </a:p>
          <a:p>
            <a:pPr marL="525780" lvl="0" indent="-342900">
              <a:buFont typeface="+mj-lt"/>
              <a:buAutoNum type="arabicPeriod" startAt="2"/>
            </a:pPr>
            <a:r>
              <a:rPr lang="zh-CN" altLang="en-US">
                <a:solidFill>
                  <a:schemeClr val="tx1"/>
                </a:solidFill>
              </a:rPr>
              <a:t>自己生起的任何一丝善念都是三宝的加持</a:t>
            </a:r>
            <a:endParaRPr lang="zh-CN" altLang="en-US">
              <a:solidFill>
                <a:schemeClr val="tx1"/>
              </a:solidFill>
            </a:endParaRP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/>
              <a:t>   </a:t>
            </a:r>
            <a:r>
              <a:rPr lang="zh-CN" altLang="en-US">
                <a:sym typeface="+mn-ea"/>
              </a:rPr>
              <a:t>原文：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同样，哪怕你生起一刹那的善分别念，比如想修行、想出家、想放生、想发菩提心等，也是佛陀不可思议的加持力带来的。就像《入行论》中所言：“犹如乌云暗夜中，刹那闪电极明亮，如是因佛威德力，世人暂萌修福意。”</a:t>
            </a:r>
            <a:endParaRPr lang="zh-CN" altLang="en-US">
              <a:solidFill>
                <a:srgbClr val="FF0000"/>
              </a:solidFill>
            </a:endParaRP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>
                <a:sym typeface="+mn-ea"/>
              </a:rPr>
              <a:t>教证：《胜天王般若波罗蜜经》也说：若佛如来不出世，一切众生受大苦，无复善道唯恶趣，但闻三涂苦恼声。</a:t>
            </a:r>
            <a:endParaRPr lang="zh-CN" altLang="en-US">
              <a:sym typeface="+mn-ea"/>
            </a:endParaRPr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>
                <a:sym typeface="+mn-ea"/>
              </a:rPr>
              <a:t>没有三宝的这种加持，我们会永远沉溺在苦海中，感受极大的痛苦，所以一定要时时感恩佛陀</a:t>
            </a:r>
            <a:endParaRPr lang="zh-CN" altLang="en-US">
              <a:sym typeface="+mn-ea"/>
            </a:endParaRPr>
          </a:p>
          <a:p>
            <a:pPr marL="925830" lvl="1" indent="-285750">
              <a:buFont typeface="Wingdings" panose="05000000000000000000" charset="0"/>
              <a:buChar char="Ø"/>
            </a:pPr>
            <a:endParaRPr lang="zh-CN" altLang="en-US"/>
          </a:p>
          <a:p>
            <a:pPr marL="342900" indent="-342900">
              <a:buFont typeface="+mj-lt"/>
              <a:buAutoNum type="arabicPeriod" startAt="3"/>
            </a:pPr>
            <a:r>
              <a:rPr lang="zh-CN" altLang="en-US"/>
              <a:t>一切利益众生的事业都是三宝的事业</a:t>
            </a:r>
            <a:endParaRPr lang="zh-CN" altLang="en-US"/>
          </a:p>
          <a:p>
            <a:pPr marL="925830" lvl="1" indent="-285750">
              <a:buFont typeface="Wingdings" panose="05000000000000000000" charset="0"/>
              <a:buChar char="Ø"/>
            </a:pPr>
            <a:r>
              <a:rPr lang="zh-CN" altLang="en-US" sz="1600">
                <a:sym typeface="+mn-ea"/>
              </a:rPr>
              <a:t>   原文：</a:t>
            </a:r>
            <a:r>
              <a:rPr lang="zh-CN" altLang="en-US" sz="1600">
                <a:solidFill>
                  <a:srgbClr val="FF0000"/>
                </a:solidFill>
                <a:sym typeface="+mn-ea"/>
              </a:rPr>
              <a:t>假如出现病痛、苦痛、魔障等磨难，首先你要祈祷三宝，除此之外，若是需要采取医疗术、禳解术[ 禳解术：禳解灾难的法术。]等行之有效的方法，也要明白这些都是三宝的事业，然后再接受治疗。我们要把这些理念搞清楚，对“一切显现都是三宝的游舞”要深信不疑，并且观清净心。</a:t>
            </a:r>
            <a:endParaRPr lang="zh-CN" altLang="en-US" sz="1600">
              <a:solidFill>
                <a:srgbClr val="FF0000"/>
              </a:solidFill>
              <a:sym typeface="+mn-ea"/>
            </a:endParaRPr>
          </a:p>
          <a:p>
            <a:pPr marL="640080" lvl="1" indent="0">
              <a:buFont typeface="Wingdings" panose="05000000000000000000" charset="0"/>
              <a:buNone/>
            </a:pPr>
            <a:endParaRPr lang="zh-CN" altLang="en-US" sz="1600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1066800" y="363538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2800">
                <a:sym typeface="+mn-ea"/>
              </a:rPr>
              <a:t>四、日常生活中如何祈祷三宝</a:t>
            </a:r>
            <a:endParaRPr lang="zh-CN" altLang="en-US" sz="2800">
              <a:sym typeface="+mn-ea"/>
            </a:endParaRPr>
          </a:p>
        </p:txBody>
      </p:sp>
      <p:sp>
        <p:nvSpPr>
          <p:cNvPr id="3" name="内容占位符 2"/>
          <p:cNvSpPr/>
          <p:nvPr>
            <p:ph idx="1"/>
          </p:nvPr>
        </p:nvSpPr>
        <p:spPr>
          <a:xfrm>
            <a:off x="813435" y="1334135"/>
            <a:ext cx="10861040" cy="4701540"/>
          </a:xfrm>
        </p:spPr>
        <p:txBody>
          <a:bodyPr/>
          <a:p>
            <a:pPr marL="342900" indent="-342900">
              <a:buFont typeface="+mj-lt"/>
              <a:buAutoNum type="arabicPeriod"/>
            </a:pP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出门之前</a:t>
            </a:r>
            <a:r>
              <a:rPr lang="zh-CN" altLang="en-US">
                <a:solidFill>
                  <a:srgbClr val="FF0000"/>
                </a:solidFill>
              </a:rPr>
              <a:t>：</a:t>
            </a:r>
            <a:r>
              <a:rPr lang="en-US" altLang="zh-CN">
                <a:solidFill>
                  <a:srgbClr val="FF0000"/>
                </a:solidFill>
              </a:rPr>
              <a:t>‘如果为了办事等目的，我们要前往异地他乡，也应先顶礼所去方向的如来或三宝，然后再开始动身’</a:t>
            </a:r>
            <a:endParaRPr lang="en-US" altLang="zh-CN">
              <a:solidFill>
                <a:srgbClr val="FF0000"/>
              </a:solidFill>
            </a:endParaRPr>
          </a:p>
          <a:p>
            <a:pPr marL="800100" lvl="1" indent="-342900">
              <a:buFont typeface="Wingdings" panose="05000000000000000000" charset="0"/>
              <a:buChar char="Ø"/>
            </a:pPr>
            <a:r>
              <a:rPr lang="zh-CN" altLang="en-US">
                <a:solidFill>
                  <a:schemeClr val="tx1"/>
                </a:solidFill>
              </a:rPr>
              <a:t>教证：《佛说灌顶经》亦云：“礼拜向三宝，供养散花香，释梵相拥护，万事皆吉祥。”</a:t>
            </a:r>
            <a:endParaRPr lang="zh-CN" altLang="en-US">
              <a:solidFill>
                <a:schemeClr val="tx1"/>
              </a:solidFill>
            </a:endParaRPr>
          </a:p>
          <a:p>
            <a:pPr marL="800100" lvl="1" indent="-342900">
              <a:buFont typeface="Wingdings" panose="05000000000000000000" charset="0"/>
              <a:buChar char="Ø"/>
            </a:pPr>
            <a:endParaRPr lang="zh-CN" altLang="en-US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一切时处随念四皈依 ：</a:t>
            </a:r>
            <a:r>
              <a:rPr lang="en-US" altLang="zh-CN">
                <a:solidFill>
                  <a:srgbClr val="FF0000"/>
                </a:solidFill>
              </a:rPr>
              <a:t>一切时处，都应念修宁提派仪轨的皈依偈，或者共同乘的皈依偈“皈依师、皈依佛、皈依法、皈依僧”，要经常念修四皈依，在他人面前也不时赞叹三宝的功德，令其皈依，并使他们明白：自他所有众生今生来世的依赖处就是三宝，故要精勤念修皈依。</a:t>
            </a:r>
            <a:endParaRPr lang="en-US" altLang="zh-CN">
              <a:solidFill>
                <a:srgbClr val="FF0000"/>
              </a:solidFill>
            </a:endParaRPr>
          </a:p>
          <a:p>
            <a:pPr marL="800100" lvl="1" indent="-342900">
              <a:buFont typeface="Wingdings" panose="05000000000000000000" charset="0"/>
              <a:buChar char="Ø"/>
            </a:pPr>
            <a:r>
              <a:rPr lang="zh-CN" altLang="en-US">
                <a:solidFill>
                  <a:schemeClr val="tx1"/>
                </a:solidFill>
              </a:rPr>
              <a:t>为临终的旁生等常念三皈依</a:t>
            </a:r>
            <a:r>
              <a:rPr lang="en-US" altLang="zh-CN">
                <a:solidFill>
                  <a:schemeClr val="tx1"/>
                </a:solidFill>
              </a:rPr>
              <a:t>‘南无布达雅，南无达玛雅，南无桑嘎雅’</a:t>
            </a:r>
            <a:r>
              <a:rPr lang="zh-CN" altLang="en-US">
                <a:solidFill>
                  <a:schemeClr val="tx1"/>
                </a:solidFill>
              </a:rPr>
              <a:t>，令其下世免除恶趣之苦</a:t>
            </a:r>
            <a:endParaRPr lang="zh-CN" altLang="en-US">
              <a:solidFill>
                <a:schemeClr val="tx1"/>
              </a:solidFill>
            </a:endParaRPr>
          </a:p>
          <a:p>
            <a:pPr marL="800100" lvl="1" indent="-342900">
              <a:buFont typeface="Wingdings" panose="05000000000000000000" charset="0"/>
              <a:buChar char="Ø"/>
            </a:pPr>
            <a:r>
              <a:rPr lang="zh-CN" altLang="en-US">
                <a:solidFill>
                  <a:schemeClr val="tx1"/>
                </a:solidFill>
              </a:rPr>
              <a:t>尽量为他人宣讲：不管到哪里去，哪怕路上见到一个人，没有皈依过的话，他也肯定要讲皈依的功德</a:t>
            </a:r>
            <a:endParaRPr lang="zh-CN" altLang="en-US">
              <a:solidFill>
                <a:schemeClr val="tx1"/>
              </a:solidFill>
            </a:endParaRPr>
          </a:p>
          <a:p>
            <a:pPr marL="800100" lvl="1" indent="-342900">
              <a:buFont typeface="Wingdings" panose="05000000000000000000" charset="0"/>
              <a:buChar char="Ø"/>
            </a:pPr>
            <a:r>
              <a:rPr lang="zh-CN" altLang="en-US">
                <a:solidFill>
                  <a:schemeClr val="tx1"/>
                </a:solidFill>
              </a:rPr>
              <a:t>突然‘福’击：遇到实在听不进去的人，在他耳边突然念“佛、法、僧”；或者走路、坐电梯时，突然念“释迦牟尼佛”、“南无阿弥陀佛”</a:t>
            </a:r>
            <a:endParaRPr lang="zh-CN" altLang="en-US">
              <a:solidFill>
                <a:schemeClr val="tx1"/>
              </a:solidFill>
            </a:endParaRPr>
          </a:p>
          <a:p>
            <a:pPr marL="800100" lvl="1" indent="-342900">
              <a:buFont typeface="Wingdings" panose="05000000000000000000" charset="0"/>
              <a:buChar char="Ø"/>
            </a:pPr>
            <a:endParaRPr lang="zh-CN" altLang="en-US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zh-CN" altLang="en-US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在日常的行住坐卧中，也要观想忆念三宝</a:t>
            </a:r>
            <a:endParaRPr lang="zh-CN" altLang="en-US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800100" lvl="1" indent="-342900">
              <a:buFont typeface="+mj-ea"/>
              <a:buAutoNum type="circleNumDbPlain"/>
            </a:pPr>
            <a:r>
              <a:rPr lang="en-US" altLang="zh-CN" b="1">
                <a:solidFill>
                  <a:schemeClr val="tx1"/>
                </a:solidFill>
              </a:rPr>
              <a:t>睡觉</a:t>
            </a:r>
            <a:r>
              <a:rPr lang="en-US" altLang="zh-CN">
                <a:solidFill>
                  <a:srgbClr val="FF0000"/>
                </a:solidFill>
              </a:rPr>
              <a:t>：晚上就寝时，要像前面所说那样，将皈依境的尊众观想在自己心间，心专注于皈依境而入睡；倘若你没有生起次第、圆满次第的境界，实在不会观想，那也要在心里意念：“上师三宝此时就安住在我的枕头上，以慈悲的目光垂视我，怜悯地关照我、加持我。</a:t>
            </a:r>
            <a:endParaRPr lang="en-US" altLang="zh-CN">
              <a:solidFill>
                <a:srgbClr val="FF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endParaRPr lang="zh-CN" altLang="en-US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318000"/>
            <a:ext cx="9293225" cy="1122363"/>
          </a:xfrm>
        </p:spPr>
        <p:txBody>
          <a:bodyPr vert="horz" wrap="square" lIns="91440" tIns="45720" rIns="91440" bIns="45720" numCol="1" anchor="t" anchorCtr="0" compatLnSpc="1">
            <a:normAutofit fontScale="92500" lnSpcReduction="2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CA" sz="16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US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 err="1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慧灯禅修二班</a:t>
            </a:r>
            <a:endParaRPr kumimoji="1" lang="en-CA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2019-0</a:t>
            </a:r>
            <a:r>
              <a:rPr kumimoji="1" lang="en-US" altLang="zh-CN" sz="2200" b="0" i="0" u="none" strike="noStrike" kern="1200" cap="none" spc="80" normalizeH="0" baseline="0" noProof="0" dirty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</a:t>
            </a:r>
            <a:r>
              <a:rPr kumimoji="1" lang="en-US" sz="2200" b="0" i="0" u="none" strike="noStrike" kern="1200" cap="none" spc="80" normalizeH="0" baseline="0" noProof="0" dirty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kumimoji="1" lang="en-US" altLang="zh-CN" sz="2200" b="0" i="0" u="none" strike="noStrike" kern="1200" cap="none" spc="80" normalizeH="0" baseline="0" noProof="0" dirty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15</a:t>
            </a:r>
            <a:endParaRPr kumimoji="1" lang="en-US" altLang="zh-CN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040063"/>
            <a:ext cx="8945563" cy="1277938"/>
          </a:xfrm>
        </p:spPr>
        <p:txBody>
          <a:bodyPr vert="horz" wrap="square" lIns="91440" tIns="45720" rIns="91440" bIns="45720" numCol="1" anchor="ctr" anchorCtr="0" compatLnSpc="1">
            <a:noAutofit/>
          </a:bodyPr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皈依（十一）</a:t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～《前行广释》第</a:t>
            </a:r>
            <a:r>
              <a:rPr kumimoji="1" altLang="zh-CN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88</a:t>
            </a: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课</a:t>
            </a:r>
            <a:endParaRPr kumimoji="1" lang="zh-CN" altLang="en-US" sz="32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1080135" y="364173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2800">
                <a:sym typeface="+mn-ea"/>
              </a:rPr>
              <a:t>四、日常生活中如何祈祷三宝</a:t>
            </a:r>
            <a:endParaRPr lang="zh-CN" altLang="en-US" sz="2800">
              <a:sym typeface="+mn-ea"/>
            </a:endParaRPr>
          </a:p>
        </p:txBody>
      </p:sp>
      <p:sp>
        <p:nvSpPr>
          <p:cNvPr id="3" name="内容占位符 2"/>
          <p:cNvSpPr/>
          <p:nvPr>
            <p:ph idx="1"/>
          </p:nvPr>
        </p:nvSpPr>
        <p:spPr>
          <a:xfrm>
            <a:off x="543560" y="1334135"/>
            <a:ext cx="11130915" cy="4701540"/>
          </a:xfrm>
        </p:spPr>
        <p:txBody>
          <a:bodyPr/>
          <a:p>
            <a:pPr marL="0" indent="0">
              <a:buFont typeface="+mj-lt"/>
              <a:buNone/>
            </a:pPr>
            <a:r>
              <a:rPr lang="en-US" altLang="zh-CN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zh-CN" altLang="en-US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、在日常的行住坐卧中，也要观想忆念三宝</a:t>
            </a:r>
            <a:endParaRPr lang="zh-CN" altLang="en-US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800100" lvl="1" indent="-342900">
              <a:buFont typeface="+mj-ea"/>
              <a:buAutoNum type="circleNumDbPlain" startAt="2"/>
            </a:pPr>
            <a:r>
              <a:rPr lang="en-US" altLang="zh-CN" b="1"/>
              <a:t>吃饭</a:t>
            </a:r>
            <a:r>
              <a:rPr lang="en-US" altLang="zh-CN"/>
              <a:t>：</a:t>
            </a:r>
            <a:r>
              <a:rPr lang="en-US" altLang="zh-CN">
                <a:solidFill>
                  <a:srgbClr val="FF0000"/>
                </a:solidFill>
              </a:rPr>
              <a:t>享用饮食的时候，就像平时会供一样，将三宝的坛城观于自己喉间，以饮食的美味作供养。若实在不能这样观想，则可诚心意念：一切所饮所食的献新[ 献新：新鲜饮食等未用之前，首先用指拈少许，向空弹撒三次敬献三宝。]部分，首先供养三宝</a:t>
            </a:r>
            <a:r>
              <a:rPr lang="en-US" altLang="zh-CN"/>
              <a:t>。</a:t>
            </a:r>
            <a:endParaRPr lang="en-US" altLang="zh-CN"/>
          </a:p>
          <a:p>
            <a:pPr marL="800100" lvl="1" indent="-342900">
              <a:buFont typeface="+mj-ea"/>
              <a:buAutoNum type="circleNumDbPlain" startAt="2"/>
            </a:pPr>
            <a:r>
              <a:rPr lang="en-US" altLang="zh-CN" b="1"/>
              <a:t>穿衣</a:t>
            </a:r>
            <a:r>
              <a:rPr lang="en-US" altLang="zh-CN"/>
              <a:t>：</a:t>
            </a:r>
            <a:r>
              <a:rPr lang="en-US" altLang="zh-CN">
                <a:solidFill>
                  <a:srgbClr val="FF0000"/>
                </a:solidFill>
              </a:rPr>
              <a:t>当你准备换上一件崭新的衣服时，还没有穿之前，应先观想供养三宝，向空中甩动一下，然后意念三宝赐给了自己，再穿上</a:t>
            </a:r>
            <a:r>
              <a:rPr lang="en-US" altLang="zh-CN"/>
              <a:t>。</a:t>
            </a:r>
            <a:endParaRPr lang="en-US" altLang="zh-CN"/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献供悦意之境：</a:t>
            </a:r>
            <a:r>
              <a:rPr lang="en-US" altLang="zh-CN">
                <a:solidFill>
                  <a:srgbClr val="FF0000"/>
                </a:solidFill>
              </a:rPr>
              <a:t>遇到悦意的外境，如美丽的花园、清澈的河流、美妙的宫殿、悦意的树林、广大的财产、富饶的受用、佩带装饰的俊男美女等，也应先供养三宝。无论看见任何喜爱或贪执的事物，都要诚心意念供养三宝。</a:t>
            </a:r>
            <a:endParaRPr lang="en-US" altLang="zh-CN">
              <a:solidFill>
                <a:srgbClr val="FF0000"/>
              </a:solidFill>
            </a:endParaRPr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打水：</a:t>
            </a:r>
            <a:r>
              <a:rPr lang="en-US" altLang="zh-CN">
                <a:solidFill>
                  <a:srgbClr val="FF0000"/>
                </a:solidFill>
              </a:rPr>
              <a:t>也应将献新供养三宝之后，再把水装入自己的水器</a:t>
            </a:r>
            <a:r>
              <a:rPr lang="zh-CN" altLang="en-US" b="1"/>
              <a:t>。</a:t>
            </a:r>
            <a:endParaRPr lang="zh-CN" altLang="en-US" b="1"/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幸福如意供养：</a:t>
            </a:r>
            <a:r>
              <a:rPr lang="en-US" altLang="zh-CN">
                <a:solidFill>
                  <a:srgbClr val="FF0000"/>
                </a:solidFill>
              </a:rPr>
              <a:t>自己获得现世的幸福美满、安居乐业、名声远扬等任何称心如意的事情，也要想到这完全来自于三宝的大悲，首先供养三宝，生起恭敬心，并观清净心</a:t>
            </a:r>
            <a:endParaRPr lang="en-US" altLang="zh-CN">
              <a:solidFill>
                <a:srgbClr val="FF0000"/>
              </a:solidFill>
            </a:endParaRPr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善根供养：</a:t>
            </a:r>
            <a:r>
              <a:rPr lang="en-US" altLang="zh-CN">
                <a:solidFill>
                  <a:srgbClr val="FF0000"/>
                </a:solidFill>
              </a:rPr>
              <a:t>自己顶礼供养、观修本尊、念诵咒语等一切善根，也应当供养三宝，然后回向众生</a:t>
            </a:r>
            <a:endParaRPr lang="en-US" altLang="zh-CN">
              <a:solidFill>
                <a:srgbClr val="FF0000"/>
              </a:solidFill>
            </a:endParaRPr>
          </a:p>
          <a:p>
            <a:pPr marL="800100" lvl="1" indent="-342900">
              <a:buFont typeface="+mj-ea"/>
              <a:buAutoNum type="circleNumDbPlain" startAt="2"/>
            </a:pPr>
            <a:r>
              <a:rPr lang="zh-CN" altLang="en-US" b="1"/>
              <a:t>殊胜日供养</a:t>
            </a:r>
            <a:r>
              <a:rPr lang="zh-CN" altLang="en-US">
                <a:solidFill>
                  <a:srgbClr val="FF0000"/>
                </a:solidFill>
              </a:rPr>
              <a:t>：在藏历每月十五、三十的昼夜六时中，一定要尽可能供养三宝；平时也不间断供养三宝</a:t>
            </a: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+mj-ea"/>
              <a:buNone/>
            </a:pPr>
            <a:endParaRPr lang="zh-CN" altLang="en-US">
              <a:solidFill>
                <a:srgbClr val="FF0000"/>
              </a:solidFill>
            </a:endParaRPr>
          </a:p>
          <a:p>
            <a:pPr lvl="1" indent="0">
              <a:buFont typeface="+mj-ea"/>
              <a:buNone/>
            </a:pPr>
            <a:r>
              <a:rPr lang="zh-CN" altLang="en-US">
                <a:solidFill>
                  <a:srgbClr val="FF0000"/>
                </a:solidFill>
              </a:rPr>
              <a:t>大家</a:t>
            </a:r>
            <a:r>
              <a:rPr lang="zh-CN" altLang="en-US" b="1">
                <a:solidFill>
                  <a:srgbClr val="FF0000"/>
                </a:solidFill>
              </a:rPr>
              <a:t>随时随地切切不要忘记</a:t>
            </a:r>
            <a:r>
              <a:rPr lang="zh-CN" altLang="en-US">
                <a:solidFill>
                  <a:srgbClr val="FF0000"/>
                </a:solidFill>
              </a:rPr>
              <a:t>：无论是苦是乐，唯一要皈依三宝。若能做到这一点，那在梦中心里害怕、恐惧万分时，也能够皈依，这样一来，在中阴界时也能做到。在没有达到这样的境界之前，务必要努力念修皈依。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880745" y="355283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2800">
                <a:sym typeface="+mn-ea"/>
              </a:rPr>
              <a:t>五、宁死也不舍弃三宝</a:t>
            </a:r>
            <a:endParaRPr lang="zh-CN" altLang="en-US" sz="2800">
              <a:sym typeface="+mn-ea"/>
            </a:endParaRPr>
          </a:p>
        </p:txBody>
      </p:sp>
      <p:sp>
        <p:nvSpPr>
          <p:cNvPr id="2" name="内容占位符 1"/>
          <p:cNvSpPr/>
          <p:nvPr>
            <p:ph idx="1"/>
          </p:nvPr>
        </p:nvSpPr>
        <p:spPr>
          <a:xfrm>
            <a:off x="603250" y="1428115"/>
            <a:ext cx="11122025" cy="4607560"/>
          </a:xfrm>
        </p:spPr>
        <p:txBody>
          <a:bodyPr/>
          <a:p>
            <a:pPr>
              <a:buBlip>
                <a:blip r:embed="rId1"/>
              </a:buBlip>
            </a:pPr>
            <a:r>
              <a:rPr lang="zh-CN" altLang="en-US" sz="2400" b="1">
                <a:solidFill>
                  <a:srgbClr val="FF0000"/>
                </a:solidFill>
              </a:rPr>
              <a:t>归根到底一句话：一心一意依托三宝之后，纵遇命难，也绝不能舍弃三宝</a:t>
            </a:r>
            <a:endParaRPr lang="zh-CN" altLang="en-US" sz="2400" b="1">
              <a:solidFill>
                <a:srgbClr val="FF0000"/>
              </a:solidFill>
            </a:endParaRPr>
          </a:p>
          <a:p>
            <a:pPr lvl="1"/>
            <a:r>
              <a:rPr lang="zh-CN" altLang="en-US" sz="2130">
                <a:solidFill>
                  <a:schemeClr val="tx1"/>
                </a:solidFill>
              </a:rPr>
              <a:t>上师教言：我们对三宝若有这样虔诚的信心，三宝的加持自会时时入于心。假如纵然遇到生命危险也永远不舍弃三宝，有如此坚定信念的话，才是名副其实的佛教徒</a:t>
            </a:r>
            <a:endParaRPr lang="zh-CN" altLang="en-US" sz="2130">
              <a:solidFill>
                <a:schemeClr val="tx1"/>
              </a:solidFill>
            </a:endParaRPr>
          </a:p>
          <a:p>
            <a:pPr lvl="1"/>
            <a:endParaRPr lang="zh-CN" altLang="en-US" sz="2130">
              <a:solidFill>
                <a:schemeClr val="tx1"/>
              </a:solidFill>
            </a:endParaRPr>
          </a:p>
          <a:p>
            <a:pPr lvl="0">
              <a:buBlip>
                <a:blip r:embed="rId1"/>
              </a:buBlip>
            </a:pPr>
            <a:r>
              <a:rPr lang="zh-CN" altLang="en-US" sz="2395">
                <a:solidFill>
                  <a:schemeClr val="tx1"/>
                </a:solidFill>
              </a:rPr>
              <a:t>随学先圣：</a:t>
            </a:r>
            <a:r>
              <a:rPr lang="zh-CN" altLang="en-US" sz="2395">
                <a:solidFill>
                  <a:srgbClr val="FF0000"/>
                </a:solidFill>
              </a:rPr>
              <a:t>从前，印度的一位居士，被外道徒抓住了。他们威胁：“如果舍弃皈依三宝，就放你一条生路；如果不舍弃，就杀掉你。”这位居士回答：“仅仅口头上说一句也可以，但我内心绝不可能舍弃。”最后，他被外道徒杀害了。我们也务必要竭尽全力，使自己拥有这样的境界。</a:t>
            </a:r>
            <a:endParaRPr lang="zh-CN" altLang="en-US" sz="2395">
              <a:solidFill>
                <a:srgbClr val="FF0000"/>
              </a:solidFill>
            </a:endParaRPr>
          </a:p>
          <a:p>
            <a:pPr lvl="1">
              <a:buBlip>
                <a:blip r:embed="rId1"/>
              </a:buBlip>
            </a:pPr>
            <a:r>
              <a:rPr lang="zh-CN" altLang="en-US" sz="2125">
                <a:solidFill>
                  <a:schemeClr val="tx1"/>
                </a:solidFill>
              </a:rPr>
              <a:t>大家共修皈依，一定要反反复复地思维，连口头上也不能舍弃三宝</a:t>
            </a:r>
            <a:endParaRPr lang="zh-CN" altLang="en-US" sz="2125">
              <a:solidFill>
                <a:schemeClr val="tx1"/>
              </a:solidFill>
            </a:endParaRPr>
          </a:p>
          <a:p>
            <a:pPr lvl="1">
              <a:buBlip>
                <a:blip r:embed="rId1"/>
              </a:buBlip>
            </a:pPr>
            <a:r>
              <a:rPr lang="zh-CN" altLang="en-US" sz="2125">
                <a:solidFill>
                  <a:schemeClr val="tx1"/>
                </a:solidFill>
              </a:rPr>
              <a:t>必须要先了解好，之后再慢慢串习，串习到了究竟时，才算是有了修行境界</a:t>
            </a:r>
            <a:endParaRPr lang="zh-CN" altLang="en-US" sz="2125">
              <a:solidFill>
                <a:schemeClr val="tx1"/>
              </a:solidFill>
            </a:endParaRPr>
          </a:p>
          <a:p>
            <a:pPr lvl="1">
              <a:buBlip>
                <a:blip r:embed="rId1"/>
              </a:buBlip>
            </a:pPr>
            <a:r>
              <a:rPr lang="zh-CN" altLang="en-US" sz="2125">
                <a:solidFill>
                  <a:schemeClr val="tx1"/>
                </a:solidFill>
              </a:rPr>
              <a:t>皈依不是口头上的，大家一定要从内心中，对三宝生起稳固的信心</a:t>
            </a:r>
            <a:endParaRPr lang="zh-CN" altLang="en-US" sz="2125">
              <a:solidFill>
                <a:schemeClr val="tx1"/>
              </a:solidFill>
            </a:endParaRPr>
          </a:p>
          <a:p>
            <a:pPr lvl="1">
              <a:buBlip>
                <a:blip r:embed="rId1"/>
              </a:buBlip>
            </a:pPr>
            <a:r>
              <a:rPr lang="zh-CN" altLang="en-US" sz="2125">
                <a:solidFill>
                  <a:schemeClr val="tx1"/>
                </a:solidFill>
              </a:rPr>
              <a:t>山盟海誓：坚定十万遍誓言，唯一皈依三宝！</a:t>
            </a:r>
            <a:endParaRPr lang="zh-CN" altLang="en-US" sz="2125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52487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思考讨论题：</a:t>
            </a:r>
            <a:endParaRPr altLang="zh-CN" sz="4000"/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1273175" y="1704975"/>
            <a:ext cx="9613900" cy="4330700"/>
          </a:xfrm>
        </p:spPr>
        <p:txBody>
          <a:bodyPr vert="horz" wrap="square" lIns="91440" tIns="45720" rIns="91440" bIns="45720" anchor="t"/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CA" sz="2400"/>
              <a:t>简述</a:t>
            </a:r>
            <a:r>
              <a:rPr lang="zh-CN" altLang="en-US" sz="2400"/>
              <a:t>皈依后有哪三种所修、三种同分？</a:t>
            </a:r>
            <a:endParaRPr lang="en-CA" altLang="zh-CN" sz="2400"/>
          </a:p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US" sz="2400"/>
              <a:t>如何理解在生活中不管是苦是乐，一切都是佛陀的加持？</a:t>
            </a:r>
            <a:endParaRPr lang="zh-CN" altLang="en-US" sz="2400"/>
          </a:p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US" sz="2400"/>
              <a:t>在日常的行住坐卧中，怎么样随时随地忆念三宝？若能经常这样串习，对自己临终时有何帮助？</a:t>
            </a:r>
            <a:endParaRPr lang="zh-CN" altLang="en-US" sz="2400"/>
          </a:p>
          <a:p>
            <a:pPr marL="457200" indent="-457200">
              <a:buFont typeface="Garamond" panose="02020404030301010803" pitchFamily="6" charset="0"/>
              <a:buAutoNum type="arabicPeriod"/>
            </a:pPr>
            <a:r>
              <a:rPr lang="zh-CN" altLang="en-US" sz="2400"/>
              <a:t>通过修持皈依，请观察自己能否做到纵遇命难也不舍三宝或者是否有这样的见解？</a:t>
            </a:r>
            <a:endParaRPr lang="zh-CN" altLang="en-US" sz="2400"/>
          </a:p>
          <a:p>
            <a:pPr marL="0" indent="0">
              <a:buFont typeface="Garamond" panose="02020404030301010803" pitchFamily="6" charset="0"/>
              <a:buNone/>
            </a:pPr>
            <a:endParaRPr lang="en-CA" altLang="zh-CN"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587625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6600" b="0" i="0" u="none" strike="noStrike" kern="1200" cap="none" spc="-1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ngti SC Light" pitchFamily="2" charset="-122"/>
                <a:ea typeface="Songti SC Light" pitchFamily="2" charset="-122"/>
                <a:cs typeface="黑体" panose="02010609060101010101" pitchFamily="6" charset="-122"/>
              </a:rPr>
              <a:t>共修一座</a:t>
            </a:r>
            <a:endParaRPr kumimoji="1" lang="en-US" altLang="zh-CN" sz="6600" b="0" i="0" u="none" strike="noStrike" kern="1200" cap="none" spc="-1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ongti SC Light" pitchFamily="2" charset="-122"/>
              <a:ea typeface="Songti SC Light" pitchFamily="2" charset="-122"/>
              <a:cs typeface="黑体" panose="02010609060101010101" pitchFamily="6" charset="-122"/>
            </a:endParaRPr>
          </a:p>
        </p:txBody>
      </p:sp>
      <p:sp>
        <p:nvSpPr>
          <p:cNvPr id="22530" name="Text Placeholder 4"/>
          <p:cNvSpPr>
            <a:spLocks noGrp="1"/>
          </p:cNvSpPr>
          <p:nvPr>
            <p:ph type="body" idx="1"/>
          </p:nvPr>
        </p:nvSpPr>
        <p:spPr>
          <a:xfrm>
            <a:off x="1563688" y="4681538"/>
            <a:ext cx="9070975" cy="457200"/>
          </a:xfrm>
        </p:spPr>
        <p:txBody>
          <a:bodyPr vert="horz" wrap="square" lIns="91440" tIns="45720" rIns="91440" bIns="45720" anchor="t"/>
          <a:p>
            <a:pPr eaLnBrk="1" hangingPunct="1"/>
            <a:endParaRPr kumimoji="1" lang="en-US" altLang="zh-CN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Title 6"/>
          <p:cNvSpPr>
            <a:spLocks noGrp="1"/>
          </p:cNvSpPr>
          <p:nvPr>
            <p:ph type="title"/>
          </p:nvPr>
        </p:nvSpPr>
        <p:spPr>
          <a:xfrm>
            <a:off x="1492250" y="952500"/>
            <a:ext cx="3865563" cy="531813"/>
          </a:xfrm>
        </p:spPr>
        <p:txBody>
          <a:bodyPr vert="horz" wrap="square" lIns="91440" tIns="45720" rIns="91440" bIns="45720" anchor="ctr"/>
          <a:p>
            <a:pPr algn="ctr" eaLnBrk="1" hangingPunct="1"/>
            <a:r>
              <a:rPr lang="en-US" altLang="en-US" sz="2800" b="1"/>
              <a:t>回向偈</a:t>
            </a:r>
            <a:endParaRPr lang="en-US" altLang="zh-CN" sz="2800" b="1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23555" name="Text Placeholder 8"/>
          <p:cNvSpPr>
            <a:spLocks noGrp="1"/>
          </p:cNvSpPr>
          <p:nvPr>
            <p:ph type="body" sz="half"/>
          </p:nvPr>
        </p:nvSpPr>
        <p:spPr>
          <a:xfrm>
            <a:off x="1492250" y="1944688"/>
            <a:ext cx="3865563" cy="4041775"/>
          </a:xfrm>
        </p:spPr>
        <p:txBody>
          <a:bodyPr vert="horz" wrap="square" lIns="91440" tIns="45720" rIns="91440" bIns="45720" anchor="t"/>
          <a:lstStyle>
            <a:lvl1pPr lvl="0">
              <a:defRPr sz="1600"/>
            </a:lvl1pPr>
            <a:lvl2pPr lvl="1">
              <a:defRPr sz="1400"/>
            </a:lvl2pPr>
            <a:lvl3pPr lvl="2">
              <a:defRPr sz="1200"/>
            </a:lvl3pPr>
            <a:lvl4pPr lvl="3">
              <a:defRPr sz="1200"/>
            </a:lvl4pPr>
            <a:lvl5pPr lvl="4">
              <a:defRPr sz="1200"/>
            </a:lvl5pPr>
          </a:lstStyle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文殊师利勇猛智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普贤慧行亦复然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随彼一切常修学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三世诸佛所称叹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如是最胜诸大愿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为得普贤殊胜行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eaLnBrk="1" hangingPunct="1">
              <a:buNone/>
            </a:pPr>
            <a:endParaRPr lang="en-US" altLang="zh-CN" sz="18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1" y="1484304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255838"/>
          </a:xfrm>
        </p:spPr>
        <p:txBody>
          <a:bodyPr vert="horz" wrap="square" lIns="91440" tIns="45720" rIns="91440" bIns="45720" numCol="1" anchor="ctr" anchorCtr="0" compatLnSpc="1">
            <a:noAutofit/>
          </a:bodyPr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前课回顾</a:t>
            </a:r>
            <a:endParaRPr kumimoji="1" lang="en-US" altLang="zh-CN" sz="60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362" name="Text Placeholder 2"/>
          <p:cNvSpPr>
            <a:spLocks noGrp="1"/>
          </p:cNvSpPr>
          <p:nvPr>
            <p:ph type="body" idx="1"/>
          </p:nvPr>
        </p:nvSpPr>
        <p:spPr>
          <a:xfrm>
            <a:off x="1563688" y="4176713"/>
            <a:ext cx="9070975" cy="962025"/>
          </a:xfrm>
        </p:spPr>
        <p:txBody>
          <a:bodyPr vert="horz" wrap="square" lIns="91440" tIns="45720" rIns="91440" bIns="45720" anchor="t"/>
          <a:p>
            <a:pPr defTabSz="0">
              <a:tabLst>
                <a:tab pos="2632075" algn="l"/>
              </a:tabLst>
            </a:pPr>
            <a:r>
              <a:rPr kumimoji="1" lang="zh-CN" altLang="en-US" sz="2400" kern="1200">
                <a:latin typeface="+mn-lt"/>
                <a:ea typeface="宋体" panose="02010600030101010101" pitchFamily="2" charset="-122"/>
                <a:cs typeface="+mn-cs"/>
              </a:rPr>
              <a:t>皈依（十）</a:t>
            </a:r>
            <a:r>
              <a:rPr kumimoji="1" lang="en-US" sz="2400" kern="1200">
                <a:latin typeface="+mn-lt"/>
                <a:ea typeface="宋体" panose="02010600030101010101" pitchFamily="2" charset="-122"/>
                <a:cs typeface="+mn-cs"/>
              </a:rPr>
              <a:t> </a:t>
            </a:r>
            <a:r>
              <a:rPr kumimoji="1" lang="zh-CN" altLang="en-US" sz="2400" kern="1200">
                <a:latin typeface="+mn-lt"/>
                <a:ea typeface="宋体" panose="02010600030101010101" pitchFamily="2" charset="-122"/>
                <a:cs typeface="+mn-cs"/>
              </a:rPr>
              <a:t>佛法见修</a:t>
            </a:r>
            <a:endParaRPr kumimoji="1" lang="zh-CN" altLang="en-US" sz="2400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708525"/>
            <a:ext cx="9293225" cy="654050"/>
          </a:xfrm>
        </p:spPr>
        <p:txBody>
          <a:bodyPr vert="horz" wrap="square" lIns="91440" tIns="45720" rIns="91440" bIns="45720" numCol="1" anchor="t" anchorCtr="0" compatLnSpc="1"/>
          <a:p>
            <a:pPr eaLnBrk="1" hangingPunct="1">
              <a:spcBef>
                <a:spcPct val="0"/>
              </a:spcBef>
            </a:pPr>
            <a:endParaRPr kumimoji="1" lang="en-CA" altLang="zh-CN" kern="1200">
              <a:solidFill>
                <a:srgbClr val="564843"/>
              </a:solidFill>
              <a:latin typeface="+mn-lt"/>
              <a:ea typeface="宋体" panose="02010600030101010101" pitchFamily="2" charset="-122"/>
              <a:cs typeface="+mn-cs"/>
            </a:endParaRPr>
          </a:p>
          <a:p>
            <a:pPr eaLnBrk="1" hangingPunct="1">
              <a:spcBef>
                <a:spcPct val="0"/>
              </a:spcBef>
            </a:pPr>
            <a:r>
              <a:rPr kumimoji="1" lang="zh-CN" altLang="en-US" kern="1200">
                <a:solidFill>
                  <a:srgbClr val="564843"/>
                </a:solidFill>
                <a:latin typeface="+mn-lt"/>
                <a:ea typeface="宋体" panose="02010600030101010101" pitchFamily="2" charset="-122"/>
                <a:cs typeface="+mn-cs"/>
              </a:rPr>
              <a:t>根据个人笔记整理，如有错谬疏漏，诚心忏悔</a:t>
            </a:r>
            <a:endParaRPr kumimoji="1" lang="en-US" altLang="zh-CN" kern="1200">
              <a:solidFill>
                <a:srgbClr val="564843"/>
              </a:solidFill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429000"/>
            <a:ext cx="8945563" cy="436563"/>
          </a:xfrm>
        </p:spPr>
        <p:txBody>
          <a:bodyPr vert="horz" wrap="square" lIns="91440" tIns="45720" rIns="91440" bIns="45720" numCol="1" anchor="ctr" anchorCtr="0" compatLnSpc="1">
            <a:noAutofit/>
          </a:bodyPr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皈依（十）</a:t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～慈诚罗珠堪布</a:t>
            </a:r>
            <a:r>
              <a:rPr kumimoji="1" lang="en-US" altLang="zh-CN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《</a:t>
            </a: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佛法</a:t>
            </a:r>
            <a:r>
              <a:rPr kumimoji="1" lang="zh-CN" altLang="en-CA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见修</a:t>
            </a:r>
            <a:r>
              <a:rPr kumimoji="1" lang="en-US" altLang="zh-CN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》</a:t>
            </a:r>
            <a:br>
              <a:rPr kumimoji="1" lang="en-CA" altLang="zh-CN" sz="4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endParaRPr kumimoji="1" lang="en-US" altLang="zh-CN" sz="36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92551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第一部分</a:t>
            </a:r>
            <a:endParaRPr kumimoji="1" lang="en-US" sz="2800" b="0" i="0" u="none" strike="noStrike" kern="1200" cap="all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0482" name="Text Placeholder 4"/>
          <p:cNvSpPr>
            <a:spLocks noGrp="1"/>
          </p:cNvSpPr>
          <p:nvPr>
            <p:ph type="body" idx="1"/>
          </p:nvPr>
        </p:nvSpPr>
        <p:spPr>
          <a:xfrm>
            <a:off x="1563688" y="3157538"/>
            <a:ext cx="9070975" cy="923925"/>
          </a:xfrm>
        </p:spPr>
        <p:txBody>
          <a:bodyPr vert="horz" wrap="square" lIns="91440" tIns="45720" rIns="91440" bIns="45720" anchor="t"/>
          <a:p>
            <a:pPr defTabSz="0">
              <a:tabLst>
                <a:tab pos="2632075" algn="l"/>
              </a:tabLst>
            </a:pPr>
            <a:r>
              <a:rPr kumimoji="1" lang="zh-CN" altLang="en-US" sz="5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rPr>
              <a:t>修行次第与加行的重要性</a:t>
            </a:r>
            <a:endParaRPr kumimoji="1" lang="en-CA" altLang="zh-CN" sz="5400" kern="1200">
              <a:solidFill>
                <a:schemeClr val="tx1"/>
              </a:solidFill>
              <a:latin typeface="+mn-lt"/>
              <a:ea typeface="宋体" panose="02010600030101010101" pitchFamily="2" charset="-122"/>
              <a:cs typeface="+mn-cs"/>
            </a:endParaRPr>
          </a:p>
          <a:p>
            <a:pPr defTabSz="0">
              <a:tabLst>
                <a:tab pos="2632075" algn="l"/>
              </a:tabLst>
            </a:pPr>
            <a:endParaRPr kumimoji="1" lang="en-US" altLang="en-US" sz="5400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Title 3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03275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一、修行人必须注意的三件事</a:t>
            </a:r>
            <a:endParaRPr altLang="zh-CN" sz="4000"/>
          </a:p>
        </p:txBody>
      </p:sp>
      <p:sp>
        <p:nvSpPr>
          <p:cNvPr id="35842" name="Content Placeholder 4"/>
          <p:cNvSpPr>
            <a:spLocks noGrp="1"/>
          </p:cNvSpPr>
          <p:nvPr>
            <p:ph idx="1"/>
          </p:nvPr>
        </p:nvSpPr>
        <p:spPr>
          <a:xfrm>
            <a:off x="1066800" y="1841500"/>
            <a:ext cx="10058400" cy="4194175"/>
          </a:xfrm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宗喀巴大师在</a:t>
            </a:r>
            <a:r>
              <a:rPr lang="en-US" altLang="zh-CN" sz="2400"/>
              <a:t>《</a:t>
            </a:r>
            <a:r>
              <a:rPr lang="zh-CN" altLang="en-US" sz="2400"/>
              <a:t>三主要道</a:t>
            </a:r>
            <a:r>
              <a:rPr lang="en-US" altLang="zh-CN" sz="2400"/>
              <a:t>》</a:t>
            </a:r>
            <a:r>
              <a:rPr lang="zh-CN" altLang="en-US" sz="2400"/>
              <a:t>中讲修行人必须注意的三件事：</a:t>
            </a:r>
            <a:endParaRPr lang="en-CA" altLang="zh-CN" sz="2400"/>
          </a:p>
          <a:p>
            <a:pPr marL="822325" lvl="3" indent="0">
              <a:buNone/>
            </a:pPr>
            <a:r>
              <a:rPr lang="zh-CN" altLang="en-US" sz="2400"/>
              <a:t>第一、出离心</a:t>
            </a:r>
            <a:endParaRPr lang="en-CA" altLang="zh-CN" sz="2400"/>
          </a:p>
          <a:p>
            <a:pPr marL="822325" lvl="3" indent="0">
              <a:buNone/>
            </a:pPr>
            <a:r>
              <a:rPr lang="zh-CN" altLang="en-US" sz="2400"/>
              <a:t>第二、菩提心</a:t>
            </a:r>
            <a:endParaRPr lang="en-CA" altLang="zh-CN" sz="2400"/>
          </a:p>
          <a:p>
            <a:pPr marL="822325" lvl="3" indent="0">
              <a:buNone/>
            </a:pPr>
            <a:r>
              <a:rPr lang="zh-CN" altLang="en-US" sz="2400"/>
              <a:t>第三、证悟空性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以上三者包含所有佛法的内容，是佛法的精华。</a:t>
            </a:r>
            <a:endParaRPr lang="en-CA" altLang="zh-CN" sz="24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/>
              <a:t>这三件事要通过打坐修行来完成，而不是通过烧香、拜佛、念经的方式来完成。</a:t>
            </a:r>
            <a:endParaRPr lang="en-US" altLang="zh-CN"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Title 3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803275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二、修法次第</a:t>
            </a:r>
            <a:endParaRPr altLang="zh-CN" sz="4000"/>
          </a:p>
        </p:txBody>
      </p:sp>
      <p:sp>
        <p:nvSpPr>
          <p:cNvPr id="36866" name="Content Placeholder 4"/>
          <p:cNvSpPr>
            <a:spLocks noGrp="1"/>
          </p:cNvSpPr>
          <p:nvPr>
            <p:ph idx="1"/>
          </p:nvPr>
        </p:nvSpPr>
        <p:spPr>
          <a:xfrm>
            <a:off x="812800" y="1561465"/>
            <a:ext cx="10751185" cy="4838065"/>
          </a:xfrm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US" sz="2000"/>
              <a:t>第一步、出离心</a:t>
            </a:r>
            <a:endParaRPr lang="en-CA" altLang="zh-CN" sz="20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000"/>
              <a:t>方法：通过人身难得、寿命无常、轮回过患、因果不虚四</a:t>
            </a:r>
            <a:r>
              <a:rPr lang="zh-CN" altLang="en-CA" sz="2000"/>
              <a:t>种</a:t>
            </a:r>
            <a:r>
              <a:rPr lang="zh-CN" altLang="en-US" sz="2000"/>
              <a:t>思维法。</a:t>
            </a:r>
            <a:endParaRPr lang="en-CA" altLang="zh-CN" sz="20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000"/>
              <a:t>标准：从现在起，人生目标唯一希求解脱，此为最低限度的标准。</a:t>
            </a:r>
            <a:endParaRPr lang="en-CA" altLang="zh-CN" sz="20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000"/>
              <a:t>出离心是区分世间法和出世间法的根本：</a:t>
            </a:r>
            <a:endParaRPr lang="zh-CN" altLang="en-US" sz="20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>
                <a:sym typeface="+mn-ea"/>
              </a:rPr>
              <a:t>第二步、菩提心</a:t>
            </a:r>
            <a:endParaRPr lang="en-CA" altLang="zh-CN" sz="20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000">
                <a:sym typeface="+mn-ea"/>
              </a:rPr>
              <a:t>方法：五加行。</a:t>
            </a:r>
            <a:endParaRPr lang="en-CA" altLang="zh-CN" sz="20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000">
                <a:sym typeface="+mn-ea"/>
              </a:rPr>
              <a:t>完成此五种修法，可以具备证悟空性所需要的条件。</a:t>
            </a:r>
            <a:endParaRPr lang="zh-CN" altLang="en-US" sz="2000">
              <a:sym typeface="+mn-ea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000">
                <a:sym typeface="+mn-ea"/>
              </a:rPr>
              <a:t>第三步、证悟空性</a:t>
            </a:r>
            <a:endParaRPr lang="en-CA" altLang="zh-CN" sz="20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US" sz="2000">
                <a:sym typeface="+mn-ea"/>
              </a:rPr>
              <a:t>方法：（</a:t>
            </a:r>
            <a:r>
              <a:rPr lang="en-US" altLang="zh-CN" sz="2000">
                <a:sym typeface="+mn-ea"/>
              </a:rPr>
              <a:t>1</a:t>
            </a:r>
            <a:r>
              <a:rPr lang="zh-CN" altLang="en-US" sz="2000">
                <a:sym typeface="+mn-ea"/>
              </a:rPr>
              <a:t>）先修禅定，即</a:t>
            </a:r>
            <a:r>
              <a:rPr lang="zh-CN" altLang="en-CA" sz="2000">
                <a:sym typeface="+mn-ea"/>
              </a:rPr>
              <a:t>寂止</a:t>
            </a:r>
            <a:r>
              <a:rPr lang="zh-CN" altLang="en-US" sz="2000">
                <a:sym typeface="+mn-ea"/>
              </a:rPr>
              <a:t>的修法（</a:t>
            </a:r>
            <a:r>
              <a:rPr lang="en-US" altLang="zh-CN" sz="2000">
                <a:sym typeface="+mn-ea"/>
              </a:rPr>
              <a:t>《</a:t>
            </a:r>
            <a:r>
              <a:rPr lang="zh-CN" altLang="en-US" sz="2000">
                <a:sym typeface="+mn-ea"/>
              </a:rPr>
              <a:t>慧灯之光</a:t>
            </a:r>
            <a:r>
              <a:rPr lang="en-US" altLang="zh-CN" sz="2000">
                <a:sym typeface="+mn-ea"/>
              </a:rPr>
              <a:t>》</a:t>
            </a:r>
            <a:r>
              <a:rPr lang="zh-CN" altLang="en-US" sz="2000">
                <a:sym typeface="+mn-ea"/>
              </a:rPr>
              <a:t>）。大约需要</a:t>
            </a:r>
            <a:r>
              <a:rPr lang="en-US" altLang="zh-CN" sz="2000">
                <a:sym typeface="+mn-ea"/>
              </a:rPr>
              <a:t>1-3</a:t>
            </a:r>
            <a:r>
              <a:rPr lang="zh-CN" altLang="en-US" sz="2000">
                <a:sym typeface="+mn-ea"/>
              </a:rPr>
              <a:t>年。（</a:t>
            </a:r>
            <a:r>
              <a:rPr lang="en-US" altLang="zh-CN" sz="2000">
                <a:sym typeface="+mn-ea"/>
              </a:rPr>
              <a:t>2</a:t>
            </a:r>
            <a:r>
              <a:rPr lang="zh-CN" altLang="en-US" sz="2000">
                <a:sym typeface="+mn-ea"/>
              </a:rPr>
              <a:t>）然后去听大圆满等密宗的法，或者显宗的中观找到自己喜欢的、特别有信心的，就去修。</a:t>
            </a:r>
            <a:endParaRPr lang="en-CA" altLang="zh-CN" sz="2000"/>
          </a:p>
          <a:p>
            <a:pPr lvl="1">
              <a:buFont typeface="Wingdings" panose="05000000000000000000" pitchFamily="2" charset="2"/>
              <a:buChar char="q"/>
            </a:pPr>
            <a:r>
              <a:rPr lang="zh-CN" altLang="en-CA" sz="2000">
                <a:sym typeface="+mn-ea"/>
              </a:rPr>
              <a:t>即生</a:t>
            </a:r>
            <a:r>
              <a:rPr lang="zh-CN" altLang="en-US" sz="2000">
                <a:sym typeface="+mn-ea"/>
              </a:rPr>
              <a:t>成佛，有这样的说法，但恐怕很难做到；此生证悟空性很有可能，（每个人如果愿意、如果努力是可以做到的）。</a:t>
            </a:r>
            <a:endParaRPr lang="en-CA" altLang="zh-CN" sz="2475"/>
          </a:p>
          <a:p>
            <a:pPr lvl="0">
              <a:buFont typeface="Wingdings" panose="05000000000000000000" pitchFamily="2" charset="2"/>
              <a:buChar char="q"/>
            </a:pPr>
            <a:endParaRPr lang="en-US" altLang="zh-CN" sz="2475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7" name="Title 3"/>
          <p:cNvSpPr>
            <a:spLocks noGrp="1"/>
          </p:cNvSpPr>
          <p:nvPr>
            <p:ph type="title"/>
          </p:nvPr>
        </p:nvSpPr>
        <p:spPr>
          <a:xfrm>
            <a:off x="914400" y="715963"/>
            <a:ext cx="10058400" cy="717550"/>
          </a:xfrm>
        </p:spPr>
        <p:txBody>
          <a:bodyPr vert="horz" wrap="square" lIns="91440" tIns="45720" rIns="91440" bIns="45720" anchor="ctr"/>
          <a:p>
            <a:r>
              <a:rPr lang="zh-CN" altLang="en-US" sz="4000"/>
              <a:t>三、加行的重要性</a:t>
            </a:r>
            <a:endParaRPr altLang="zh-CN" sz="4000"/>
          </a:p>
        </p:txBody>
      </p:sp>
      <p:sp>
        <p:nvSpPr>
          <p:cNvPr id="39938" name="Content Placeholder 4"/>
          <p:cNvSpPr>
            <a:spLocks noGrp="1"/>
          </p:cNvSpPr>
          <p:nvPr>
            <p:ph idx="1"/>
          </p:nvPr>
        </p:nvSpPr>
        <p:spPr>
          <a:xfrm>
            <a:off x="1038225" y="1581150"/>
            <a:ext cx="10058400" cy="4454525"/>
          </a:xfrm>
        </p:spPr>
        <p:txBody>
          <a:bodyPr vert="horz" wrap="square" lIns="91440" tIns="45720" rIns="91440" bIns="45720" anchor="t"/>
          <a:p>
            <a:pPr>
              <a:buFont typeface="Wingdings" panose="05000000000000000000" pitchFamily="2" charset="2"/>
              <a:buChar char="q"/>
            </a:pPr>
            <a:r>
              <a:rPr lang="zh-CN" altLang="en-CA" sz="2200"/>
              <a:t>在</a:t>
            </a:r>
            <a:r>
              <a:rPr lang="zh-CN" altLang="en-US" sz="2200"/>
              <a:t>没有出离心、菩提心的情况下，是不可能证悟大圆满的；假设证悟了空性，（境界）也会很快就消失了，再也找不回来了。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普通人业障深重、</a:t>
            </a:r>
            <a:r>
              <a:rPr lang="zh-CN" altLang="en-CA" sz="2200"/>
              <a:t>根机</a:t>
            </a:r>
            <a:r>
              <a:rPr lang="zh-CN" altLang="en-US" sz="2200"/>
              <a:t>差。而成熟根机的办法就是加行的修法。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世间的所有一切都在没有规律的变化中，都以来当下的因缘，无法掌控也靠不住。我们离开人世之时，唯一能带走的就是修行，出离心可以带走，菩提心可以带走，证悟空性也可以带走，以此因缘，来世容易遇佛法、学佛法、得成就。</a:t>
            </a:r>
            <a:endParaRPr lang="en-CA" altLang="zh-CN" sz="220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200"/>
              <a:t>如果此生只修出一个标准的出离心，那也很成功了，因为已经走上了解脱道，已经（在修行道路上）迈出了一大步，十分有意义！</a:t>
            </a:r>
            <a:endParaRPr lang="en-CA" altLang="zh-CN"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925513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第</a:t>
            </a:r>
            <a:r>
              <a:rPr kumimoji="1" lang="zh-CN" altLang="en-CA" sz="2800" b="0" i="0" u="none" strike="noStrike" kern="1200" cap="all" spc="-10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二</a:t>
            </a:r>
            <a:r>
              <a:rPr kumimoji="1" lang="zh-CN" altLang="en-US" sz="2800" b="0" i="0" u="none" strike="noStrike" kern="1200" cap="all" spc="-10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部分</a:t>
            </a:r>
            <a:endParaRPr kumimoji="1" lang="en-US" sz="2800" b="0" i="0" u="none" strike="noStrike" kern="1200" cap="all" spc="-10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506" name="Text Placeholder 4"/>
          <p:cNvSpPr>
            <a:spLocks noGrp="1"/>
          </p:cNvSpPr>
          <p:nvPr>
            <p:ph type="body" idx="1"/>
          </p:nvPr>
        </p:nvSpPr>
        <p:spPr>
          <a:xfrm>
            <a:off x="1563688" y="3157538"/>
            <a:ext cx="9070975" cy="2130425"/>
          </a:xfrm>
        </p:spPr>
        <p:txBody>
          <a:bodyPr vert="horz" wrap="square" lIns="91440" tIns="45720" rIns="91440" bIns="45720" anchor="t"/>
          <a:p>
            <a:pPr defTabSz="0">
              <a:tabLst>
                <a:tab pos="2632075" algn="l"/>
              </a:tabLst>
            </a:pPr>
            <a:r>
              <a:rPr kumimoji="1" lang="zh-CN" altLang="en-US" sz="5400" kern="1200">
                <a:solidFill>
                  <a:schemeClr val="tx1"/>
                </a:solidFill>
                <a:latin typeface="+mn-lt"/>
                <a:ea typeface="宋体" panose="02010600030101010101" pitchFamily="2" charset="-122"/>
                <a:cs typeface="+mn-cs"/>
              </a:rPr>
              <a:t>皈依的修法</a:t>
            </a:r>
            <a:endParaRPr kumimoji="1" lang="en-CA" altLang="zh-CN" sz="5400" kern="1200">
              <a:solidFill>
                <a:schemeClr val="tx1"/>
              </a:solidFill>
              <a:latin typeface="+mn-lt"/>
              <a:ea typeface="宋体" panose="02010600030101010101" pitchFamily="2" charset="-122"/>
              <a:cs typeface="+mn-cs"/>
            </a:endParaRPr>
          </a:p>
          <a:p>
            <a:pPr defTabSz="0">
              <a:tabLst>
                <a:tab pos="2632075" algn="l"/>
              </a:tabLst>
            </a:pPr>
            <a:r>
              <a:rPr kumimoji="1" lang="zh-CN" altLang="en-US" sz="2800" kern="1200">
                <a:latin typeface="+mn-lt"/>
                <a:ea typeface="宋体" panose="02010600030101010101" pitchFamily="2" charset="-122"/>
                <a:cs typeface="+mn-cs"/>
              </a:rPr>
              <a:t>大乘佛法</a:t>
            </a:r>
            <a:r>
              <a:rPr kumimoji="1" lang="en-US" altLang="zh-CN" sz="2800" kern="1200"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kumimoji="1" lang="zh-CN" altLang="en-US" sz="2800" kern="1200">
                <a:latin typeface="+mn-lt"/>
                <a:ea typeface="宋体" panose="02010600030101010101" pitchFamily="2" charset="-122"/>
                <a:cs typeface="+mn-cs"/>
              </a:rPr>
              <a:t>密宗</a:t>
            </a:r>
            <a:r>
              <a:rPr kumimoji="1" lang="en-US" altLang="zh-CN" sz="2800" kern="1200"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kumimoji="1" lang="zh-CN" altLang="en-US" sz="2800" kern="1200">
                <a:latin typeface="+mn-lt"/>
                <a:ea typeface="宋体" panose="02010600030101010101" pitchFamily="2" charset="-122"/>
                <a:cs typeface="+mn-cs"/>
              </a:rPr>
              <a:t>大圆满龙钦心髓前行法</a:t>
            </a:r>
            <a:endParaRPr kumimoji="1" lang="en-CA" altLang="zh-CN" sz="2800" kern="1200">
              <a:latin typeface="+mn-lt"/>
              <a:ea typeface="宋体" panose="02010600030101010101" pitchFamily="2" charset="-122"/>
              <a:cs typeface="+mn-cs"/>
            </a:endParaRPr>
          </a:p>
          <a:p>
            <a:pPr defTabSz="0">
              <a:tabLst>
                <a:tab pos="2632075" algn="l"/>
              </a:tabLst>
            </a:pPr>
            <a:r>
              <a:rPr kumimoji="1" lang="en-US" altLang="zh-CN" sz="2800" kern="1200">
                <a:latin typeface="+mn-lt"/>
                <a:ea typeface="宋体" panose="02010600030101010101" pitchFamily="2" charset="-122"/>
                <a:cs typeface="+mn-cs"/>
              </a:rPr>
              <a:t>《</a:t>
            </a:r>
            <a:r>
              <a:rPr kumimoji="1" lang="zh-CN" altLang="en-CA" sz="2800" kern="1200">
                <a:latin typeface="+mn-lt"/>
                <a:ea typeface="宋体" panose="02010600030101010101" pitchFamily="2" charset="-122"/>
                <a:cs typeface="+mn-cs"/>
              </a:rPr>
              <a:t>普贤</a:t>
            </a:r>
            <a:r>
              <a:rPr kumimoji="1" lang="zh-CN" altLang="en-US" sz="2800" kern="1200">
                <a:latin typeface="+mn-lt"/>
                <a:ea typeface="宋体" panose="02010600030101010101" pitchFamily="2" charset="-122"/>
                <a:cs typeface="+mn-cs"/>
              </a:rPr>
              <a:t>上师言教</a:t>
            </a:r>
            <a:r>
              <a:rPr kumimoji="1" lang="en-US" altLang="zh-CN" sz="2800" kern="1200">
                <a:latin typeface="+mn-lt"/>
                <a:ea typeface="宋体" panose="02010600030101010101" pitchFamily="2" charset="-122"/>
                <a:cs typeface="+mn-cs"/>
              </a:rPr>
              <a:t>》</a:t>
            </a:r>
            <a:endParaRPr kumimoji="1" lang="en-US" altLang="en-US" sz="2800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5000</Words>
  <Application>WPS 演示</Application>
  <PresentationFormat/>
  <Paragraphs>237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24</vt:i4>
      </vt:variant>
    </vt:vector>
  </HeadingPairs>
  <TitlesOfParts>
    <vt:vector size="36" baseType="lpstr">
      <vt:lpstr>Arial</vt:lpstr>
      <vt:lpstr>宋体</vt:lpstr>
      <vt:lpstr>Wingdings</vt:lpstr>
      <vt:lpstr>Garamond</vt:lpstr>
      <vt:lpstr>微软雅黑</vt:lpstr>
      <vt:lpstr>Arial Unicode MS</vt:lpstr>
      <vt:lpstr>Calibri</vt:lpstr>
      <vt:lpstr>Wingdings</vt:lpstr>
      <vt:lpstr>Songti SC Light</vt:lpstr>
      <vt:lpstr>黑体</vt:lpstr>
      <vt:lpstr>Savon</vt:lpstr>
      <vt:lpstr>1_Savon</vt:lpstr>
      <vt:lpstr>发心偈</vt:lpstr>
      <vt:lpstr>皈依（十一）  ～《前行广释》第88课</vt:lpstr>
      <vt:lpstr>前课回顾</vt:lpstr>
      <vt:lpstr>皈依（十）  ～慈诚罗珠堪布《佛法见修》 </vt:lpstr>
      <vt:lpstr>第一部分</vt:lpstr>
      <vt:lpstr>一、修行人必须注意的三件事</vt:lpstr>
      <vt:lpstr>二、修法次第</vt:lpstr>
      <vt:lpstr>三、加行的重要性</vt:lpstr>
      <vt:lpstr>第二部分</vt:lpstr>
      <vt:lpstr>一、皈依的分别</vt:lpstr>
      <vt:lpstr>二、皈依处</vt:lpstr>
      <vt:lpstr>三、皈依的本质</vt:lpstr>
      <vt:lpstr>四、皈依的标准</vt:lpstr>
      <vt:lpstr>五、具体观修方法</vt:lpstr>
      <vt:lpstr>皈依（十一）  ～《前行广释》第88课 </vt:lpstr>
      <vt:lpstr>一、三种所修：即皈依三宝后应该做的</vt:lpstr>
      <vt:lpstr>二、三种同分</vt:lpstr>
      <vt:lpstr>三、一切都是佛陀的加持</vt:lpstr>
      <vt:lpstr>四、日常生活中如何祈祷三宝</vt:lpstr>
      <vt:lpstr>四、日常生活中如何祈祷三宝</vt:lpstr>
      <vt:lpstr>五、宁死也不舍弃三宝</vt:lpstr>
      <vt:lpstr>思考讨论题：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赵娟</cp:lastModifiedBy>
  <cp:revision>13</cp:revision>
  <dcterms:created xsi:type="dcterms:W3CDTF">2018-10-04T19:59:00Z</dcterms:created>
  <dcterms:modified xsi:type="dcterms:W3CDTF">2019-02-16T04:08:45Z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2052-11.1.0.8214</vt:lpwstr>
  </property>
</Properties>
</file>