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6" r:id="rId3"/>
    <p:sldId id="277" r:id="rId4"/>
    <p:sldId id="634" r:id="rId5"/>
    <p:sldId id="689" r:id="rId6"/>
    <p:sldId id="690" r:id="rId7"/>
    <p:sldId id="692" r:id="rId8"/>
    <p:sldId id="693" r:id="rId9"/>
    <p:sldId id="694" r:id="rId10"/>
    <p:sldId id="695" r:id="rId11"/>
    <p:sldId id="710" r:id="rId12"/>
    <p:sldId id="697" r:id="rId13"/>
    <p:sldId id="698" r:id="rId14"/>
    <p:sldId id="699" r:id="rId15"/>
    <p:sldId id="700" r:id="rId16"/>
    <p:sldId id="701" r:id="rId17"/>
    <p:sldId id="702" r:id="rId18"/>
    <p:sldId id="703" r:id="rId19"/>
    <p:sldId id="704" r:id="rId20"/>
    <p:sldId id="705" r:id="rId21"/>
    <p:sldId id="707" r:id="rId22"/>
    <p:sldId id="708" r:id="rId23"/>
    <p:sldId id="709" r:id="rId24"/>
    <p:sldId id="696" r:id="rId25"/>
    <p:sldId id="462" r:id="rId26"/>
    <p:sldId id="274" r:id="rId27"/>
  </p:sldIdLst>
  <p:sldSz cx="12192000" cy="6858000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1"/>
    <p:restoredTop sz="94623"/>
  </p:normalViewPr>
  <p:slideViewPr>
    <p:cSldViewPr snapToGrid="0" snapToObjects="1" showGuides="1">
      <p:cViewPr varScale="1">
        <p:scale>
          <a:sx n="110" d="100"/>
          <a:sy n="110" d="100"/>
        </p:scale>
        <p:origin x="-828" y="-96"/>
      </p:cViewPr>
      <p:guideLst>
        <p:guide orient="horz" pos="2122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6/30/2020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  <a:t>‹#›</a:t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6610350" y="693738"/>
            <a:ext cx="4257675" cy="660400"/>
          </a:xfrm>
        </p:spPr>
        <p:txBody>
          <a:bodyPr vert="horz" wrap="square" lIns="91440" tIns="45720" rIns="91440" bIns="45720" anchor="ctr"/>
          <a:lstStyle/>
          <a:p>
            <a:pPr algn="ctr" eaLnBrk="1" hangingPunct="1"/>
            <a:r>
              <a:rPr lang="zh-CN" altLang="en-US" sz="4000"/>
              <a:t>发心偈</a:t>
            </a:r>
          </a:p>
        </p:txBody>
      </p:sp>
      <p:sp>
        <p:nvSpPr>
          <p:cNvPr id="13314" name="文本占位符 5"/>
          <p:cNvSpPr>
            <a:spLocks noGrp="1"/>
          </p:cNvSpPr>
          <p:nvPr>
            <p:ph type="body" sz="half"/>
          </p:nvPr>
        </p:nvSpPr>
        <p:spPr>
          <a:xfrm>
            <a:off x="6486525" y="1531938"/>
            <a:ext cx="4816475" cy="463232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36" y="414329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29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708525"/>
            <a:ext cx="9293225" cy="654050"/>
          </a:xfrm>
        </p:spPr>
        <p:txBody>
          <a:bodyPr vert="horz" wrap="square" lIns="91440" tIns="45720" rIns="91440" bIns="45720" numCol="1" anchor="t" anchorCtr="0" compatLnSpc="1"/>
          <a:lstStyle/>
          <a:p>
            <a:pPr eaLnBrk="1" hangingPunct="1">
              <a:spcBef>
                <a:spcPct val="0"/>
              </a:spcBef>
            </a:pPr>
            <a:endParaRPr kumimoji="1" lang="en-CA" altLang="zh-CN" kern="1200" dirty="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eaLnBrk="1" hangingPunct="1">
              <a:spcBef>
                <a:spcPct val="0"/>
              </a:spcBef>
            </a:pPr>
            <a:r>
              <a:rPr kumimoji="1" lang="zh-CN" altLang="en-US" kern="1200" dirty="0">
                <a:solidFill>
                  <a:srgbClr val="564843"/>
                </a:solidFill>
                <a:latin typeface="+mn-lt"/>
                <a:ea typeface="宋体" panose="02010600030101010101" pitchFamily="2" charset="-122"/>
                <a:cs typeface="+mn-cs"/>
              </a:rPr>
              <a:t>根据上师开示和讲记整理，如有错谬疏漏，诚心忏悔</a:t>
            </a:r>
            <a:endParaRPr kumimoji="1" lang="en-US" altLang="zh-CN" kern="1200" dirty="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429000"/>
            <a:ext cx="8945563" cy="4365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</a:t>
            </a:r>
            <a:r>
              <a:rPr kumimoji="1" lang="zh-CN" altLang="en-US" sz="60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十二）</a:t>
            </a:r>
            <a: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/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/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～《前行广释》第</a:t>
            </a:r>
            <a:r>
              <a:rPr kumimoji="1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8</a:t>
            </a:r>
            <a:r>
              <a:rPr kumimoji="1" lang="en-US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9</a:t>
            </a:r>
            <a:r>
              <a:rPr kumimoji="1" lang="zh-CN" altLang="en-US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课</a:t>
            </a:r>
            <a: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/>
            </a:r>
            <a:b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endParaRPr kumimoji="1" lang="en-US" altLang="zh-CN" sz="36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本课提纲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3200" dirty="0" smtClean="0"/>
              <a:t>一 皈依之学处（续）</a:t>
            </a:r>
            <a:endParaRPr lang="en-US" altLang="zh-CN" sz="3200" dirty="0" smtClean="0"/>
          </a:p>
          <a:p>
            <a:r>
              <a:rPr lang="zh-CN" altLang="en-US" b="1" dirty="0"/>
              <a:t>内外道以皈依别</a:t>
            </a:r>
            <a:endParaRPr lang="en-US" b="1" dirty="0" smtClean="0"/>
          </a:p>
          <a:p>
            <a:r>
              <a:rPr lang="zh-CN" altLang="en-US" b="1" dirty="0" smtClean="0"/>
              <a:t>杜</a:t>
            </a:r>
            <a:r>
              <a:rPr lang="zh-CN" altLang="en-US" b="1" dirty="0"/>
              <a:t>绝对三宝所依的不</a:t>
            </a:r>
            <a:r>
              <a:rPr lang="zh-CN" altLang="en-US" b="1" dirty="0" smtClean="0"/>
              <a:t>敬</a:t>
            </a:r>
            <a:endParaRPr lang="en-US" altLang="zh-CN" b="1" dirty="0" smtClean="0"/>
          </a:p>
          <a:p>
            <a:endParaRPr lang="en-CA" dirty="0"/>
          </a:p>
          <a:p>
            <a:pPr marL="0" indent="0">
              <a:buNone/>
            </a:pPr>
            <a:r>
              <a:rPr lang="zh-CN" altLang="en-US" sz="3200" dirty="0" smtClean="0"/>
              <a:t>二 皈依之功德</a:t>
            </a:r>
            <a:endParaRPr lang="en-US" altLang="zh-CN" sz="3200" dirty="0" smtClean="0"/>
          </a:p>
          <a:p>
            <a:r>
              <a:rPr lang="en-US" altLang="zh-CN" b="1" dirty="0" smtClean="0"/>
              <a:t>1. </a:t>
            </a:r>
            <a:r>
              <a:rPr lang="zh-CN" altLang="en-US" b="1" dirty="0" smtClean="0"/>
              <a:t>引</a:t>
            </a:r>
            <a:r>
              <a:rPr lang="zh-CN" altLang="en-US" b="1" dirty="0"/>
              <a:t>导更多的人懂得皈</a:t>
            </a:r>
            <a:r>
              <a:rPr lang="zh-CN" altLang="en-US" b="1" dirty="0" smtClean="0"/>
              <a:t>依</a:t>
            </a:r>
            <a:endParaRPr lang="en-US" altLang="zh-CN" b="1" dirty="0" smtClean="0"/>
          </a:p>
          <a:p>
            <a:r>
              <a:rPr lang="en-US" altLang="zh-CN" b="1" dirty="0" smtClean="0"/>
              <a:t>2. </a:t>
            </a:r>
            <a:r>
              <a:rPr lang="zh-CN" altLang="en-US" b="1" dirty="0" smtClean="0"/>
              <a:t>与</a:t>
            </a:r>
            <a:r>
              <a:rPr lang="zh-CN" altLang="en-US" b="1" dirty="0"/>
              <a:t>三宝仅结少缘也能解</a:t>
            </a:r>
            <a:r>
              <a:rPr lang="zh-CN" altLang="en-US" b="1" dirty="0" smtClean="0"/>
              <a:t>脱</a:t>
            </a:r>
            <a:endParaRPr lang="en-US" altLang="zh-CN" b="1" dirty="0" smtClean="0"/>
          </a:p>
          <a:p>
            <a:r>
              <a:rPr lang="en-US" altLang="zh-CN" b="1" dirty="0" smtClean="0"/>
              <a:t>3. </a:t>
            </a:r>
            <a:r>
              <a:rPr lang="zh-CN" altLang="en-US" b="1" dirty="0" smtClean="0"/>
              <a:t>虔</a:t>
            </a:r>
            <a:r>
              <a:rPr lang="zh-CN" altLang="en-US" b="1" dirty="0"/>
              <a:t>诚皈依可摆脱痛苦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 皈依之学处（续）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30448"/>
            <a:ext cx="10058400" cy="484360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 smtClean="0">
                <a:solidFill>
                  <a:srgbClr val="C00000"/>
                </a:solidFill>
              </a:rPr>
              <a:t>1.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内</a:t>
            </a:r>
            <a:r>
              <a:rPr lang="zh-CN" altLang="en-US" sz="2800" b="1" dirty="0">
                <a:solidFill>
                  <a:srgbClr val="C00000"/>
                </a:solidFill>
              </a:rPr>
              <a:t>外道以皈依别</a:t>
            </a:r>
            <a:endParaRPr lang="en-US" sz="2800" b="1" dirty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/>
              <a:t>我们既然已皈依了三宝，遇到生命危险也不能改变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r>
              <a:rPr lang="zh-CN" altLang="en-US" sz="1800" b="1" dirty="0">
                <a:solidFill>
                  <a:srgbClr val="C00000"/>
                </a:solidFill>
              </a:rPr>
              <a:t>一旦放弃了皈依三宝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，即</a:t>
            </a:r>
            <a:r>
              <a:rPr lang="zh-CN" altLang="en-US" sz="1800" b="1" dirty="0">
                <a:solidFill>
                  <a:srgbClr val="C00000"/>
                </a:solidFill>
              </a:rPr>
              <a:t>使修持再高深莫测的大法，也不能列入佛教徒的行列中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。</a:t>
            </a:r>
            <a:endParaRPr lang="en-US" altLang="zh-CN" sz="1800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 smtClean="0"/>
              <a:t>在</a:t>
            </a:r>
            <a:r>
              <a:rPr lang="zh-CN" altLang="en-US" sz="1800" dirty="0"/>
              <a:t>皈依中</a:t>
            </a:r>
            <a:r>
              <a:rPr lang="zh-CN" altLang="en-US" sz="1800" dirty="0" smtClean="0"/>
              <a:t>，外</a:t>
            </a:r>
            <a:r>
              <a:rPr lang="zh-CN" altLang="en-US" sz="1800" dirty="0"/>
              <a:t>道和内道的区别，不是看身上的穿着、守持的戒律，而是有没有皈依三宝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r>
              <a:rPr lang="zh-CN" altLang="en-US" sz="1800" b="1" dirty="0" smtClean="0">
                <a:solidFill>
                  <a:srgbClr val="C00000"/>
                </a:solidFill>
              </a:rPr>
              <a:t>尽管在</a:t>
            </a:r>
            <a:r>
              <a:rPr lang="zh-CN" altLang="en-US" sz="1800" b="1" dirty="0">
                <a:solidFill>
                  <a:srgbClr val="C00000"/>
                </a:solidFill>
              </a:rPr>
              <a:t>外道中，也有断除恶业、行持善法、观修本尊、修持风脉的，并能依此获得共同成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就，但是因为他们不知道皈依三宝，结果与解脱道也就有千里之遥，致使永远不能从轮回中解脱出来。</a:t>
            </a:r>
            <a:endParaRPr lang="en-US" altLang="zh-CN" sz="1800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/>
              <a:t>公</a:t>
            </a:r>
            <a:r>
              <a:rPr lang="zh-CN" altLang="en-US" sz="1800" dirty="0" smtClean="0"/>
              <a:t>案：外道婆罗门的借尸还魂法。</a:t>
            </a:r>
            <a:endParaRPr lang="en-US" altLang="zh-CN" sz="1800" dirty="0" smtClean="0"/>
          </a:p>
          <a:p>
            <a:endParaRPr lang="en-US" altLang="zh-CN" dirty="0"/>
          </a:p>
          <a:p>
            <a:r>
              <a:rPr lang="zh-CN" altLang="en-US" dirty="0"/>
              <a:t>阿底峡尊者对于浩瀚如海的显密正法无</a:t>
            </a:r>
            <a:r>
              <a:rPr lang="zh-CN" altLang="en-US" dirty="0" smtClean="0"/>
              <a:t>所不</a:t>
            </a:r>
            <a:r>
              <a:rPr lang="zh-CN" altLang="en-US" dirty="0"/>
              <a:t>知、无所不见，可是他老人家考虑到对于</a:t>
            </a:r>
            <a:r>
              <a:rPr lang="zh-CN" altLang="en-US" dirty="0" smtClean="0"/>
              <a:t>初学</a:t>
            </a:r>
            <a:r>
              <a:rPr lang="zh-CN" altLang="en-US" dirty="0"/>
              <a:t>者来说首先必须将重点放在皈依上，于是</a:t>
            </a:r>
            <a:r>
              <a:rPr lang="zh-CN" altLang="en-US" dirty="0" smtClean="0"/>
              <a:t>在所</a:t>
            </a:r>
            <a:r>
              <a:rPr lang="zh-CN" altLang="en-US" dirty="0"/>
              <a:t>有的法会当中，唯一宣讲皈依，由此而被</a:t>
            </a:r>
            <a:r>
              <a:rPr lang="zh-CN" altLang="en-US" dirty="0" smtClean="0"/>
              <a:t>人们</a:t>
            </a:r>
            <a:r>
              <a:rPr lang="zh-CN" altLang="en-US" dirty="0"/>
              <a:t>称为“皈依班智达”。</a:t>
            </a:r>
            <a:endParaRPr lang="en-US" altLang="zh-CN" dirty="0" smtClean="0"/>
          </a:p>
          <a:p>
            <a:r>
              <a:rPr lang="zh-CN" altLang="en-US" dirty="0"/>
              <a:t>阿底峡尊者：“显密所有教法的根本，就是皈依。人们给我这个称</a:t>
            </a:r>
            <a:r>
              <a:rPr lang="zh-CN" altLang="en-US" dirty="0" smtClean="0"/>
              <a:t>呼，是</a:t>
            </a:r>
            <a:r>
              <a:rPr lang="zh-CN" altLang="en-US" dirty="0"/>
              <a:t>对我的莫大赞叹，我今后还要不断弘扬皈依。”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86004"/>
            <a:ext cx="10058400" cy="48496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从正面阐述皈依的重要性：</a:t>
            </a:r>
            <a:endParaRPr lang="en-US" altLang="zh-CN" dirty="0" smtClean="0"/>
          </a:p>
          <a:p>
            <a:r>
              <a:rPr lang="zh-CN" altLang="en-US" dirty="0" smtClean="0"/>
              <a:t>若是想要</a:t>
            </a:r>
            <a:r>
              <a:rPr lang="zh-CN" altLang="en-US" dirty="0"/>
              <a:t>永远脱离三界轮</a:t>
            </a:r>
            <a:r>
              <a:rPr lang="zh-CN" altLang="en-US" dirty="0" smtClean="0"/>
              <a:t>回，</a:t>
            </a:r>
            <a:r>
              <a:rPr lang="zh-CN" altLang="en-US" dirty="0"/>
              <a:t>首先必须要皈依三宝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教证：汉</a:t>
            </a:r>
            <a:r>
              <a:rPr lang="zh-CN" altLang="en-US" dirty="0"/>
              <a:t>地的</a:t>
            </a:r>
            <a:r>
              <a:rPr lang="en-US" altLang="zh-CN" dirty="0"/>
              <a:t>《</a:t>
            </a:r>
            <a:r>
              <a:rPr lang="zh-CN" altLang="en-US" dirty="0"/>
              <a:t>庐山莲宗宝鉴</a:t>
            </a:r>
            <a:r>
              <a:rPr lang="en-US" altLang="zh-CN" dirty="0"/>
              <a:t>》</a:t>
            </a:r>
            <a:r>
              <a:rPr lang="zh-CN" altLang="en-US" dirty="0"/>
              <a:t>说：“佛言一切众生，若不归依三宝，永劫堕三恶道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/>
              <a:t>大乘理趣六波罗蜜多经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：“</a:t>
            </a:r>
            <a:r>
              <a:rPr lang="zh-CN" altLang="en-US" dirty="0"/>
              <a:t>归依佛法僧宝，脱苦方便。若不归依，后悔何及</a:t>
            </a:r>
            <a:r>
              <a:rPr lang="zh-CN" altLang="en-US" dirty="0" smtClean="0"/>
              <a:t>？”</a:t>
            </a:r>
            <a:endParaRPr lang="en-US" altLang="zh-CN" dirty="0" smtClean="0"/>
          </a:p>
          <a:p>
            <a:r>
              <a:rPr lang="zh-CN" altLang="en-US" dirty="0" smtClean="0"/>
              <a:t>在藏</a:t>
            </a:r>
            <a:r>
              <a:rPr lang="zh-CN" altLang="en-US" dirty="0"/>
              <a:t>地，大大小小、男女老少都特别重视皈依</a:t>
            </a:r>
            <a:r>
              <a:rPr lang="zh-CN" altLang="en-US" dirty="0" smtClean="0"/>
              <a:t>，从</a:t>
            </a:r>
            <a:r>
              <a:rPr lang="zh-CN" altLang="en-US" dirty="0"/>
              <a:t>小就对三宝有非常虔诚的心，皈依偈也念得特别多。</a:t>
            </a:r>
            <a:endParaRPr lang="en-CA" dirty="0"/>
          </a:p>
          <a:p>
            <a:pPr lvl="1"/>
            <a:r>
              <a:rPr lang="zh-CN" altLang="en-US" dirty="0" smtClean="0"/>
              <a:t>案列：学院的丹珠喇嘛。在</a:t>
            </a:r>
            <a:r>
              <a:rPr lang="zh-CN" altLang="en-US" dirty="0"/>
              <a:t>念诵、观修方面</a:t>
            </a:r>
            <a:r>
              <a:rPr lang="zh-CN" altLang="en-US" dirty="0" smtClean="0"/>
              <a:t>，很</a:t>
            </a:r>
            <a:r>
              <a:rPr lang="zh-CN" altLang="en-US" dirty="0"/>
              <a:t>下功</a:t>
            </a:r>
            <a:r>
              <a:rPr lang="zh-CN" altLang="en-US" dirty="0" smtClean="0"/>
              <a:t>夫</a:t>
            </a:r>
            <a:r>
              <a:rPr lang="zh-CN" altLang="en-US" dirty="0"/>
              <a:t>；</a:t>
            </a:r>
            <a:r>
              <a:rPr lang="zh-CN" altLang="en-US" dirty="0" smtClean="0"/>
              <a:t>他</a:t>
            </a:r>
            <a:r>
              <a:rPr lang="zh-CN" altLang="en-US" dirty="0"/>
              <a:t>念了很多皈依偈，具体数</a:t>
            </a:r>
            <a:r>
              <a:rPr lang="zh-CN" altLang="en-US" dirty="0" smtClean="0"/>
              <a:t>目不</a:t>
            </a:r>
            <a:r>
              <a:rPr lang="zh-CN" altLang="en-US" dirty="0"/>
              <a:t>是很清楚</a:t>
            </a:r>
            <a:r>
              <a:rPr lang="zh-CN" altLang="en-US" dirty="0" smtClean="0"/>
              <a:t>，他</a:t>
            </a:r>
            <a:r>
              <a:rPr lang="zh-CN" altLang="en-US" dirty="0"/>
              <a:t>还念了六亿遍观音心咒，十万遍</a:t>
            </a:r>
            <a:r>
              <a:rPr lang="en-US" altLang="zh-CN" dirty="0"/>
              <a:t>《</a:t>
            </a:r>
            <a:r>
              <a:rPr lang="zh-CN" altLang="en-US" dirty="0"/>
              <a:t>三十五佛忏悔文</a:t>
            </a:r>
            <a:r>
              <a:rPr lang="en-US" altLang="zh-CN" dirty="0"/>
              <a:t>》</a:t>
            </a:r>
            <a:r>
              <a:rPr lang="zh-CN" altLang="en-US" dirty="0"/>
              <a:t>，一百万遍</a:t>
            </a:r>
            <a:r>
              <a:rPr lang="en-US" altLang="zh-CN" dirty="0"/>
              <a:t>《</a:t>
            </a:r>
            <a:r>
              <a:rPr lang="zh-CN" altLang="en-US" dirty="0"/>
              <a:t>普贤行愿品</a:t>
            </a:r>
            <a:r>
              <a:rPr lang="en-US" altLang="zh-CN" dirty="0"/>
              <a:t>》</a:t>
            </a:r>
            <a:r>
              <a:rPr lang="zh-CN" altLang="en-US" dirty="0" smtClean="0"/>
              <a:t>。圆</a:t>
            </a:r>
            <a:r>
              <a:rPr lang="zh-CN" altLang="en-US" dirty="0"/>
              <a:t>寂时，好像是去往另一个地方一样</a:t>
            </a:r>
            <a:r>
              <a:rPr lang="zh-CN" altLang="en-US" dirty="0" smtClean="0"/>
              <a:t>，非</a:t>
            </a:r>
            <a:r>
              <a:rPr lang="zh-CN" altLang="en-US" dirty="0"/>
              <a:t>常自在洒</a:t>
            </a:r>
            <a:r>
              <a:rPr lang="zh-CN" altLang="en-US" dirty="0" smtClean="0"/>
              <a:t>脱。</a:t>
            </a:r>
            <a:endParaRPr lang="en-US" altLang="zh-CN" dirty="0" smtClean="0"/>
          </a:p>
          <a:p>
            <a:r>
              <a:rPr lang="zh-CN" altLang="en-US" dirty="0" smtClean="0"/>
              <a:t>在</a:t>
            </a:r>
            <a:r>
              <a:rPr lang="zh-CN" altLang="en-US" dirty="0"/>
              <a:t>修行的过程中，一定要打</a:t>
            </a:r>
            <a:r>
              <a:rPr lang="zh-CN" altLang="en-US" dirty="0" smtClean="0"/>
              <a:t>好皈依这</a:t>
            </a:r>
            <a:r>
              <a:rPr lang="zh-CN" altLang="en-US" dirty="0"/>
              <a:t>个基础</a:t>
            </a:r>
            <a:r>
              <a:rPr lang="zh-CN" altLang="en-US" dirty="0" smtClean="0"/>
              <a:t>。倘</a:t>
            </a:r>
            <a:r>
              <a:rPr lang="zh-CN" altLang="en-US" dirty="0"/>
              <a:t>若连皈依的基本要求都做不到，这是特别可笑、可耻的。</a:t>
            </a:r>
            <a:endParaRPr lang="en-CA" dirty="0"/>
          </a:p>
          <a:p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1448554"/>
            <a:ext cx="10376781" cy="458712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b="1" dirty="0" smtClean="0">
                <a:solidFill>
                  <a:srgbClr val="C00000"/>
                </a:solidFill>
              </a:rPr>
              <a:t>原文：作</a:t>
            </a:r>
            <a:r>
              <a:rPr lang="zh-CN" altLang="en-US" b="1" dirty="0">
                <a:solidFill>
                  <a:srgbClr val="C00000"/>
                </a:solidFill>
              </a:rPr>
              <a:t>为已迈入解脱道的佛教徒，从今往后，即使遇到生命危险，也绝不可舍弃皈依及皈依戒，这一点必须要付诸于实际行动中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教证：“</a:t>
            </a:r>
            <a:r>
              <a:rPr lang="zh-CN" altLang="en-US" dirty="0"/>
              <a:t>何人皈依佛，彼为真居士，何时亦不能，皈依其他尊；皈依于正法，远离恼害心；皈依圣僧众，不应交外道</a:t>
            </a:r>
            <a:r>
              <a:rPr lang="en-US" altLang="zh-CN" dirty="0"/>
              <a:t>……”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皈依正法之后，千万不能损害任何众生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如果无</a:t>
            </a:r>
            <a:r>
              <a:rPr lang="zh-CN" altLang="en-US" dirty="0"/>
              <a:t>意中因嗔心控制不住，可能会直接或间接伤害众生，但做了以后要马上忏悔，而且不能杀害众生。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皈依僧众之后，与外道徒、无信仰者，乃至詈骂上师或亵渎正法之人，绝对不能交往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若能虔诚地皈依三宝，佛陀是绝不会欺惑我们的，始终会赐予加持和悉地，让我们真正得到快</a:t>
            </a:r>
            <a:r>
              <a:rPr lang="zh-CN" altLang="en-US" dirty="0" smtClean="0"/>
              <a:t>乐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pPr lvl="1"/>
            <a:r>
              <a:rPr lang="zh-CN" altLang="en-US" dirty="0"/>
              <a:t>教</a:t>
            </a:r>
            <a:r>
              <a:rPr lang="zh-CN" altLang="en-US" dirty="0" smtClean="0"/>
              <a:t>证：</a:t>
            </a:r>
            <a:r>
              <a:rPr lang="en-US" altLang="zh-CN" dirty="0"/>
              <a:t>《</a:t>
            </a:r>
            <a:r>
              <a:rPr lang="zh-CN" altLang="en-US" dirty="0"/>
              <a:t>妙法莲华经</a:t>
            </a:r>
            <a:r>
              <a:rPr lang="en-US" altLang="zh-CN" dirty="0"/>
              <a:t>》</a:t>
            </a:r>
            <a:r>
              <a:rPr lang="zh-CN" altLang="en-US" dirty="0"/>
              <a:t>所言：“若人信归佛，如来不欺诳。”所以，佛陀、佛法、僧众这三者，是一切功德之海，我们理应恭恭敬敬、欢欢喜喜地皈依，经常观想和祈</a:t>
            </a:r>
            <a:r>
              <a:rPr lang="zh-CN" altLang="en-US" dirty="0" smtClean="0"/>
              <a:t>祷</a:t>
            </a:r>
            <a:r>
              <a:rPr lang="zh-CN" altLang="en-US" dirty="0"/>
              <a:t>；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/>
              <a:t>华严经</a:t>
            </a:r>
            <a:r>
              <a:rPr lang="en-US" altLang="zh-CN" dirty="0"/>
              <a:t>》</a:t>
            </a:r>
            <a:r>
              <a:rPr lang="zh-CN" altLang="en-US" dirty="0"/>
              <a:t>中也说：“一切诸导师，正法菩萨众，圣僧功德海，皆悉应恭敬。”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669814"/>
          </a:xfrm>
        </p:spPr>
        <p:txBody>
          <a:bodyPr/>
          <a:lstStyle/>
          <a:p>
            <a:r>
              <a:rPr lang="en-US" altLang="zh-CN" b="1" dirty="0" smtClean="0"/>
              <a:t/>
            </a:r>
            <a:br>
              <a:rPr lang="en-US" altLang="zh-CN" b="1" dirty="0" smtClean="0"/>
            </a:br>
            <a:r>
              <a:rPr lang="en-US" altLang="zh-CN" sz="3600" b="1" dirty="0" smtClean="0"/>
              <a:t>2.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绝对三宝所依的不敬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85180"/>
            <a:ext cx="10058400" cy="487981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（一）</a:t>
            </a:r>
            <a:r>
              <a:rPr lang="en-US" altLang="zh-CN" b="1" dirty="0" smtClean="0">
                <a:solidFill>
                  <a:srgbClr val="C00000"/>
                </a:solidFill>
              </a:rPr>
              <a:t> </a:t>
            </a:r>
            <a:r>
              <a:rPr lang="zh-CN" altLang="en-US" b="1" dirty="0" smtClean="0">
                <a:solidFill>
                  <a:srgbClr val="C00000"/>
                </a:solidFill>
              </a:rPr>
              <a:t>原文：如</a:t>
            </a:r>
            <a:r>
              <a:rPr lang="zh-CN" altLang="en-US" b="1" dirty="0">
                <a:solidFill>
                  <a:srgbClr val="C00000"/>
                </a:solidFill>
              </a:rPr>
              <a:t>今我们这些人自以为是三宝的随行者</a:t>
            </a:r>
            <a:r>
              <a:rPr lang="zh-CN" altLang="en-US" b="1" dirty="0" smtClean="0">
                <a:solidFill>
                  <a:srgbClr val="C00000"/>
                </a:solidFill>
              </a:rPr>
              <a:t>，可</a:t>
            </a:r>
            <a:r>
              <a:rPr lang="zh-CN" altLang="en-US" b="1" dirty="0">
                <a:solidFill>
                  <a:srgbClr val="C00000"/>
                </a:solidFill>
              </a:rPr>
              <a:t>是竟然对佛经、佛塔、佛像等没有一丝一</a:t>
            </a:r>
            <a:r>
              <a:rPr lang="zh-CN" altLang="en-US" b="1" dirty="0" smtClean="0">
                <a:solidFill>
                  <a:srgbClr val="C00000"/>
                </a:solidFill>
              </a:rPr>
              <a:t>毫的</a:t>
            </a:r>
            <a:r>
              <a:rPr lang="zh-CN" altLang="en-US" b="1" dirty="0">
                <a:solidFill>
                  <a:srgbClr val="C00000"/>
                </a:solidFill>
              </a:rPr>
              <a:t>恭敬心，居然把这些看成是普通的财物而</a:t>
            </a:r>
            <a:r>
              <a:rPr lang="zh-CN" altLang="en-US" b="1" dirty="0" smtClean="0">
                <a:solidFill>
                  <a:srgbClr val="C00000"/>
                </a:solidFill>
              </a:rPr>
              <a:t>进行</a:t>
            </a:r>
            <a:r>
              <a:rPr lang="zh-CN" altLang="en-US" b="1" dirty="0">
                <a:solidFill>
                  <a:srgbClr val="C00000"/>
                </a:solidFill>
              </a:rPr>
              <a:t>买卖或作为抵押品</a:t>
            </a:r>
            <a:r>
              <a:rPr lang="en-US" altLang="zh-CN" b="1" dirty="0">
                <a:solidFill>
                  <a:srgbClr val="C00000"/>
                </a:solidFill>
              </a:rPr>
              <a:t>……</a:t>
            </a:r>
            <a:r>
              <a:rPr lang="zh-CN" altLang="en-US" b="1" dirty="0">
                <a:solidFill>
                  <a:srgbClr val="C00000"/>
                </a:solidFill>
              </a:rPr>
              <a:t>这就是所谓的享用</a:t>
            </a:r>
            <a:r>
              <a:rPr lang="zh-CN" altLang="en-US" b="1" dirty="0" smtClean="0">
                <a:solidFill>
                  <a:srgbClr val="C00000"/>
                </a:solidFill>
              </a:rPr>
              <a:t>三宝</a:t>
            </a:r>
            <a:r>
              <a:rPr lang="zh-CN" altLang="en-US" b="1" dirty="0">
                <a:solidFill>
                  <a:srgbClr val="C00000"/>
                </a:solidFill>
              </a:rPr>
              <a:t>身财，罪过极其严重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CA" altLang="zh-CN" b="1" dirty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公案：</a:t>
            </a:r>
            <a:r>
              <a:rPr lang="en-US" altLang="zh-CN" dirty="0"/>
              <a:t>《</a:t>
            </a:r>
            <a:r>
              <a:rPr lang="zh-CN" altLang="en-US" dirty="0"/>
              <a:t>观佛三昧海经</a:t>
            </a:r>
            <a:r>
              <a:rPr lang="en-US" altLang="zh-CN" dirty="0"/>
              <a:t>》</a:t>
            </a:r>
            <a:r>
              <a:rPr lang="zh-CN" altLang="en-US" dirty="0" smtClean="0"/>
              <a:t>里优</a:t>
            </a:r>
            <a:r>
              <a:rPr lang="zh-CN" altLang="en-US" dirty="0"/>
              <a:t>填</a:t>
            </a:r>
            <a:r>
              <a:rPr lang="zh-CN" altLang="en-US" dirty="0" smtClean="0"/>
              <a:t>王造释迦牟尼佛金像迎接佛陀从忉利天说法后返回人间。</a:t>
            </a:r>
            <a:r>
              <a:rPr lang="zh-CN" altLang="en-US" dirty="0"/>
              <a:t>从那时起，世间上就有了佛像。即使佛陀后来示现了涅槃，但众生仍有礼拜、供养的对境。</a:t>
            </a:r>
            <a:endParaRPr lang="en-CA" dirty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）三</a:t>
            </a:r>
            <a:r>
              <a:rPr lang="zh-CN" altLang="en-US" dirty="0"/>
              <a:t>宝所依，我们若为养活自己而当成买卖品，是非常不合理的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/>
              <a:t>公</a:t>
            </a:r>
            <a:r>
              <a:rPr lang="zh-CN" altLang="en-US" dirty="0" smtClean="0"/>
              <a:t>案：</a:t>
            </a:r>
            <a:r>
              <a:rPr lang="zh-CN" altLang="en-US" dirty="0"/>
              <a:t>智悲光尊者在</a:t>
            </a:r>
            <a:r>
              <a:rPr lang="en-US" altLang="zh-CN" dirty="0"/>
              <a:t>《</a:t>
            </a:r>
            <a:r>
              <a:rPr lang="zh-CN" altLang="en-US" dirty="0"/>
              <a:t>功德藏</a:t>
            </a:r>
            <a:r>
              <a:rPr lang="en-US" altLang="zh-CN" dirty="0"/>
              <a:t>》</a:t>
            </a:r>
            <a:r>
              <a:rPr lang="zh-CN" altLang="en-US" dirty="0"/>
              <a:t>及其自释中说：“如果买卖或毁坏佛像、佛经、佛塔，依靠三宝而造罪，这叫做无与伦比的罪业。应当怎么弥补呢？应按照两倍以上作修复，再在三宝面前忏悔。”</a:t>
            </a:r>
            <a:r>
              <a:rPr lang="en-CA" dirty="0"/>
              <a:t> </a:t>
            </a:r>
            <a:r>
              <a:rPr lang="zh-CN" altLang="en-US" dirty="0"/>
              <a:t>因为造五无间罪等，可以依靠三宝忏悔。而依靠三宝造的罪业，无有忏悔之所依。</a:t>
            </a:r>
            <a:endParaRPr lang="en-CA" dirty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）如</a:t>
            </a:r>
            <a:r>
              <a:rPr lang="zh-CN" altLang="en-US" dirty="0"/>
              <a:t>果</a:t>
            </a:r>
            <a:r>
              <a:rPr lang="zh-CN" altLang="en-US" dirty="0" smtClean="0"/>
              <a:t>有毁坏佛像佛塔，</a:t>
            </a:r>
            <a:r>
              <a:rPr lang="zh-CN" altLang="en-US" dirty="0"/>
              <a:t>临死前就要赶紧忏悔，否则，这种罪业不但影响来世，甚至现世中也会感受报应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/>
              <a:t>公</a:t>
            </a:r>
            <a:r>
              <a:rPr lang="zh-CN" altLang="en-US" dirty="0" smtClean="0"/>
              <a:t>案：</a:t>
            </a:r>
            <a:r>
              <a:rPr lang="en-US" altLang="zh-CN" dirty="0"/>
              <a:t>《</a:t>
            </a:r>
            <a:r>
              <a:rPr lang="zh-CN" altLang="en-US" dirty="0"/>
              <a:t>安士全书</a:t>
            </a:r>
            <a:r>
              <a:rPr lang="en-US" altLang="zh-CN" dirty="0"/>
              <a:t>》</a:t>
            </a:r>
            <a:r>
              <a:rPr lang="zh-CN" altLang="en-US" dirty="0" smtClean="0"/>
              <a:t>中：有</a:t>
            </a:r>
            <a:r>
              <a:rPr lang="zh-CN" altLang="en-US" dirty="0"/>
              <a:t>个开香铺的人</a:t>
            </a:r>
            <a:r>
              <a:rPr lang="zh-CN" altLang="en-US" dirty="0" smtClean="0"/>
              <a:t>，毁掉一</a:t>
            </a:r>
            <a:r>
              <a:rPr lang="zh-CN" altLang="en-US" dirty="0"/>
              <a:t>尊檀香的观音</a:t>
            </a:r>
            <a:r>
              <a:rPr lang="zh-CN" altLang="en-US" dirty="0" smtClean="0"/>
              <a:t>像，不到一天，整</a:t>
            </a:r>
            <a:r>
              <a:rPr lang="zh-CN" altLang="en-US" dirty="0"/>
              <a:t>个香铺突然起火，所有人都葬身火海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）有</a:t>
            </a:r>
            <a:r>
              <a:rPr lang="zh-CN" altLang="en-US" dirty="0"/>
              <a:t>些人故意烧经堂、毁佛像，最后他们在今生中成熟的果报极其惨烈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en-US" altLang="zh-CN" dirty="0"/>
              <a:t>《</a:t>
            </a:r>
            <a:r>
              <a:rPr lang="zh-CN" altLang="en-US" dirty="0"/>
              <a:t>目连问戒律中五百轻重事</a:t>
            </a:r>
            <a:r>
              <a:rPr lang="en-US" altLang="zh-CN" dirty="0"/>
              <a:t>》</a:t>
            </a:r>
            <a:r>
              <a:rPr lang="zh-CN" altLang="en-US" dirty="0"/>
              <a:t>中，有人问：“买卖佛像有怎样的过失？”答：“罪同买卖父母</a:t>
            </a:r>
            <a:r>
              <a:rPr lang="zh-CN" altLang="en-US" dirty="0" smtClean="0"/>
              <a:t>。”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78456"/>
          </a:xfrm>
        </p:spPr>
        <p:txBody>
          <a:bodyPr/>
          <a:lstStyle/>
          <a:p>
            <a:r>
              <a:rPr lang="en-US" altLang="zh-CN" sz="3600" b="1" dirty="0" smtClean="0"/>
              <a:t>2.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</a:t>
            </a:r>
            <a:r>
              <a:rPr lang="zh-CN" altLang="en-US" sz="3600" b="1" dirty="0" smtClean="0"/>
              <a:t>敬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75304"/>
            <a:ext cx="10058400" cy="4460372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（二）原文：此</a:t>
            </a:r>
            <a:r>
              <a:rPr lang="zh-CN" altLang="en-US" b="1" dirty="0">
                <a:solidFill>
                  <a:srgbClr val="C00000"/>
                </a:solidFill>
              </a:rPr>
              <a:t>外，除非是在绘画、雕刻佛像等情况</a:t>
            </a:r>
            <a:r>
              <a:rPr lang="zh-CN" altLang="en-US" b="1" dirty="0" smtClean="0">
                <a:solidFill>
                  <a:srgbClr val="C00000"/>
                </a:solidFill>
              </a:rPr>
              <a:t>下需</a:t>
            </a:r>
            <a:r>
              <a:rPr lang="zh-CN" altLang="en-US" b="1" dirty="0">
                <a:solidFill>
                  <a:srgbClr val="C00000"/>
                </a:solidFill>
              </a:rPr>
              <a:t>要测量尺度方可进行制作，在其他时间里</a:t>
            </a:r>
            <a:r>
              <a:rPr lang="zh-CN" altLang="en-US" b="1" dirty="0" smtClean="0">
                <a:solidFill>
                  <a:srgbClr val="C00000"/>
                </a:solidFill>
              </a:rPr>
              <a:t>对佛</a:t>
            </a:r>
            <a:r>
              <a:rPr lang="zh-CN" altLang="en-US" b="1" dirty="0">
                <a:solidFill>
                  <a:srgbClr val="C00000"/>
                </a:solidFill>
              </a:rPr>
              <a:t>像指手画脚、妄加评论这里不庄严那里不</a:t>
            </a:r>
            <a:r>
              <a:rPr lang="zh-CN" altLang="en-US" b="1" dirty="0" smtClean="0">
                <a:solidFill>
                  <a:srgbClr val="C00000"/>
                </a:solidFill>
              </a:rPr>
              <a:t>美观</a:t>
            </a:r>
            <a:r>
              <a:rPr lang="zh-CN" altLang="en-US" b="1" dirty="0">
                <a:solidFill>
                  <a:srgbClr val="C00000"/>
                </a:solidFill>
              </a:rPr>
              <a:t>，过失也相当严重，因此我们千万不要对</a:t>
            </a:r>
            <a:r>
              <a:rPr lang="zh-CN" altLang="en-US" b="1" dirty="0" smtClean="0">
                <a:solidFill>
                  <a:srgbClr val="C00000"/>
                </a:solidFill>
              </a:rPr>
              <a:t>这些</a:t>
            </a:r>
            <a:r>
              <a:rPr lang="zh-CN" altLang="en-US" b="1" dirty="0">
                <a:solidFill>
                  <a:srgbClr val="C00000"/>
                </a:solidFill>
              </a:rPr>
              <a:t>佛像吹毛求疵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r>
              <a:rPr lang="zh-CN" altLang="en-US" sz="1800" dirty="0" smtClean="0"/>
              <a:t>（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）公案：</a:t>
            </a:r>
            <a:r>
              <a:rPr lang="en-US" altLang="zh-CN" sz="1800" dirty="0"/>
              <a:t>《</a:t>
            </a:r>
            <a:r>
              <a:rPr lang="zh-CN" altLang="en-US" sz="1800" dirty="0"/>
              <a:t>极乐愿文大疏</a:t>
            </a:r>
            <a:r>
              <a:rPr lang="en-US" altLang="zh-CN" sz="1800" dirty="0"/>
              <a:t>》</a:t>
            </a:r>
            <a:r>
              <a:rPr lang="zh-CN" altLang="en-US" sz="1800" dirty="0"/>
              <a:t>中讲过，从前有个人对着一尊断了手指的佛像，说“断指佛”。话音刚落，他自己的手指就断了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marL="274320" lvl="1" indent="0">
              <a:buNone/>
            </a:pPr>
            <a:endParaRPr lang="en-CA" sz="1800" dirty="0"/>
          </a:p>
          <a:p>
            <a:pPr marL="274320" lvl="1" indent="0">
              <a:buNone/>
            </a:pPr>
            <a:r>
              <a:rPr lang="zh-CN" altLang="en-US" sz="1800" dirty="0" smtClean="0"/>
              <a:t>（</a:t>
            </a:r>
            <a:r>
              <a:rPr lang="en-US" altLang="zh-CN" sz="1800" dirty="0" smtClean="0"/>
              <a:t>2</a:t>
            </a:r>
            <a:r>
              <a:rPr lang="zh-CN" altLang="en-US" sz="1800" dirty="0" smtClean="0"/>
              <a:t>）现</a:t>
            </a:r>
            <a:r>
              <a:rPr lang="zh-CN" altLang="en-US" sz="1800" dirty="0"/>
              <a:t>在汉地有些人</a:t>
            </a:r>
            <a:r>
              <a:rPr lang="zh-CN" altLang="en-US" sz="1800" dirty="0" smtClean="0"/>
              <a:t>，经</a:t>
            </a:r>
            <a:r>
              <a:rPr lang="zh-CN" altLang="en-US" sz="1800" dirty="0"/>
              <a:t>常说：“这是胖胖的佛、瘦瘦的佛、高高的佛</a:t>
            </a:r>
            <a:r>
              <a:rPr lang="en-US" altLang="zh-CN" sz="1800" dirty="0"/>
              <a:t>……”</a:t>
            </a:r>
            <a:r>
              <a:rPr lang="zh-CN" altLang="en-US" sz="1800" dirty="0"/>
              <a:t>这是不允许的。我们对人尚且不能如此不敬，更何况是佛像等三宝所</a:t>
            </a:r>
            <a:r>
              <a:rPr lang="zh-CN" altLang="en-US" sz="1800" dirty="0" smtClean="0"/>
              <a:t>依？</a:t>
            </a:r>
            <a:endParaRPr lang="en-US" altLang="zh-CN" sz="1800" dirty="0" smtClean="0"/>
          </a:p>
          <a:p>
            <a:pPr marL="274320" lvl="1" indent="0">
              <a:buNone/>
            </a:pPr>
            <a:endParaRPr lang="en-US" altLang="zh-CN" sz="1800" dirty="0" smtClean="0"/>
          </a:p>
          <a:p>
            <a:pPr marL="274320" lvl="1" indent="0">
              <a:buNone/>
            </a:pPr>
            <a:r>
              <a:rPr lang="zh-CN" altLang="en-US" sz="1800" dirty="0" smtClean="0"/>
              <a:t>（</a:t>
            </a:r>
            <a:r>
              <a:rPr lang="en-US" altLang="zh-CN" sz="1800" dirty="0" smtClean="0"/>
              <a:t>3</a:t>
            </a:r>
            <a:r>
              <a:rPr lang="zh-CN" altLang="en-US" sz="1800" dirty="0" smtClean="0"/>
              <a:t>）常</a:t>
            </a:r>
            <a:r>
              <a:rPr lang="zh-CN" altLang="en-US" sz="1800" dirty="0"/>
              <a:t>有人评论：“这个莲花生大士很难看！”“这个释迦牟尼佛不庄严</a:t>
            </a:r>
            <a:r>
              <a:rPr lang="zh-CN" altLang="en-US" sz="1800" dirty="0" smtClean="0"/>
              <a:t>！”</a:t>
            </a:r>
            <a:r>
              <a:rPr lang="en-US" altLang="zh-CN" sz="1800" dirty="0" smtClean="0"/>
              <a:t>--</a:t>
            </a:r>
            <a:r>
              <a:rPr lang="zh-CN" altLang="en-US" sz="1800" dirty="0"/>
              <a:t>释迦牟尼佛、莲花生大士等诸佛菩萨，全是相好圆满，</a:t>
            </a:r>
            <a:r>
              <a:rPr lang="zh-CN" altLang="en-US" sz="1800" dirty="0" smtClean="0"/>
              <a:t>我</a:t>
            </a:r>
            <a:r>
              <a:rPr lang="zh-CN" altLang="en-US" sz="1800" dirty="0"/>
              <a:t>们千万不能对如此严厉的对境，乱造口业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marL="274320" lvl="1" indent="0">
              <a:buNone/>
            </a:pPr>
            <a:endParaRPr lang="en-CA" sz="1800" dirty="0"/>
          </a:p>
          <a:p>
            <a:pPr marL="274320" lvl="1" indent="0">
              <a:buNone/>
            </a:pPr>
            <a:r>
              <a:rPr lang="zh-CN" altLang="en-US" sz="1800" dirty="0" smtClean="0"/>
              <a:t>（</a:t>
            </a:r>
            <a:r>
              <a:rPr lang="en-US" altLang="zh-CN" sz="1800" dirty="0" smtClean="0"/>
              <a:t>4</a:t>
            </a:r>
            <a:r>
              <a:rPr lang="zh-CN" altLang="en-US" sz="1800" dirty="0" smtClean="0"/>
              <a:t>）倘</a:t>
            </a:r>
            <a:r>
              <a:rPr lang="zh-CN" altLang="en-US" sz="1800" dirty="0"/>
              <a:t>若你对有些佛</a:t>
            </a:r>
            <a:r>
              <a:rPr lang="zh-CN" altLang="en-US" sz="1800" dirty="0" smtClean="0"/>
              <a:t>像的</a:t>
            </a:r>
            <a:r>
              <a:rPr lang="zh-CN" altLang="en-US" sz="1800" dirty="0"/>
              <a:t>工艺不满意，那不能说佛像不庄严，而应该说造佛像者的技术不</a:t>
            </a:r>
            <a:r>
              <a:rPr lang="zh-CN" altLang="en-US" sz="1800" dirty="0" smtClean="0"/>
              <a:t>好。</a:t>
            </a:r>
            <a:endParaRPr lang="en-US" altLang="zh-CN" sz="1800" dirty="0" smtClean="0"/>
          </a:p>
          <a:p>
            <a:pPr lvl="1"/>
            <a:endParaRPr lang="en-C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597387"/>
          </a:xfrm>
        </p:spPr>
        <p:txBody>
          <a:bodyPr/>
          <a:lstStyle/>
          <a:p>
            <a:r>
              <a:rPr lang="en-US" altLang="zh-CN" sz="3600" b="1" dirty="0" smtClean="0"/>
              <a:t>2.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绝对三宝所依的不敬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40326"/>
            <a:ext cx="10058400" cy="4795350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（三）原文：也</a:t>
            </a:r>
            <a:r>
              <a:rPr lang="zh-CN" altLang="en-US" b="1" dirty="0">
                <a:solidFill>
                  <a:srgbClr val="C00000"/>
                </a:solidFill>
              </a:rPr>
              <a:t>不允许将佛经文字的书函等直接放在</a:t>
            </a:r>
            <a:r>
              <a:rPr lang="zh-CN" altLang="en-US" b="1" dirty="0" smtClean="0">
                <a:solidFill>
                  <a:srgbClr val="C00000"/>
                </a:solidFill>
              </a:rPr>
              <a:t>地上</a:t>
            </a:r>
            <a:r>
              <a:rPr lang="zh-CN" altLang="en-US" b="1" dirty="0">
                <a:solidFill>
                  <a:srgbClr val="C00000"/>
                </a:solidFill>
              </a:rPr>
              <a:t>、从经书上跨越或者翻页时手指蘸唾液等等</a:t>
            </a:r>
            <a:r>
              <a:rPr lang="zh-CN" altLang="en-US" b="1" dirty="0" smtClean="0">
                <a:solidFill>
                  <a:srgbClr val="C00000"/>
                </a:solidFill>
              </a:rPr>
              <a:t>，所</a:t>
            </a:r>
            <a:r>
              <a:rPr lang="zh-CN" altLang="en-US" b="1" dirty="0">
                <a:solidFill>
                  <a:srgbClr val="C00000"/>
                </a:solidFill>
              </a:rPr>
              <a:t>有这些不恭敬的行为，罪过特别严重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世尊说：“</a:t>
            </a:r>
            <a:r>
              <a:rPr lang="zh-CN" altLang="en-US" dirty="0"/>
              <a:t>末世五百年，我现文字相，作意彼为我，尔时当恭敬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/>
              <a:t>大般若经</a:t>
            </a:r>
            <a:r>
              <a:rPr lang="en-US" altLang="zh-CN" dirty="0"/>
              <a:t>》</a:t>
            </a:r>
            <a:r>
              <a:rPr lang="zh-CN" altLang="en-US" dirty="0"/>
              <a:t>中也说：“法是佛身，若供养法即供养佛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/>
              <a:t>大方便佛报恩经</a:t>
            </a:r>
            <a:r>
              <a:rPr lang="en-US" altLang="zh-CN" dirty="0"/>
              <a:t>》</a:t>
            </a:r>
            <a:r>
              <a:rPr lang="zh-CN" altLang="en-US" dirty="0"/>
              <a:t>说：“佛以法为师，佛从法生，法是佛母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 smtClean="0"/>
              <a:t>历</a:t>
            </a:r>
            <a:r>
              <a:rPr lang="zh-CN" altLang="en-US" dirty="0"/>
              <a:t>代三宝纪</a:t>
            </a:r>
            <a:r>
              <a:rPr lang="en-US" altLang="zh-CN" dirty="0"/>
              <a:t>》</a:t>
            </a:r>
            <a:r>
              <a:rPr lang="zh-CN" altLang="en-US" dirty="0"/>
              <a:t>亦云：“法是佛母，佛从法生，三世如来皆供养法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r>
              <a:rPr lang="zh-CN" altLang="en-US" dirty="0"/>
              <a:t>其实经函等文字就是佛法，能够出生三世一切佛，因而我们务必要恭</a:t>
            </a:r>
            <a:r>
              <a:rPr lang="zh-CN" altLang="en-US" dirty="0" smtClean="0"/>
              <a:t>敬。</a:t>
            </a:r>
            <a:endParaRPr lang="en-US" altLang="zh-CN" dirty="0" smtClean="0"/>
          </a:p>
          <a:p>
            <a:r>
              <a:rPr lang="zh-CN" altLang="en-US" dirty="0"/>
              <a:t>世间也有这样的俗话：“佛经上不能放佛像。”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原文：在</a:t>
            </a:r>
            <a:r>
              <a:rPr lang="zh-CN" altLang="en-US" b="1" dirty="0">
                <a:solidFill>
                  <a:srgbClr val="C00000"/>
                </a:solidFill>
              </a:rPr>
              <a:t>所有佛像、经典</a:t>
            </a:r>
            <a:r>
              <a:rPr lang="zh-CN" altLang="en-US" b="1" dirty="0" smtClean="0">
                <a:solidFill>
                  <a:srgbClr val="C00000"/>
                </a:solidFill>
              </a:rPr>
              <a:t>、佛</a:t>
            </a:r>
            <a:r>
              <a:rPr lang="zh-CN" altLang="en-US" b="1" dirty="0">
                <a:solidFill>
                  <a:srgbClr val="C00000"/>
                </a:solidFill>
              </a:rPr>
              <a:t>塔当中，佛经具有开示取舍道理、延续佛</a:t>
            </a:r>
            <a:r>
              <a:rPr lang="zh-CN" altLang="en-US" b="1" dirty="0" smtClean="0">
                <a:solidFill>
                  <a:srgbClr val="C00000"/>
                </a:solidFill>
              </a:rPr>
              <a:t>法慧</a:t>
            </a:r>
            <a:r>
              <a:rPr lang="zh-CN" altLang="en-US" b="1" dirty="0">
                <a:solidFill>
                  <a:srgbClr val="C00000"/>
                </a:solidFill>
              </a:rPr>
              <a:t>命等作用，与真佛没有一点一滴的差别，</a:t>
            </a:r>
            <a:r>
              <a:rPr lang="zh-CN" altLang="en-US" b="1" dirty="0" smtClean="0">
                <a:solidFill>
                  <a:srgbClr val="C00000"/>
                </a:solidFill>
              </a:rPr>
              <a:t>甚至</a:t>
            </a:r>
            <a:r>
              <a:rPr lang="zh-CN" altLang="en-US" b="1" dirty="0">
                <a:solidFill>
                  <a:srgbClr val="C00000"/>
                </a:solidFill>
              </a:rPr>
              <a:t>与佛陀相比，也可以说是有过之而无不及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r>
              <a:rPr lang="en-US" altLang="zh-CN" b="1" dirty="0" smtClean="0"/>
              <a:t>--</a:t>
            </a:r>
            <a:r>
              <a:rPr lang="zh-CN" altLang="en-US" dirty="0"/>
              <a:t>从这个角度而言，经书比佛像更为重要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教证：</a:t>
            </a:r>
            <a:r>
              <a:rPr lang="en-US" altLang="zh-CN" dirty="0" smtClean="0"/>
              <a:t>《</a:t>
            </a:r>
            <a:r>
              <a:rPr lang="zh-CN" altLang="en-US" dirty="0"/>
              <a:t>地藏十轮经</a:t>
            </a:r>
            <a:r>
              <a:rPr lang="en-US" altLang="zh-CN" dirty="0"/>
              <a:t>》</a:t>
            </a:r>
            <a:r>
              <a:rPr lang="zh-CN" altLang="en-US" dirty="0"/>
              <a:t>也说：“如遇得贤瓶，除贫获富乐，如是遇佛法，灭惑证菩提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r>
              <a:rPr lang="zh-CN" altLang="en-US" dirty="0"/>
              <a:t>所以，佛法特别重要。我们皈依了佛法后，对一字一句以上的法宝，乃至佛经的一点点碎片，也务必要恭敬供养。</a:t>
            </a:r>
            <a:endParaRPr lang="en-CA" dirty="0"/>
          </a:p>
          <a:p>
            <a:endParaRPr lang="en-CA" dirty="0"/>
          </a:p>
          <a:p>
            <a:endParaRPr lang="en-US" altLang="zh-CN" b="1" dirty="0" smtClean="0">
              <a:solidFill>
                <a:srgbClr val="C00000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923312"/>
          </a:xfrm>
        </p:spPr>
        <p:txBody>
          <a:bodyPr/>
          <a:lstStyle/>
          <a:p>
            <a:r>
              <a:rPr lang="en-US" altLang="zh-CN" sz="3600" b="1" dirty="0" smtClean="0"/>
              <a:t>3.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绝对三宝所依的不敬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8678"/>
            <a:ext cx="10058400" cy="439699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 smtClean="0"/>
              <a:t>(</a:t>
            </a:r>
            <a:r>
              <a:rPr lang="zh-CN" altLang="en-US" sz="2400" dirty="0" smtClean="0"/>
              <a:t>四）关于金刚铃杵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）金</a:t>
            </a:r>
            <a:r>
              <a:rPr lang="zh-CN" altLang="en-US" b="1" dirty="0">
                <a:solidFill>
                  <a:srgbClr val="C00000"/>
                </a:solidFill>
              </a:rPr>
              <a:t>刚杵表示佛陀的五种意智慧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）金</a:t>
            </a:r>
            <a:r>
              <a:rPr lang="zh-CN" altLang="en-US" b="1" dirty="0">
                <a:solidFill>
                  <a:srgbClr val="C00000"/>
                </a:solidFill>
              </a:rPr>
              <a:t>刚铃也同样具有本尊面相，下续部中说这</a:t>
            </a:r>
            <a:r>
              <a:rPr lang="zh-CN" altLang="en-US" b="1" dirty="0" smtClean="0">
                <a:solidFill>
                  <a:srgbClr val="C00000"/>
                </a:solidFill>
              </a:rPr>
              <a:t>一面</a:t>
            </a:r>
            <a:r>
              <a:rPr lang="zh-CN" altLang="en-US" b="1" dirty="0">
                <a:solidFill>
                  <a:srgbClr val="C00000"/>
                </a:solidFill>
              </a:rPr>
              <a:t>相代表毗卢遮那佛，上续部中说它表示金</a:t>
            </a:r>
            <a:r>
              <a:rPr lang="zh-CN" altLang="en-US" b="1" dirty="0" smtClean="0">
                <a:solidFill>
                  <a:srgbClr val="C00000"/>
                </a:solidFill>
              </a:rPr>
              <a:t>刚界</a:t>
            </a:r>
            <a:r>
              <a:rPr lang="zh-CN" altLang="en-US" b="1" dirty="0">
                <a:solidFill>
                  <a:srgbClr val="C00000"/>
                </a:solidFill>
              </a:rPr>
              <a:t>自在母，因此它具有身相</a:t>
            </a:r>
            <a:r>
              <a:rPr lang="zh-CN" altLang="en-US" b="1" dirty="0" smtClean="0">
                <a:solidFill>
                  <a:srgbClr val="C00000"/>
                </a:solidFill>
              </a:rPr>
              <a:t>；再者，金</a:t>
            </a:r>
            <a:r>
              <a:rPr lang="zh-CN" altLang="en-US" b="1" dirty="0">
                <a:solidFill>
                  <a:srgbClr val="C00000"/>
                </a:solidFill>
              </a:rPr>
              <a:t>刚铃</a:t>
            </a:r>
            <a:r>
              <a:rPr lang="zh-CN" altLang="en-US" b="1" dirty="0" smtClean="0">
                <a:solidFill>
                  <a:srgbClr val="C00000"/>
                </a:solidFill>
              </a:rPr>
              <a:t>上有</a:t>
            </a:r>
            <a:r>
              <a:rPr lang="zh-CN" altLang="en-US" b="1" dirty="0">
                <a:solidFill>
                  <a:srgbClr val="C00000"/>
                </a:solidFill>
              </a:rPr>
              <a:t>八大佛母真实种子字的经文相</a:t>
            </a:r>
            <a:r>
              <a:rPr lang="zh-CN" altLang="en-US" b="1" dirty="0" smtClean="0">
                <a:solidFill>
                  <a:srgbClr val="C00000"/>
                </a:solidFill>
              </a:rPr>
              <a:t>；此外，它的清</a:t>
            </a:r>
            <a:r>
              <a:rPr lang="zh-CN" altLang="en-US" b="1" dirty="0">
                <a:solidFill>
                  <a:srgbClr val="C00000"/>
                </a:solidFill>
              </a:rPr>
              <a:t>脆响声代表佛陀说法的妙音</a:t>
            </a:r>
            <a:r>
              <a:rPr lang="zh-CN" altLang="en-US" b="1" dirty="0" smtClean="0">
                <a:solidFill>
                  <a:srgbClr val="C00000"/>
                </a:solidFill>
              </a:rPr>
              <a:t>，</a:t>
            </a:r>
            <a:r>
              <a:rPr lang="en-US" altLang="zh-CN" b="1" dirty="0" smtClean="0">
                <a:solidFill>
                  <a:srgbClr val="C00000"/>
                </a:solidFill>
              </a:rPr>
              <a:t>--</a:t>
            </a:r>
            <a:r>
              <a:rPr lang="zh-CN" altLang="en-US" b="1" dirty="0" smtClean="0">
                <a:solidFill>
                  <a:srgbClr val="C00000"/>
                </a:solidFill>
              </a:rPr>
              <a:t>可见，金</a:t>
            </a:r>
            <a:r>
              <a:rPr lang="zh-CN" altLang="en-US" b="1" dirty="0">
                <a:solidFill>
                  <a:srgbClr val="C00000"/>
                </a:solidFill>
              </a:rPr>
              <a:t>刚</a:t>
            </a:r>
            <a:r>
              <a:rPr lang="zh-CN" altLang="en-US" b="1" dirty="0" smtClean="0">
                <a:solidFill>
                  <a:srgbClr val="C00000"/>
                </a:solidFill>
              </a:rPr>
              <a:t>铃已</a:t>
            </a:r>
            <a:r>
              <a:rPr lang="zh-CN" altLang="en-US" b="1" dirty="0">
                <a:solidFill>
                  <a:srgbClr val="C00000"/>
                </a:solidFill>
              </a:rPr>
              <a:t>完全具备了身语意三所依的象</a:t>
            </a:r>
            <a:r>
              <a:rPr lang="zh-CN" altLang="en-US" b="1" dirty="0" smtClean="0">
                <a:solidFill>
                  <a:srgbClr val="C00000"/>
                </a:solidFill>
              </a:rPr>
              <a:t>征。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）尤</a:t>
            </a:r>
            <a:r>
              <a:rPr lang="zh-CN" altLang="en-US" b="1" dirty="0">
                <a:solidFill>
                  <a:srgbClr val="C00000"/>
                </a:solidFill>
              </a:rPr>
              <a:t>其是密宗的文武百尊坛城轮，在它上面象征性地全部具足，并且它也是不共誓言的标志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）在</a:t>
            </a:r>
            <a:r>
              <a:rPr lang="zh-CN" altLang="en-US" dirty="0"/>
              <a:t>密宗中，凡是得过灌顶的人，都要护持密咒和手印不间断的誓言，铃杵不能离身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）如</a:t>
            </a:r>
            <a:r>
              <a:rPr lang="zh-CN" altLang="en-US" dirty="0"/>
              <a:t>果金刚铃杵太大</a:t>
            </a:r>
            <a:r>
              <a:rPr lang="zh-CN" altLang="en-US" dirty="0" smtClean="0"/>
              <a:t>，到</a:t>
            </a:r>
            <a:r>
              <a:rPr lang="zh-CN" altLang="en-US" dirty="0"/>
              <a:t>处带着不方便，则可在念珠上系个小铃杵，作为象征和标志，如此不会毁坏誓言，对法器也能保持恭敬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）反</a:t>
            </a:r>
            <a:r>
              <a:rPr lang="zh-CN" altLang="en-US" dirty="0"/>
              <a:t>之，假如对这些轻视，就会有严重的罪过。因此，我们必须常常恭敬供养。</a:t>
            </a:r>
            <a:endParaRPr lang="en-CA" dirty="0"/>
          </a:p>
          <a:p>
            <a:endParaRPr lang="en-US" altLang="zh-CN" dirty="0" smtClean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二、皈依之功德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1640"/>
            <a:ext cx="10058400" cy="423403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原文：皈</a:t>
            </a:r>
            <a:r>
              <a:rPr lang="zh-CN" altLang="en-US" b="1" dirty="0">
                <a:solidFill>
                  <a:srgbClr val="C00000"/>
                </a:solidFill>
              </a:rPr>
              <a:t>依三宝是一切正法的基础，任何人仅仅皈依，也能播下解脱种子，远离不善业、增上善业，所以它是一切功德的源泉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皈</a:t>
            </a:r>
            <a:r>
              <a:rPr lang="zh-CN" altLang="en-US" b="1" dirty="0">
                <a:solidFill>
                  <a:srgbClr val="C00000"/>
                </a:solidFill>
              </a:rPr>
              <a:t>依也是一切戒律的根本，没有皈依的话，任何一个戒条也不能受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b="1" dirty="0">
                <a:solidFill>
                  <a:srgbClr val="C00000"/>
                </a:solidFill>
              </a:rPr>
              <a:t>皈依三宝的人，暂时也受到善法方面护法神</a:t>
            </a:r>
            <a:r>
              <a:rPr lang="zh-CN" altLang="en-US" b="1" dirty="0" smtClean="0">
                <a:solidFill>
                  <a:srgbClr val="C00000"/>
                </a:solidFill>
              </a:rPr>
              <a:t>的保</a:t>
            </a:r>
            <a:r>
              <a:rPr lang="zh-CN" altLang="en-US" b="1" dirty="0">
                <a:solidFill>
                  <a:srgbClr val="C00000"/>
                </a:solidFill>
              </a:rPr>
              <a:t>护，一切所愿称心如意，经常不离三宝的</a:t>
            </a:r>
            <a:r>
              <a:rPr lang="zh-CN" altLang="en-US" b="1" dirty="0" smtClean="0">
                <a:solidFill>
                  <a:srgbClr val="C00000"/>
                </a:solidFill>
              </a:rPr>
              <a:t>光明</a:t>
            </a:r>
            <a:r>
              <a:rPr lang="zh-CN" altLang="en-US" b="1" dirty="0">
                <a:solidFill>
                  <a:srgbClr val="C00000"/>
                </a:solidFill>
              </a:rPr>
              <a:t>，也能回忆宿世，今生来世安乐，究竟获</a:t>
            </a:r>
            <a:r>
              <a:rPr lang="zh-CN" altLang="en-US" b="1" dirty="0" smtClean="0">
                <a:solidFill>
                  <a:srgbClr val="C00000"/>
                </a:solidFill>
              </a:rPr>
              <a:t>得佛</a:t>
            </a:r>
            <a:r>
              <a:rPr lang="zh-CN" altLang="en-US" b="1" dirty="0">
                <a:solidFill>
                  <a:srgbClr val="C00000"/>
                </a:solidFill>
              </a:rPr>
              <a:t>果等等，功德利益不可估量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如</a:t>
            </a:r>
            <a:r>
              <a:rPr lang="en-US" altLang="zh-CN" dirty="0"/>
              <a:t>《</a:t>
            </a:r>
            <a:r>
              <a:rPr lang="zh-CN" altLang="en-US" dirty="0"/>
              <a:t>皈依七</a:t>
            </a:r>
            <a:r>
              <a:rPr lang="zh-CN" altLang="en-US" dirty="0" smtClean="0"/>
              <a:t>十颂</a:t>
            </a:r>
            <a:r>
              <a:rPr lang="en-US" altLang="zh-CN" dirty="0"/>
              <a:t>》</a:t>
            </a:r>
            <a:r>
              <a:rPr lang="zh-CN" altLang="en-US" dirty="0"/>
              <a:t>云：“虽众皆可受戒律，然未皈依不可得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zh-CN" altLang="en-US" dirty="0"/>
              <a:t>在比丘戒、沙弥戒、居士戒等所有别解脱戒中，皈依都是不可或缺的先决条件，倘若没有皈依，不但得不到出家戒，连居士戒也不能受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大</a:t>
            </a:r>
            <a:r>
              <a:rPr lang="zh-CN" altLang="en-US" dirty="0"/>
              <a:t>乘发菩提心与密宗灌顶等，也必须以具足皈依为前提，在没有皈依的人面前，不能宣讲大乘、乃至密宗的甚深教言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甚</a:t>
            </a:r>
            <a:r>
              <a:rPr lang="zh-CN" altLang="en-US" dirty="0"/>
              <a:t>至仅仅受持一天的八关斋戒，首先也不可缺少皈依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因此，</a:t>
            </a:r>
            <a:r>
              <a:rPr lang="zh-CN" altLang="en-US" dirty="0"/>
              <a:t>皈依是一切戒律与功德的根本。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318000"/>
            <a:ext cx="9293225" cy="1122363"/>
          </a:xfrm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CA" sz="16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US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err="1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慧灯禅修二班</a:t>
            </a:r>
            <a:endParaRPr kumimoji="1" lang="en-CA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2019-0</a:t>
            </a:r>
            <a:r>
              <a:rPr kumimoji="1" lang="en-US" altLang="zh-CN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</a:t>
            </a: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lang="en-US" altLang="zh-CN" sz="2200" dirty="0" smtClean="0">
                <a:solidFill>
                  <a:srgbClr val="564843"/>
                </a:solidFill>
              </a:rPr>
              <a:t>22</a:t>
            </a:r>
            <a:endParaRPr kumimoji="1" lang="en-US" altLang="zh-CN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040063"/>
            <a:ext cx="8945563" cy="1277938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</a:t>
            </a:r>
            <a:r>
              <a:rPr kumimoji="1" lang="zh-CN" altLang="en-US" sz="60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十二）</a:t>
            </a:r>
            <a: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/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/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《前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行广释》第</a:t>
            </a:r>
            <a:r>
              <a:rPr kumimoji="1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8</a:t>
            </a:r>
            <a:r>
              <a:rPr kumimoji="1" lang="en-US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9</a:t>
            </a:r>
            <a:r>
              <a:rPr kumimoji="1" lang="zh-CN" altLang="en-US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课</a:t>
            </a:r>
            <a:endParaRPr kumimoji="1" lang="zh-CN" altLang="en-US" sz="32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1. </a:t>
            </a:r>
            <a:r>
              <a:rPr lang="zh-CN" altLang="en-US" sz="3600" dirty="0" smtClean="0"/>
              <a:t>引</a:t>
            </a:r>
            <a:r>
              <a:rPr lang="zh-CN" altLang="en-US" sz="3600" dirty="0"/>
              <a:t>导更多的人懂得皈依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汉地常讲“三皈五戒”，但皈依的真实涵义和功德，不少皈依多年的佛教徒也茫然无知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来到这个世界，只知道杀生、邪淫、偷盗，整天为了短暂的生活而奔波，造恶业方面很擅长，而行持善法方面，基本上一无所知、极其愚痴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现在学校里的老师，在讲台上讲课时，也是再三强调今生的快乐，根本不知除了今生还有来</a:t>
            </a:r>
            <a:r>
              <a:rPr lang="zh-CN" altLang="en-US" dirty="0" smtClean="0"/>
              <a:t>世。</a:t>
            </a:r>
            <a:r>
              <a:rPr lang="zh-CN" altLang="en-US" dirty="0"/>
              <a:t>如此以盲导盲的下场，只能令自他陷入痛苦的深渊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dirty="0"/>
              <a:t>《</a:t>
            </a:r>
            <a:r>
              <a:rPr lang="zh-CN" altLang="en-US" dirty="0"/>
              <a:t>萨迦格言</a:t>
            </a:r>
            <a:r>
              <a:rPr lang="en-US" altLang="zh-CN" dirty="0"/>
              <a:t>》</a:t>
            </a:r>
            <a:r>
              <a:rPr lang="zh-CN" altLang="en-US" dirty="0"/>
              <a:t>云：“不察有益和无益，不求智慧不闻法，唯有寻求充腹者，真实一头无毛猪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b="1" dirty="0">
                <a:solidFill>
                  <a:srgbClr val="C00000"/>
                </a:solidFill>
              </a:rPr>
              <a:t>我们应将佛教的广大智慧，传递给更多的有缘人</a:t>
            </a:r>
            <a:r>
              <a:rPr lang="zh-CN" altLang="en-US" b="1" dirty="0" smtClean="0">
                <a:solidFill>
                  <a:srgbClr val="C00000"/>
                </a:solidFill>
              </a:rPr>
              <a:t>，在</a:t>
            </a:r>
            <a:r>
              <a:rPr lang="zh-CN" altLang="en-US" b="1" dirty="0">
                <a:solidFill>
                  <a:srgbClr val="C00000"/>
                </a:solidFill>
              </a:rPr>
              <a:t>其相续中种下解脱的种子，对他们今生来世的利益不可思议。</a:t>
            </a:r>
            <a:endParaRPr lang="en-C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2. </a:t>
            </a:r>
            <a:r>
              <a:rPr lang="zh-CN" altLang="en-US" sz="3600" dirty="0" smtClean="0"/>
              <a:t>与</a:t>
            </a:r>
            <a:r>
              <a:rPr lang="zh-CN" altLang="en-US" sz="3600" dirty="0"/>
              <a:t>三宝仅结少缘也能解脱</a:t>
            </a:r>
            <a:r>
              <a:rPr lang="en-US" altLang="zh-CN" b="1" dirty="0"/>
              <a:t/>
            </a:r>
            <a:br>
              <a:rPr lang="en-US" altLang="zh-CN" b="1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65838"/>
            <a:ext cx="10058400" cy="4369837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原文：不</a:t>
            </a:r>
            <a:r>
              <a:rPr lang="zh-CN" altLang="en-US" b="1" dirty="0">
                <a:solidFill>
                  <a:srgbClr val="C00000"/>
                </a:solidFill>
              </a:rPr>
              <a:t>用说了知三宝功德后生起信心而皈依</a:t>
            </a:r>
            <a:r>
              <a:rPr lang="zh-CN" altLang="en-US" b="1" dirty="0" smtClean="0">
                <a:solidFill>
                  <a:srgbClr val="C00000"/>
                </a:solidFill>
              </a:rPr>
              <a:t>，哪</a:t>
            </a:r>
            <a:r>
              <a:rPr lang="zh-CN" altLang="en-US" b="1" dirty="0">
                <a:solidFill>
                  <a:srgbClr val="C00000"/>
                </a:solidFill>
              </a:rPr>
              <a:t>怕仅仅耳闻佛号或者对佛陀的身语意所依</a:t>
            </a:r>
            <a:r>
              <a:rPr lang="zh-CN" altLang="en-US" b="1" dirty="0" smtClean="0">
                <a:solidFill>
                  <a:srgbClr val="C00000"/>
                </a:solidFill>
              </a:rPr>
              <a:t>中任</a:t>
            </a:r>
            <a:r>
              <a:rPr lang="zh-CN" altLang="en-US" b="1" dirty="0">
                <a:solidFill>
                  <a:srgbClr val="C00000"/>
                </a:solidFill>
              </a:rPr>
              <a:t>何一种结上少许善缘，也将在相续中播下</a:t>
            </a:r>
            <a:r>
              <a:rPr lang="zh-CN" altLang="en-US" b="1" dirty="0" smtClean="0">
                <a:solidFill>
                  <a:srgbClr val="C00000"/>
                </a:solidFill>
              </a:rPr>
              <a:t>解脱</a:t>
            </a:r>
            <a:r>
              <a:rPr lang="zh-CN" altLang="en-US" b="1" dirty="0">
                <a:solidFill>
                  <a:srgbClr val="C00000"/>
                </a:solidFill>
              </a:rPr>
              <a:t>的种子，最终得到涅槃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 smtClean="0"/>
              <a:t>教证：</a:t>
            </a:r>
            <a:r>
              <a:rPr lang="en-US" altLang="zh-CN" sz="1800" dirty="0" smtClean="0"/>
              <a:t>《</a:t>
            </a:r>
            <a:r>
              <a:rPr lang="zh-CN" altLang="en-US" sz="1800" dirty="0"/>
              <a:t>佛陀众行经</a:t>
            </a:r>
            <a:r>
              <a:rPr lang="en-US" altLang="zh-CN" sz="1800" dirty="0" smtClean="0"/>
              <a:t>》</a:t>
            </a:r>
            <a:r>
              <a:rPr lang="zh-CN" altLang="en-US" sz="1800" dirty="0" smtClean="0"/>
              <a:t>中说</a:t>
            </a:r>
            <a:r>
              <a:rPr lang="zh-CN" altLang="en-US" sz="1800" dirty="0"/>
              <a:t>：“于导师佛陀，虽做微小事，转种种善趣，后获菩提果</a:t>
            </a:r>
            <a:r>
              <a:rPr lang="zh-CN" altLang="en-US" sz="1800" dirty="0" smtClean="0"/>
              <a:t>。”</a:t>
            </a:r>
            <a:endParaRPr lang="en-US" altLang="zh-CN" sz="1800" dirty="0" smtClean="0"/>
          </a:p>
          <a:p>
            <a:pPr lvl="1"/>
            <a:r>
              <a:rPr lang="zh-CN" altLang="en-US" sz="1800" dirty="0" smtClean="0"/>
              <a:t>汉</a:t>
            </a:r>
            <a:r>
              <a:rPr lang="zh-CN" altLang="en-US" sz="1800" dirty="0"/>
              <a:t>地的</a:t>
            </a:r>
            <a:r>
              <a:rPr lang="en-US" altLang="zh-CN" sz="1800" dirty="0"/>
              <a:t>《</a:t>
            </a:r>
            <a:r>
              <a:rPr lang="zh-CN" altLang="en-US" sz="1800" dirty="0"/>
              <a:t>三宝感应要略录</a:t>
            </a:r>
            <a:r>
              <a:rPr lang="en-US" altLang="zh-CN" sz="1800" dirty="0"/>
              <a:t>》</a:t>
            </a:r>
            <a:r>
              <a:rPr lang="zh-CN" altLang="en-US" sz="1800" dirty="0"/>
              <a:t>也说：“释迦如来末法中，一闻三宝生少信，三世罪障尽消除，当生必见诸圣众</a:t>
            </a:r>
            <a:r>
              <a:rPr lang="zh-CN" altLang="en-US" sz="1800" dirty="0" smtClean="0"/>
              <a:t>。”</a:t>
            </a:r>
            <a:endParaRPr lang="en-US" altLang="zh-CN" sz="1800" dirty="0" smtClean="0"/>
          </a:p>
          <a:p>
            <a:pPr lvl="1"/>
            <a:r>
              <a:rPr lang="zh-CN" altLang="en-US" sz="1800" dirty="0"/>
              <a:t>公</a:t>
            </a:r>
            <a:r>
              <a:rPr lang="zh-CN" altLang="en-US" sz="1800" dirty="0" smtClean="0"/>
              <a:t>案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：</a:t>
            </a:r>
            <a:r>
              <a:rPr lang="zh-CN" altLang="en-US" sz="1800" dirty="0"/>
              <a:t>律藏中记载：曾经一头猪被狗追赶，转绕了一座佛塔，由此，相续中播下了解脱的种子</a:t>
            </a:r>
            <a:r>
              <a:rPr lang="zh-CN" altLang="en-US" sz="1800" dirty="0" smtClean="0"/>
              <a:t>。</a:t>
            </a:r>
            <a:r>
              <a:rPr lang="zh-CN" altLang="en-US" sz="1800" dirty="0"/>
              <a:t>以此善根，它在佛陀住世时转生为华杰施</a:t>
            </a:r>
            <a:r>
              <a:rPr lang="zh-CN" altLang="en-US" sz="1800" dirty="0" smtClean="0"/>
              <a:t>主，</a:t>
            </a:r>
            <a:r>
              <a:rPr lang="en-US" altLang="zh-CN" sz="1800" dirty="0" smtClean="0"/>
              <a:t>100</a:t>
            </a:r>
            <a:r>
              <a:rPr lang="zh-CN" altLang="en-US" sz="1800" dirty="0" smtClean="0"/>
              <a:t>岁时出家很</a:t>
            </a:r>
            <a:r>
              <a:rPr lang="zh-CN" altLang="en-US" sz="1800" dirty="0"/>
              <a:t>快就证得阿罗汉果位。</a:t>
            </a:r>
            <a:endParaRPr lang="en-CA" sz="1800" dirty="0"/>
          </a:p>
          <a:p>
            <a:pPr lvl="1"/>
            <a:r>
              <a:rPr lang="zh-CN" altLang="en-US" sz="1800" dirty="0" smtClean="0"/>
              <a:t>公案</a:t>
            </a:r>
            <a:r>
              <a:rPr lang="en-US" altLang="zh-CN" sz="1800" dirty="0" smtClean="0"/>
              <a:t>2</a:t>
            </a:r>
            <a:r>
              <a:rPr lang="zh-CN" altLang="en-US" sz="1800" dirty="0" smtClean="0"/>
              <a:t>：藏</a:t>
            </a:r>
            <a:r>
              <a:rPr lang="zh-CN" altLang="en-US" sz="1800" dirty="0"/>
              <a:t>地第一批出家的预试七人，他们前世是树叶上的七条虫，树叶被风吹落水中，水中有一座古塔，它们随波逐流右转佛塔七圈，以此也成了解脱之因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r>
              <a:rPr lang="zh-CN" altLang="en-US" sz="1800" dirty="0" smtClean="0"/>
              <a:t>公案</a:t>
            </a:r>
            <a:r>
              <a:rPr lang="en-US" altLang="zh-CN" sz="1800" dirty="0" smtClean="0"/>
              <a:t>3</a:t>
            </a:r>
            <a:r>
              <a:rPr lang="zh-CN" altLang="en-US" sz="1800" dirty="0" smtClean="0"/>
              <a:t>：“</a:t>
            </a:r>
            <a:r>
              <a:rPr lang="zh-CN" altLang="en-US" sz="1800" dirty="0"/>
              <a:t>依靠一泥像，三人得成佛</a:t>
            </a:r>
            <a:r>
              <a:rPr lang="zh-CN" altLang="en-US" sz="1800" dirty="0" smtClean="0"/>
              <a:t>”</a:t>
            </a:r>
            <a:r>
              <a:rPr lang="en-US" altLang="zh-CN" sz="1800" dirty="0" smtClean="0"/>
              <a:t>--</a:t>
            </a:r>
            <a:r>
              <a:rPr lang="zh-CN" altLang="en-US" sz="1800" dirty="0" smtClean="0"/>
              <a:t>最</a:t>
            </a:r>
            <a:r>
              <a:rPr lang="zh-CN" altLang="en-US" sz="1800" dirty="0"/>
              <a:t>初造小泥像、中间盖鞋垫、最后扔鞋垫的三个人，暂时得到了王位等善趣乐果，究竟播下了解脱种子，逐渐都得以成佛了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endParaRPr lang="en-US" altLang="zh-CN" sz="1800" dirty="0" smtClean="0"/>
          </a:p>
          <a:p>
            <a:r>
              <a:rPr lang="zh-CN" altLang="en-US" dirty="0"/>
              <a:t>一个殊胜的对境，实际上就可令无数人获得解脱。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050060"/>
          </a:xfrm>
        </p:spPr>
        <p:txBody>
          <a:bodyPr/>
          <a:lstStyle/>
          <a:p>
            <a:r>
              <a:rPr lang="en-US" altLang="zh-CN" sz="3600" dirty="0" smtClean="0"/>
              <a:t>3. </a:t>
            </a:r>
            <a:r>
              <a:rPr lang="zh-CN" altLang="en-US" sz="3600" dirty="0" smtClean="0"/>
              <a:t>虔</a:t>
            </a:r>
            <a:r>
              <a:rPr lang="zh-CN" altLang="en-US" sz="3600" dirty="0"/>
              <a:t>诚皈依可摆脱痛苦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7196"/>
            <a:ext cx="10058400" cy="4478479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原文：远</a:t>
            </a:r>
            <a:r>
              <a:rPr lang="zh-CN" altLang="en-US" b="1" dirty="0">
                <a:solidFill>
                  <a:srgbClr val="C00000"/>
                </a:solidFill>
              </a:rPr>
              <a:t>离不善的功德也是同样，如果发自内</a:t>
            </a:r>
            <a:r>
              <a:rPr lang="zh-CN" altLang="en-US" b="1" dirty="0" smtClean="0">
                <a:solidFill>
                  <a:srgbClr val="C00000"/>
                </a:solidFill>
              </a:rPr>
              <a:t>心以</a:t>
            </a:r>
            <a:r>
              <a:rPr lang="zh-CN" altLang="en-US" b="1" dirty="0">
                <a:solidFill>
                  <a:srgbClr val="C00000"/>
                </a:solidFill>
              </a:rPr>
              <a:t>最大的虔诚和恭敬皈依三宝，那么以往所</a:t>
            </a:r>
            <a:r>
              <a:rPr lang="zh-CN" altLang="en-US" b="1" dirty="0" smtClean="0">
                <a:solidFill>
                  <a:srgbClr val="C00000"/>
                </a:solidFill>
              </a:rPr>
              <a:t>造的</a:t>
            </a:r>
            <a:r>
              <a:rPr lang="zh-CN" altLang="en-US" b="1" dirty="0">
                <a:solidFill>
                  <a:srgbClr val="C00000"/>
                </a:solidFill>
              </a:rPr>
              <a:t>恶业也会有所减轻或消尽无余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从此以后</a:t>
            </a:r>
            <a:r>
              <a:rPr lang="zh-CN" altLang="en-US" b="1" dirty="0" smtClean="0">
                <a:solidFill>
                  <a:srgbClr val="C00000"/>
                </a:solidFill>
              </a:rPr>
              <a:t>，自</a:t>
            </a:r>
            <a:r>
              <a:rPr lang="zh-CN" altLang="en-US" b="1" dirty="0">
                <a:solidFill>
                  <a:srgbClr val="C00000"/>
                </a:solidFill>
              </a:rPr>
              <a:t>相续也会承蒙三宝大悲加持，一切所做都</a:t>
            </a:r>
            <a:r>
              <a:rPr lang="zh-CN" altLang="en-US" b="1" dirty="0" smtClean="0">
                <a:solidFill>
                  <a:srgbClr val="C00000"/>
                </a:solidFill>
              </a:rPr>
              <a:t>会成</a:t>
            </a:r>
            <a:r>
              <a:rPr lang="zh-CN" altLang="en-US" b="1" dirty="0">
                <a:solidFill>
                  <a:srgbClr val="C00000"/>
                </a:solidFill>
              </a:rPr>
              <a:t>为善法，也不会再造恶业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公案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《</a:t>
            </a:r>
            <a:r>
              <a:rPr lang="zh-CN" altLang="en-US" dirty="0"/>
              <a:t>天子受三归依获免恶道经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中，一位天子，全心皈依三宝，死后转生到兜率天。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教证：</a:t>
            </a:r>
            <a:r>
              <a:rPr lang="en-US" altLang="zh-CN" dirty="0" smtClean="0"/>
              <a:t>《</a:t>
            </a:r>
            <a:r>
              <a:rPr lang="zh-CN" altLang="en-US" dirty="0"/>
              <a:t>帝释所问经</a:t>
            </a:r>
            <a:r>
              <a:rPr lang="en-US" altLang="zh-CN" dirty="0"/>
              <a:t>》</a:t>
            </a:r>
            <a:r>
              <a:rPr lang="zh-CN" altLang="en-US" dirty="0"/>
              <a:t>中说：“唯有佛世尊，是世间大师，善降大魔军，能度诸有情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公案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：未生怨王造</a:t>
            </a:r>
            <a:r>
              <a:rPr lang="zh-CN" altLang="en-US" dirty="0"/>
              <a:t>了无间罪，杀害了自己的父亲，后来至诚皈依三宝，以此原因</a:t>
            </a:r>
            <a:r>
              <a:rPr lang="zh-CN" altLang="en-US" dirty="0" smtClean="0"/>
              <a:t>，仅</a:t>
            </a:r>
            <a:r>
              <a:rPr lang="zh-CN" altLang="en-US" dirty="0"/>
              <a:t>感受了七天的地狱痛苦，便得以解脱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公案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：提</a:t>
            </a:r>
            <a:r>
              <a:rPr lang="zh-CN" altLang="en-US" dirty="0"/>
              <a:t>婆达多造了三种无间</a:t>
            </a:r>
            <a:r>
              <a:rPr lang="zh-CN" altLang="en-US" dirty="0" smtClean="0"/>
              <a:t>罪（</a:t>
            </a:r>
            <a:r>
              <a:rPr lang="zh-CN" altLang="en-US" dirty="0"/>
              <a:t>破和合僧、出佛身血、杀阿罗</a:t>
            </a:r>
            <a:r>
              <a:rPr lang="zh-CN" altLang="en-US" dirty="0" smtClean="0"/>
              <a:t>汉），当</a:t>
            </a:r>
            <a:r>
              <a:rPr lang="zh-CN" altLang="en-US" dirty="0"/>
              <a:t>他活活地感受地狱烈火烧身时，才对佛语</a:t>
            </a:r>
            <a:r>
              <a:rPr lang="zh-CN" altLang="en-US" dirty="0" smtClean="0"/>
              <a:t>诚信</a:t>
            </a:r>
            <a:r>
              <a:rPr lang="zh-CN" altLang="en-US" dirty="0"/>
              <a:t>不疑，并说：“我现在从心坎深处皈依佛陀</a:t>
            </a:r>
            <a:r>
              <a:rPr lang="zh-CN" altLang="en-US" dirty="0" smtClean="0"/>
              <a:t>。”由</a:t>
            </a:r>
            <a:r>
              <a:rPr lang="zh-CN" altLang="en-US" dirty="0"/>
              <a:t>此他将来成就正等觉果位，佛号具骨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我们若</a:t>
            </a:r>
            <a:r>
              <a:rPr lang="zh-CN" altLang="en-US" dirty="0"/>
              <a:t>能在三宝所依面前，发自内心地忏悔，并念诵：“我从现在开始，皈依佛、皈依法、皈依僧。”这些罪业很容易就能得以清净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这次共修皈依，大家应时而观想皈依境，时而思维自己的罪业，明白得个人身不容易，故一定要皈依三宝</a:t>
            </a:r>
            <a:r>
              <a:rPr lang="zh-CN" altLang="en-US" dirty="0" smtClean="0"/>
              <a:t>，然后再念皈依偈，需要以发</a:t>
            </a:r>
            <a:r>
              <a:rPr lang="zh-CN" altLang="en-US" dirty="0"/>
              <a:t>自内心的“心声</a:t>
            </a:r>
            <a:r>
              <a:rPr lang="zh-CN" altLang="en-US" dirty="0" smtClean="0"/>
              <a:t>”来念，</a:t>
            </a:r>
            <a:r>
              <a:rPr lang="zh-CN" altLang="en-US" dirty="0"/>
              <a:t>若以此心态修十万遍皈依，对三宝的信心定然生得起</a:t>
            </a:r>
            <a:r>
              <a:rPr lang="zh-CN" altLang="en-US" dirty="0" smtClean="0"/>
              <a:t>来。</a:t>
            </a:r>
            <a:endParaRPr lang="en-US" altLang="zh-CN" dirty="0" smtClean="0"/>
          </a:p>
          <a:p>
            <a:r>
              <a:rPr lang="zh-CN" altLang="en-US" dirty="0"/>
              <a:t>“若人信归佛，如来不欺诳</a:t>
            </a:r>
            <a:r>
              <a:rPr lang="zh-CN" altLang="en-US" dirty="0" smtClean="0"/>
              <a:t>。” 大</a:t>
            </a:r>
            <a:r>
              <a:rPr lang="zh-CN" altLang="en-US" dirty="0"/>
              <a:t>家应该有这个信心！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4000"/>
              <a:t>思考讨论题：</a:t>
            </a:r>
            <a:endParaRPr altLang="zh-CN" sz="400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9820275" cy="4330700"/>
          </a:xfrm>
        </p:spPr>
        <p:txBody>
          <a:bodyPr vert="horz" wrap="square" lIns="91440" tIns="45720" rIns="91440" bIns="45720" anchor="t"/>
          <a:lstStyle/>
          <a:p>
            <a:pPr marL="0" indent="0">
              <a:buNone/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、</a:t>
            </a:r>
            <a:r>
              <a:rPr lang="zh-CN" altLang="en-US" sz="2400" dirty="0"/>
              <a:t>在日常生活中，什么行为是对三宝不敬？正确的应该怎么做？你能做到吗？</a:t>
            </a:r>
            <a:endParaRPr lang="en-CA" sz="2400" dirty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</a:t>
            </a:r>
            <a:r>
              <a:rPr lang="zh-CN" altLang="en-US" sz="2400" dirty="0"/>
              <a:t>在佛像、经典、佛塔中，哪个最为重要？请说明理由。你对此有何深刻体会？</a:t>
            </a:r>
            <a:endParaRPr lang="en-CA" sz="2400" dirty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、</a:t>
            </a:r>
            <a:r>
              <a:rPr lang="zh-CN" altLang="en-US" sz="2400" dirty="0"/>
              <a:t>在藏传佛教中，金刚铃杵只是单纯的念经法器吗？为什么？</a:t>
            </a:r>
            <a:endParaRPr lang="en-CA" sz="2400" dirty="0"/>
          </a:p>
          <a:p>
            <a:pPr marL="0" indent="0">
              <a:buNone/>
            </a:pPr>
            <a:r>
              <a:rPr lang="en-US" altLang="zh-CN" sz="2400" dirty="0" smtClean="0"/>
              <a:t>4</a:t>
            </a:r>
            <a:r>
              <a:rPr lang="zh-CN" altLang="en-US" sz="2400" dirty="0" smtClean="0"/>
              <a:t>、</a:t>
            </a:r>
            <a:r>
              <a:rPr lang="zh-CN" altLang="en-US" sz="2400" dirty="0"/>
              <a:t>皈依三宝有什么功德？请引用公案具体阐述。引导别人皈依有何必要？你打算怎么做？</a:t>
            </a:r>
            <a:endParaRPr lang="en-CA" sz="2400" dirty="0"/>
          </a:p>
          <a:p>
            <a:pPr marL="0" indent="0">
              <a:buFont typeface="Garamond" panose="02020404030301010803" pitchFamily="6" charset="0"/>
              <a:buNone/>
            </a:pPr>
            <a:endParaRPr lang="en-CA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600" b="0" i="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pitchFamily="6" charset="-122"/>
              </a:rPr>
              <a:t>共修一座</a:t>
            </a:r>
            <a:endParaRPr kumimoji="1" lang="en-US" altLang="zh-CN" sz="6600" b="0" i="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pitchFamily="6" charset="-122"/>
            </a:endParaRPr>
          </a:p>
        </p:txBody>
      </p:sp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wrap="square" lIns="91440" tIns="45720" rIns="91440" bIns="45720" anchor="t"/>
          <a:lstStyle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</p:spPr>
        <p:txBody>
          <a:bodyPr vert="horz" wrap="square" lIns="91440" tIns="45720" rIns="91440" bIns="45720" anchor="ctr"/>
          <a:lstStyle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23555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545171" y="1484304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255838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前课回顾</a:t>
            </a:r>
            <a:endParaRPr kumimoji="1" lang="en-US" altLang="zh-CN" sz="60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62" name="Text Placeholder 2"/>
          <p:cNvSpPr>
            <a:spLocks noGrp="1"/>
          </p:cNvSpPr>
          <p:nvPr>
            <p:ph type="body" idx="1"/>
          </p:nvPr>
        </p:nvSpPr>
        <p:spPr>
          <a:xfrm>
            <a:off x="1563688" y="4176713"/>
            <a:ext cx="9070975" cy="962025"/>
          </a:xfrm>
        </p:spPr>
        <p:txBody>
          <a:bodyPr vert="horz" wrap="square" lIns="91440" tIns="45720" rIns="91440" bIns="45720" anchor="t">
            <a:normAutofit fontScale="70000" lnSpcReduction="20000"/>
          </a:bodyPr>
          <a:lstStyle/>
          <a:p>
            <a:pPr defTabSz="0">
              <a:tabLst>
                <a:tab pos="2632075" algn="l"/>
              </a:tabLst>
            </a:pPr>
            <a:r>
              <a:rPr lang="zh-CN" altLang="en-US" sz="4800" dirty="0">
                <a:solidFill>
                  <a:srgbClr val="262626"/>
                </a:solidFill>
              </a:rPr>
              <a:t>皈依（十一）</a:t>
            </a:r>
            <a:r>
              <a:rPr lang="zh-CN" altLang="en-US" sz="2800" dirty="0">
                <a:solidFill>
                  <a:srgbClr val="262626"/>
                </a:solidFill>
              </a:rPr>
              <a:t/>
            </a:r>
            <a:br>
              <a:rPr lang="zh-CN" altLang="en-US" sz="2800" dirty="0">
                <a:solidFill>
                  <a:srgbClr val="262626"/>
                </a:solidFill>
              </a:rPr>
            </a:br>
            <a:r>
              <a:rPr lang="zh-CN" altLang="en-US" sz="2800" dirty="0">
                <a:solidFill>
                  <a:srgbClr val="262626"/>
                </a:solidFill>
              </a:rPr>
              <a:t/>
            </a:r>
            <a:br>
              <a:rPr lang="zh-CN" altLang="en-US" sz="2800" dirty="0">
                <a:solidFill>
                  <a:srgbClr val="262626"/>
                </a:solidFill>
              </a:rPr>
            </a:br>
            <a:r>
              <a:rPr lang="en-US" altLang="zh-CN" sz="2400" dirty="0" smtClean="0">
                <a:solidFill>
                  <a:srgbClr val="262626"/>
                </a:solidFill>
              </a:rPr>
              <a:t>《</a:t>
            </a:r>
            <a:r>
              <a:rPr lang="zh-CN" altLang="en-US" sz="2400" dirty="0">
                <a:solidFill>
                  <a:srgbClr val="262626"/>
                </a:solidFill>
              </a:rPr>
              <a:t>前行广释</a:t>
            </a:r>
            <a:r>
              <a:rPr lang="en-US" altLang="zh-CN" sz="2400" dirty="0">
                <a:solidFill>
                  <a:srgbClr val="262626"/>
                </a:solidFill>
              </a:rPr>
              <a:t>》</a:t>
            </a:r>
            <a:r>
              <a:rPr lang="zh-CN" altLang="en-US" sz="2400" dirty="0">
                <a:solidFill>
                  <a:srgbClr val="262626"/>
                </a:solidFill>
              </a:rPr>
              <a:t>第</a:t>
            </a:r>
            <a:r>
              <a:rPr lang="en-US" altLang="zh-CN" sz="2400" dirty="0">
                <a:solidFill>
                  <a:srgbClr val="262626"/>
                </a:solidFill>
              </a:rPr>
              <a:t>88</a:t>
            </a:r>
            <a:r>
              <a:rPr lang="zh-CN" altLang="en-US" sz="2400" dirty="0">
                <a:solidFill>
                  <a:srgbClr val="262626"/>
                </a:solidFill>
              </a:rPr>
              <a:t>课</a:t>
            </a:r>
            <a:endParaRPr kumimoji="1" lang="zh-CN" altLang="en-US" sz="2400" kern="1200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/>
              <a:t>一、三种所修：即皈依三宝后应该做的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39445" y="1071880"/>
            <a:ext cx="10912475" cy="508127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zh-CN" altLang="en-US"/>
              <a:t>恭敬佛宝</a:t>
            </a:r>
            <a:r>
              <a:rPr lang="en-US" altLang="zh-CN"/>
              <a:t>--</a:t>
            </a:r>
            <a:r>
              <a:rPr lang="zh-CN" altLang="en-US"/>
              <a:t>佛像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原文</a:t>
            </a:r>
            <a:r>
              <a:rPr lang="zh-CN" altLang="en-US">
                <a:solidFill>
                  <a:srgbClr val="FF0000"/>
                </a:solidFill>
              </a:rPr>
              <a:t>：皈依佛以后，对佛宝的身像，乃至零碎片段以上，也要恭敬供养，以头顶戴，放在清净的地方。对它起真实佛宝想，生起信心并观清净心。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/>
              <a:t>很多经典里也讲了，佛陀幻化的形象就是佛像即佛陀显现为佛像来度化众生，故要把这看作是真正的佛陀，对它生起欢喜心、恭敬心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/>
              <a:t>千万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</a:t>
            </a:r>
            <a:r>
              <a:rPr lang="zh-CN" altLang="en-US"/>
              <a:t>能轻蔑佛像，甚至见到时连帽子都不摘，以不恭敬的态度来对待。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/>
              <a:t>恭敬法宝</a:t>
            </a:r>
            <a:r>
              <a:rPr lang="en-US" altLang="zh-CN"/>
              <a:t>--</a:t>
            </a:r>
            <a:r>
              <a:rPr lang="zh-CN" altLang="en-US"/>
              <a:t>佛经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：皈依法后，对只言片语，乃至一字一句，也要顶戴供养，生起真实法宝想。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ym typeface="+mn-ea"/>
              </a:rPr>
              <a:t>佛陀曾在经中说：末法浊世时，我会以文字相来利益众生，因此</a:t>
            </a:r>
          </a:p>
          <a:p>
            <a:pPr lvl="2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 sz="1400">
                <a:sym typeface="+mn-ea"/>
              </a:rPr>
              <a:t>不能把经典放在不净的地方，或者地上，而一定要放在高处</a:t>
            </a:r>
            <a:r>
              <a:rPr lang="zh-CN" altLang="en-US">
                <a:sym typeface="+mn-ea"/>
              </a:rPr>
              <a:t>。</a:t>
            </a:r>
          </a:p>
          <a:p>
            <a:pPr lvl="2" indent="0">
              <a:buFont typeface="Wingdings" panose="05000000000000000000" charset="0"/>
              <a:buBlip>
                <a:blip r:embed="rId2"/>
              </a:buBlip>
            </a:pPr>
            <a:r>
              <a:rPr lang="en-US" altLang="zh-CN"/>
              <a:t>“</a:t>
            </a:r>
            <a:r>
              <a:rPr lang="zh-CN" altLang="en-US"/>
              <a:t>文革</a:t>
            </a:r>
            <a:r>
              <a:rPr lang="en-US" altLang="zh-CN"/>
              <a:t>”</a:t>
            </a:r>
            <a:r>
              <a:rPr lang="zh-CN" altLang="en-US"/>
              <a:t>期间，修行人取舍之案例</a:t>
            </a:r>
            <a:r>
              <a:rPr lang="en-US" altLang="zh-CN"/>
              <a:t>--</a:t>
            </a:r>
            <a:r>
              <a:rPr lang="zh-CN" altLang="en-US"/>
              <a:t>真正恭敬法宝之典范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zh-CN" altLang="en-US"/>
              <a:t>恭敬僧宝</a:t>
            </a:r>
            <a:r>
              <a:rPr lang="en-US" altLang="zh-CN"/>
              <a:t>--</a:t>
            </a:r>
            <a:r>
              <a:rPr lang="zh-CN" altLang="en-US"/>
              <a:t>僧宝所依以及僧衣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：皈依僧[ 在小乘中，四位比丘以上称为僧众；在大乘中，得地的菩萨称为僧众。]以后，对僧宝所依、乃至僧衣的红黄补丁以上，也应当生起真实僧宝想，恭恭敬敬顶戴供养，将它放在干净的地方，生起信心并观清净心。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ym typeface="+mn-ea"/>
              </a:rPr>
              <a:t>出家人的红黄僧衣，实际上是过去、现在、未来诸佛成佛时的装束，因此</a:t>
            </a:r>
          </a:p>
          <a:p>
            <a:pPr lvl="2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ym typeface="+mn-ea"/>
              </a:rPr>
              <a:t>不能千万不能踩或者从上面跨来跨去。</a:t>
            </a:r>
          </a:p>
          <a:p>
            <a:pPr lvl="2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ym typeface="+mn-ea"/>
              </a:rPr>
              <a:t>僧衣加持力极大，受到天人非天顶戴，也是我们恭敬顶礼的对境</a:t>
            </a: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/>
              <a:t>二、三种同分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29590" y="1071880"/>
            <a:ext cx="11022330" cy="508127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zh-CN" altLang="en-US"/>
              <a:t>上师为佛宝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原文</a:t>
            </a:r>
            <a:r>
              <a:rPr lang="zh-CN" altLang="en-US">
                <a:solidFill>
                  <a:srgbClr val="FF0000"/>
                </a:solidFill>
              </a:rPr>
              <a:t>：对为自己开示取舍道理的上师，不管他的身相如何、地位怎么样，我们都应把他看作真正的佛宝。甚至连其身影也不能随意践踏，而要精勤承侍、供养。</a:t>
            </a:r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/>
              <a:t>教证《最上根本大乐金刚不空三昧大教王经》：“当于阿阇梨，起大信重心，其阿阇梨者，诸佛等无异。”</a:t>
            </a:r>
          </a:p>
          <a:p>
            <a:pPr marL="342900" indent="-342900">
              <a:buFont typeface="+mj-lt"/>
              <a:buAutoNum type="arabicPeriod"/>
            </a:pPr>
            <a:r>
              <a:rPr lang="zh-CN"/>
              <a:t>上师教言为法宝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：对上师所赐的任何教言，都应当作真正法宝想。依教奉行，哪怕仅仅是一言一句，也不能置之不理。</a:t>
            </a: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r>
              <a:rPr lang="zh-CN" altLang="en-US">
                <a:sym typeface="+mn-ea"/>
              </a:rPr>
              <a:t>上师的眷属、弟子，及与自己共同持梵净行的道友们为僧宝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：对于上师的眷属、弟子，及与自己共同持梵净行的道友们，也要作真正僧宝想。身语意恭敬依止，一刹那也不做令他们不欢喜的事。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None/>
            </a:pPr>
            <a:endParaRPr lang="zh-CN" altLang="en-US"/>
          </a:p>
          <a:p>
            <a:pPr lvl="0" indent="0">
              <a:buFont typeface="Wingdings" panose="05000000000000000000" charset="0"/>
              <a:buBlip>
                <a:blip r:embed="rId3"/>
              </a:buBlip>
            </a:pPr>
            <a:r>
              <a:rPr lang="zh-CN" altLang="en-US" sz="1600">
                <a:solidFill>
                  <a:srgbClr val="FF0000"/>
                </a:solidFill>
                <a:sym typeface="+mn-ea"/>
              </a:rPr>
              <a:t>尤其在密宗金刚乘中，皈依境的主尊就是上师。我们务必要清楚地认识到，上师的身为僧众，他代表了十方诸佛，在末法众生面前示现为善知识的形象；语为妙法，以讲辩著的方法，为众生开示取舍，广转法轮；意为佛陀，他已证得一切万法的实相，跟佛陀的密意无二无别。故上师是三宝总集的本体，对于上师的所作所为，我们都要看作是正确的、善妙的，诚信不疑地精进依止，时时刻刻虔诚祈祷</a:t>
            </a:r>
          </a:p>
          <a:p>
            <a:pPr lvl="0" indent="0">
              <a:buFont typeface="Wingdings" panose="05000000000000000000" charset="0"/>
              <a:buBlip>
                <a:blip r:embed="rId3"/>
              </a:buBlip>
            </a:pPr>
            <a:r>
              <a:rPr lang="zh-CN" altLang="en-US" sz="1600">
                <a:solidFill>
                  <a:srgbClr val="FF0000"/>
                </a:solidFill>
                <a:sym typeface="+mn-ea"/>
              </a:rPr>
              <a:t>假若自己三门的行为，让上师生起厌烦心、生起不欢喜心，那就完全舍弃了一切皈依境，因此，我们应随时随地以坚定不移的毅力和决心，想方设法让上师欢喜。</a:t>
            </a:r>
            <a:endParaRPr lang="zh-CN" altLang="en-US" sz="1600">
              <a:solidFill>
                <a:srgbClr val="FF0000"/>
              </a:solidFill>
            </a:endParaRPr>
          </a:p>
          <a:p>
            <a:pPr marL="0" indent="0">
              <a:buFont typeface="+mj-lt"/>
              <a:buNone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/>
              <a:t>三、一切都是佛陀的加持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94335" y="1071880"/>
            <a:ext cx="11335385" cy="5436870"/>
          </a:xfrm>
        </p:spPr>
        <p:txBody>
          <a:bodyPr/>
          <a:lstStyle/>
          <a:p>
            <a:pPr marL="525780" lvl="0" indent="-342900">
              <a:buFont typeface="+mj-lt"/>
              <a:buAutoNum type="arabicPeriod"/>
            </a:pPr>
            <a:r>
              <a:rPr lang="zh-CN" altLang="en-US" dirty="0"/>
              <a:t>一心一意依赖三宝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/>
              <a:t>原文：</a:t>
            </a:r>
            <a:r>
              <a:rPr lang="zh-CN" altLang="en-US" dirty="0">
                <a:solidFill>
                  <a:srgbClr val="FF0000"/>
                </a:solidFill>
              </a:rPr>
              <a:t>总而言之，在生活中，不论痛苦也好、快乐也好，吉祥也好、不幸也好，疼痛也好、哀伤也好，我们都应一心一意依赖上师三宝。如果幸福快乐，也知道这是三宝的悲悯所致。诚如佛在经中所说：此世间的安乐与善事，乃至烈日炎炎时，有习习微风吹到脸上，都是佛陀的悲悯与加持。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教证：《福盖正行所集经》亦云：“若佛不兴世，三界何有乐？由佛出现故，我等获安乐。”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坚信：世间上的一分快乐、一分开心、一分祥和，全部是佛的加持</a:t>
            </a:r>
          </a:p>
          <a:p>
            <a:pPr marL="925830" lvl="1" indent="-285750">
              <a:buFont typeface="Wingdings" panose="05000000000000000000" charset="0"/>
              <a:buChar char="Ø"/>
            </a:pPr>
            <a:endParaRPr lang="zh-CN" altLang="en-US" dirty="0">
              <a:solidFill>
                <a:schemeClr val="tx1"/>
              </a:solidFill>
            </a:endParaRPr>
          </a:p>
          <a:p>
            <a:pPr marL="525780" lvl="0" indent="-342900">
              <a:buFont typeface="+mj-lt"/>
              <a:buAutoNum type="arabicPeriod" startAt="2"/>
            </a:pPr>
            <a:r>
              <a:rPr lang="zh-CN" altLang="en-US" dirty="0">
                <a:solidFill>
                  <a:schemeClr val="tx1"/>
                </a:solidFill>
              </a:rPr>
              <a:t>自己生起的任何一丝善念都是三宝的加持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/>
              <a:t>   </a:t>
            </a:r>
            <a:r>
              <a:rPr lang="zh-CN" altLang="en-US" dirty="0">
                <a:sym typeface="+mn-ea"/>
              </a:rPr>
              <a:t>原文：</a:t>
            </a:r>
            <a:r>
              <a:rPr lang="zh-CN" altLang="en-US" dirty="0">
                <a:solidFill>
                  <a:srgbClr val="FF0000"/>
                </a:solidFill>
                <a:sym typeface="+mn-ea"/>
              </a:rPr>
              <a:t>同样，哪怕你生起一刹那的善分别念，比如想修行、想出家、想放生、想发菩提心等，也是佛陀不可思议的加持力带来的。就像《入行论》中所言：“犹如乌云暗夜中，刹那闪电极明亮，如是因佛威德力，世人暂萌修福意。”</a:t>
            </a:r>
            <a:endParaRPr lang="zh-CN" altLang="en-US" dirty="0">
              <a:solidFill>
                <a:srgbClr val="FF0000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>
                <a:sym typeface="+mn-ea"/>
              </a:rPr>
              <a:t>教证：《胜天王般若波罗蜜经》也说：若佛如来不出世，一切众生受大苦，无复善道唯恶趣，但闻三涂苦恼声。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dirty="0">
                <a:sym typeface="+mn-ea"/>
              </a:rPr>
              <a:t>没有三宝的这种加持，我们会永远沉溺在苦海中，感受极大的痛苦，所以一定要时时感恩佛陀</a:t>
            </a:r>
          </a:p>
          <a:p>
            <a:pPr marL="925830" lvl="1" indent="-285750">
              <a:buFont typeface="Wingdings" panose="05000000000000000000" charset="0"/>
              <a:buChar char="Ø"/>
            </a:pPr>
            <a:endParaRPr lang="zh-CN" altLang="en-US" dirty="0"/>
          </a:p>
          <a:p>
            <a:pPr marL="342900" indent="-342900">
              <a:buFont typeface="+mj-lt"/>
              <a:buAutoNum type="arabicPeriod" startAt="3"/>
            </a:pPr>
            <a:r>
              <a:rPr lang="zh-CN" altLang="en-US" dirty="0"/>
              <a:t>一切利益众生的事业都是三宝的事业</a:t>
            </a: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sz="1600" dirty="0">
                <a:sym typeface="+mn-ea"/>
              </a:rPr>
              <a:t>   原文：</a:t>
            </a:r>
            <a:r>
              <a:rPr lang="zh-CN" altLang="en-US" sz="1600" dirty="0">
                <a:solidFill>
                  <a:srgbClr val="FF0000"/>
                </a:solidFill>
                <a:sym typeface="+mn-ea"/>
              </a:rPr>
              <a:t>假如出现病痛、苦痛、魔障等磨难，首先你要祈祷三宝，除此之外，若是需要采取医疗术、禳解术[ 禳解术：禳解灾难的法术。]等行之有效的方法，也要明白这些都是三宝的事业，然后再接受治疗。我们要把这些理念搞清楚，对“一切显现都是三宝的游舞”要深信不疑，并且观清净心。</a:t>
            </a:r>
          </a:p>
          <a:p>
            <a:pPr marL="640080" lvl="1" indent="0">
              <a:buFont typeface="Wingdings" panose="05000000000000000000" charset="0"/>
              <a:buNone/>
            </a:pPr>
            <a:endParaRPr lang="zh-CN" altLang="en-US" sz="1600" dirty="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66800" y="363538"/>
            <a:ext cx="10058400" cy="852487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>
                <a:sym typeface="+mn-ea"/>
              </a:rPr>
              <a:t>四、日常生活中如何祈祷三宝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3435" y="1334135"/>
            <a:ext cx="10861040" cy="470154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出门之前</a:t>
            </a:r>
            <a:r>
              <a:rPr lang="zh-CN" altLang="en-US" dirty="0">
                <a:solidFill>
                  <a:srgbClr val="FF0000"/>
                </a:solidFill>
              </a:rPr>
              <a:t>：</a:t>
            </a:r>
            <a:r>
              <a:rPr lang="en-US" altLang="zh-CN" dirty="0">
                <a:solidFill>
                  <a:srgbClr val="FF0000"/>
                </a:solidFill>
              </a:rPr>
              <a:t>‘</a:t>
            </a:r>
            <a:r>
              <a:rPr lang="en-US" altLang="zh-CN" dirty="0" err="1">
                <a:solidFill>
                  <a:srgbClr val="FF0000"/>
                </a:solidFill>
              </a:rPr>
              <a:t>如果为了办事等目的，我们要前往异地他乡，也应先顶礼所去方向的如来或三宝，然后再开始动身</a:t>
            </a:r>
            <a:r>
              <a:rPr lang="en-US" altLang="zh-CN" dirty="0">
                <a:solidFill>
                  <a:srgbClr val="FF0000"/>
                </a:solidFill>
              </a:rPr>
              <a:t>’</a:t>
            </a: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教证：《佛说灌顶经》亦云：“礼拜向三宝，供养散花香，释梵相拥护，万事皆吉祥。”</a:t>
            </a:r>
          </a:p>
          <a:p>
            <a:pPr marL="800100" lvl="1" indent="-342900">
              <a:buFont typeface="Wingdings" panose="05000000000000000000" charset="0"/>
              <a:buChar char="Ø"/>
            </a:pPr>
            <a:endParaRPr lang="zh-CN" altLang="en-US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一切时处随念四皈依 ：</a:t>
            </a:r>
            <a:r>
              <a:rPr lang="en-US" altLang="zh-CN" dirty="0">
                <a:solidFill>
                  <a:srgbClr val="FF0000"/>
                </a:solidFill>
              </a:rPr>
              <a:t>一切时处，都应念修宁提派仪轨的皈依偈，或者共同乘的皈依偈“皈依师、皈依佛、皈依法、皈依僧”，要经常念修四皈依，在他人面前也不时赞叹三宝的功德，令其皈依，并使他们明白：自他所有众生今生来世的依赖处就是三宝，故要精勤念修皈依。</a:t>
            </a: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为临终的旁生等常念三皈依</a:t>
            </a:r>
            <a:r>
              <a:rPr lang="en-US" altLang="zh-CN" dirty="0">
                <a:solidFill>
                  <a:schemeClr val="tx1"/>
                </a:solidFill>
              </a:rPr>
              <a:t>‘</a:t>
            </a:r>
            <a:r>
              <a:rPr lang="en-US" altLang="zh-CN" dirty="0" err="1">
                <a:solidFill>
                  <a:schemeClr val="tx1"/>
                </a:solidFill>
              </a:rPr>
              <a:t>南无布达雅，南无达玛雅，南无桑嘎雅</a:t>
            </a:r>
            <a:r>
              <a:rPr lang="en-US" altLang="zh-CN" dirty="0">
                <a:solidFill>
                  <a:schemeClr val="tx1"/>
                </a:solidFill>
              </a:rPr>
              <a:t>’</a:t>
            </a:r>
            <a:r>
              <a:rPr lang="zh-CN" altLang="en-US" dirty="0">
                <a:solidFill>
                  <a:schemeClr val="tx1"/>
                </a:solidFill>
              </a:rPr>
              <a:t>，令其下世免除恶趣之苦</a:t>
            </a: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尽量为他人宣讲：不管到哪里去，哪怕路上见到一个人，没有皈依过的话，他也肯定要讲皈依的功德</a:t>
            </a: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 dirty="0">
                <a:solidFill>
                  <a:schemeClr val="tx1"/>
                </a:solidFill>
              </a:rPr>
              <a:t>突然‘福’击：遇到实在听不进去的人，在他耳边突然念“佛、法、僧”；或者走路、坐电梯时，突然念“释迦牟尼佛”、“南无阿弥陀佛”</a:t>
            </a:r>
          </a:p>
          <a:p>
            <a:pPr marL="800100" lvl="1" indent="-342900">
              <a:buFont typeface="Wingdings" panose="05000000000000000000" charset="0"/>
              <a:buChar char="Ø"/>
            </a:pPr>
            <a:endParaRPr lang="zh-CN" altLang="en-US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在日常的行住坐卧中，也要观想忆念三宝</a:t>
            </a:r>
          </a:p>
          <a:p>
            <a:pPr marL="800100" lvl="1" indent="-342900">
              <a:buFont typeface="+mj-ea"/>
              <a:buAutoNum type="circleNumDbPlain"/>
            </a:pPr>
            <a:r>
              <a:rPr lang="en-US" altLang="zh-CN" b="1" dirty="0">
                <a:solidFill>
                  <a:schemeClr val="tx1"/>
                </a:solidFill>
              </a:rPr>
              <a:t>睡觉</a:t>
            </a:r>
            <a:r>
              <a:rPr lang="en-US" altLang="zh-CN" dirty="0">
                <a:solidFill>
                  <a:srgbClr val="FF0000"/>
                </a:solidFill>
              </a:rPr>
              <a:t>：晚上就寝时，要像前面所说那样，将皈依境的尊众观想在自己心间，心专注于皈依境而入睡；倘若你没有生起次第、圆满次第的境界，实在不会观想，那也要在心里意念：“上师三宝此时就安住在我的枕头上，以慈悲的目光垂视我，怜悯地关照我、加持我。</a:t>
            </a:r>
          </a:p>
          <a:p>
            <a:pPr marL="342900" lvl="0" indent="-342900">
              <a:buFont typeface="+mj-lt"/>
              <a:buAutoNum type="arabicPeriod"/>
            </a:pPr>
            <a:endParaRPr lang="zh-CN" altLang="en-US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80135" y="364173"/>
            <a:ext cx="10058400" cy="852487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>
                <a:sym typeface="+mn-ea"/>
              </a:rPr>
              <a:t>四、日常生活中如何祈祷三宝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3560" y="1334135"/>
            <a:ext cx="11130915" cy="4701540"/>
          </a:xfrm>
        </p:spPr>
        <p:txBody>
          <a:bodyPr/>
          <a:lstStyle/>
          <a:p>
            <a:pPr marL="0" indent="0">
              <a:buFont typeface="+mj-lt"/>
              <a:buNone/>
            </a:pPr>
            <a:r>
              <a:rPr lang="en-US" altLang="zh-CN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、在日常的行住坐卧中，也要观想忆念三宝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en-US" altLang="zh-CN" b="1"/>
              <a:t>吃饭</a:t>
            </a:r>
            <a:r>
              <a:rPr lang="en-US" altLang="zh-CN"/>
              <a:t>：</a:t>
            </a:r>
            <a:r>
              <a:rPr lang="en-US" altLang="zh-CN">
                <a:solidFill>
                  <a:srgbClr val="FF0000"/>
                </a:solidFill>
              </a:rPr>
              <a:t>享用饮食的时候，就像平时会供一样，将三宝的坛城观于自己喉间，以饮食的美味作供养。若实在不能这样观想，则可诚心意念：一切所饮所食的献新[ 献新：新鲜饮食等未用之前，首先用指拈少许，向空弹撒三次敬献三宝。]部分，首先供养三宝</a:t>
            </a:r>
            <a:r>
              <a:rPr lang="en-US" altLang="zh-CN"/>
              <a:t>。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en-US" altLang="zh-CN" b="1"/>
              <a:t>穿衣</a:t>
            </a:r>
            <a:r>
              <a:rPr lang="en-US" altLang="zh-CN"/>
              <a:t>：</a:t>
            </a:r>
            <a:r>
              <a:rPr lang="en-US" altLang="zh-CN">
                <a:solidFill>
                  <a:srgbClr val="FF0000"/>
                </a:solidFill>
              </a:rPr>
              <a:t>当你准备换上一件崭新的衣服时，还没有穿之前，应先观想供养三宝，向空中甩动一下，然后意念三宝赐给了自己，再穿上</a:t>
            </a:r>
            <a:r>
              <a:rPr lang="en-US" altLang="zh-CN"/>
              <a:t>。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献供悦意之境：</a:t>
            </a:r>
            <a:r>
              <a:rPr lang="en-US" altLang="zh-CN">
                <a:solidFill>
                  <a:srgbClr val="FF0000"/>
                </a:solidFill>
              </a:rPr>
              <a:t>遇到悦意的外境，如美丽的花园、清澈的河流、美妙的宫殿、悦意的树林、广大的财产、富饶的受用、佩带装饰的俊男美女等，也应先供养三宝。无论看见任何喜爱或贪执的事物，都要诚心意念供养三宝。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打水：</a:t>
            </a:r>
            <a:r>
              <a:rPr lang="en-US" altLang="zh-CN">
                <a:solidFill>
                  <a:srgbClr val="FF0000"/>
                </a:solidFill>
              </a:rPr>
              <a:t>也应将献新供养三宝之后，再把水装入自己的水器</a:t>
            </a:r>
            <a:r>
              <a:rPr lang="zh-CN" altLang="en-US" b="1"/>
              <a:t>。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幸福如意供养：</a:t>
            </a:r>
            <a:r>
              <a:rPr lang="en-US" altLang="zh-CN">
                <a:solidFill>
                  <a:srgbClr val="FF0000"/>
                </a:solidFill>
              </a:rPr>
              <a:t>自己获得现世的幸福美满、安居乐业、名声远扬等任何称心如意的事情，也要想到这完全来自于三宝的大悲，首先供养三宝，生起恭敬心，并观清净心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善根供养：</a:t>
            </a:r>
            <a:r>
              <a:rPr lang="en-US" altLang="zh-CN">
                <a:solidFill>
                  <a:srgbClr val="FF0000"/>
                </a:solidFill>
              </a:rPr>
              <a:t>自己顶礼供养、观修本尊、念诵咒语等一切善根，也应当供养三宝，然后回向众生</a:t>
            </a: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殊胜日供养</a:t>
            </a:r>
            <a:r>
              <a:rPr lang="zh-CN" altLang="en-US">
                <a:solidFill>
                  <a:srgbClr val="FF0000"/>
                </a:solidFill>
              </a:rPr>
              <a:t>：在藏历每月十五、三十的昼夜六时中，一定要尽可能供养三宝；平时也不间断供养三宝</a:t>
            </a:r>
          </a:p>
          <a:p>
            <a:pPr lvl="1" indent="0">
              <a:buFont typeface="+mj-ea"/>
              <a:buNone/>
            </a:pP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+mj-ea"/>
              <a:buNone/>
            </a:pPr>
            <a:r>
              <a:rPr lang="zh-CN" altLang="en-US">
                <a:solidFill>
                  <a:srgbClr val="FF0000"/>
                </a:solidFill>
              </a:rPr>
              <a:t>大家</a:t>
            </a:r>
            <a:r>
              <a:rPr lang="zh-CN" altLang="en-US" b="1">
                <a:solidFill>
                  <a:srgbClr val="FF0000"/>
                </a:solidFill>
              </a:rPr>
              <a:t>随时随地切切不要忘记</a:t>
            </a:r>
            <a:r>
              <a:rPr lang="zh-CN" altLang="en-US">
                <a:solidFill>
                  <a:srgbClr val="FF0000"/>
                </a:solidFill>
              </a:rPr>
              <a:t>：无论是苦是乐，唯一要皈依三宝。若能做到这一点，那在梦中心里害怕、恐惧万分时，也能够皈依，这样一来，在中阴界时也能做到。在没有达到这样的境界之前，务必要努力念修皈依。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880745" y="355283"/>
            <a:ext cx="10058400" cy="852487"/>
          </a:xfrm>
        </p:spPr>
        <p:txBody>
          <a:bodyPr vert="horz" wrap="square" lIns="91440" tIns="45720" rIns="91440" bIns="45720" anchor="ctr"/>
          <a:lstStyle/>
          <a:p>
            <a:r>
              <a:rPr lang="zh-CN" altLang="en-US" sz="2800">
                <a:sym typeface="+mn-ea"/>
              </a:rPr>
              <a:t>五、宁死也不舍弃三宝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03250" y="1428115"/>
            <a:ext cx="11122025" cy="4607560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zh-CN" altLang="en-US" sz="2400" b="1">
                <a:solidFill>
                  <a:srgbClr val="FF0000"/>
                </a:solidFill>
              </a:rPr>
              <a:t>归根到底一句话：一心一意依托三宝之后，纵遇命难，也绝不能舍弃三宝</a:t>
            </a:r>
          </a:p>
          <a:p>
            <a:pPr lvl="1"/>
            <a:r>
              <a:rPr lang="zh-CN" altLang="en-US" sz="2130">
                <a:solidFill>
                  <a:schemeClr val="tx1"/>
                </a:solidFill>
              </a:rPr>
              <a:t>上师教言：我们对三宝若有这样虔诚的信心，三宝的加持自会时时入于心。假如纵然遇到生命危险也永远不舍弃三宝，有如此坚定信念的话，才是名副其实的佛教徒</a:t>
            </a:r>
          </a:p>
          <a:p>
            <a:pPr lvl="1"/>
            <a:endParaRPr lang="zh-CN" altLang="en-US" sz="2130">
              <a:solidFill>
                <a:schemeClr val="tx1"/>
              </a:solidFill>
            </a:endParaRPr>
          </a:p>
          <a:p>
            <a:pPr lvl="0">
              <a:buBlip>
                <a:blip r:embed="rId2"/>
              </a:buBlip>
            </a:pPr>
            <a:r>
              <a:rPr lang="zh-CN" altLang="en-US" sz="2395">
                <a:solidFill>
                  <a:schemeClr val="tx1"/>
                </a:solidFill>
              </a:rPr>
              <a:t>随学先圣：</a:t>
            </a:r>
            <a:r>
              <a:rPr lang="zh-CN" altLang="en-US" sz="2395">
                <a:solidFill>
                  <a:srgbClr val="FF0000"/>
                </a:solidFill>
              </a:rPr>
              <a:t>从前，印度的一位居士，被外道徒抓住了。他们威胁：“如果舍弃皈依三宝，就放你一条生路；如果不舍弃，就杀掉你。”这位居士回答：“仅仅口头上说一句也可以，但我内心绝不可能舍弃。”最后，他被外道徒杀害了。我们也务必要竭尽全力，使自己拥有这样的境界。</a:t>
            </a:r>
          </a:p>
          <a:p>
            <a:pPr lvl="1">
              <a:buBlip>
                <a:blip r:embed="rId2"/>
              </a:buBlip>
            </a:pPr>
            <a:r>
              <a:rPr lang="zh-CN" altLang="en-US" sz="2125">
                <a:solidFill>
                  <a:schemeClr val="tx1"/>
                </a:solidFill>
              </a:rPr>
              <a:t>大家共修皈依，一定要反反复复地思维，连口头上也不能舍弃三宝</a:t>
            </a:r>
          </a:p>
          <a:p>
            <a:pPr lvl="1">
              <a:buBlip>
                <a:blip r:embed="rId2"/>
              </a:buBlip>
            </a:pPr>
            <a:r>
              <a:rPr lang="zh-CN" altLang="en-US" sz="2125">
                <a:solidFill>
                  <a:schemeClr val="tx1"/>
                </a:solidFill>
              </a:rPr>
              <a:t>必须要先了解好，之后再慢慢串习，串习到了究竟时，才算是有了修行境界</a:t>
            </a:r>
          </a:p>
          <a:p>
            <a:pPr lvl="1">
              <a:buBlip>
                <a:blip r:embed="rId2"/>
              </a:buBlip>
            </a:pPr>
            <a:r>
              <a:rPr lang="zh-CN" altLang="en-US" sz="2125">
                <a:solidFill>
                  <a:schemeClr val="tx1"/>
                </a:solidFill>
              </a:rPr>
              <a:t>皈依不是口头上的，大家一定要从内心中，对三宝生起稳固的信心</a:t>
            </a:r>
          </a:p>
          <a:p>
            <a:pPr lvl="1">
              <a:buBlip>
                <a:blip r:embed="rId2"/>
              </a:buBlip>
            </a:pPr>
            <a:r>
              <a:rPr lang="zh-CN" altLang="en-US" sz="2125">
                <a:solidFill>
                  <a:schemeClr val="tx1"/>
                </a:solidFill>
              </a:rPr>
              <a:t>山盟海誓：坚定十万遍誓言，唯一皈依三宝！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7013</Words>
  <Application>Microsoft Office PowerPoint</Application>
  <PresentationFormat>Custom</PresentationFormat>
  <Paragraphs>214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Savon</vt:lpstr>
      <vt:lpstr>1_Savon</vt:lpstr>
      <vt:lpstr>发心偈</vt:lpstr>
      <vt:lpstr>皈依（十二）  《前行广释》第89课</vt:lpstr>
      <vt:lpstr>前课回顾</vt:lpstr>
      <vt:lpstr>一、三种所修：即皈依三宝后应该做的</vt:lpstr>
      <vt:lpstr>二、三种同分</vt:lpstr>
      <vt:lpstr>三、一切都是佛陀的加持</vt:lpstr>
      <vt:lpstr>四、日常生活中如何祈祷三宝</vt:lpstr>
      <vt:lpstr>四、日常生活中如何祈祷三宝</vt:lpstr>
      <vt:lpstr>五、宁死也不舍弃三宝</vt:lpstr>
      <vt:lpstr>皈依（十二）  ～《前行广释》第89课 </vt:lpstr>
      <vt:lpstr>本课提纲</vt:lpstr>
      <vt:lpstr>一 皈依之学处（续） </vt:lpstr>
      <vt:lpstr>PowerPoint Presentation</vt:lpstr>
      <vt:lpstr>PowerPoint Presentation</vt:lpstr>
      <vt:lpstr> 2. 杜绝对三宝所依的不敬 </vt:lpstr>
      <vt:lpstr>2. 杜绝对三宝所依的不敬</vt:lpstr>
      <vt:lpstr>2. 杜绝对三宝所依的不敬</vt:lpstr>
      <vt:lpstr>3. 杜绝对三宝所依的不敬</vt:lpstr>
      <vt:lpstr>二、皈依之功德</vt:lpstr>
      <vt:lpstr>1. 引导更多的人懂得皈依</vt:lpstr>
      <vt:lpstr>2. 与三宝仅结少缘也能解脱 </vt:lpstr>
      <vt:lpstr>3. 虔诚皈依可摆脱痛苦</vt:lpstr>
      <vt:lpstr>思考讨论题：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admin</dc:creator>
  <cp:lastModifiedBy>Danny</cp:lastModifiedBy>
  <cp:revision>37</cp:revision>
  <dcterms:created xsi:type="dcterms:W3CDTF">2018-10-04T19:59:00Z</dcterms:created>
  <dcterms:modified xsi:type="dcterms:W3CDTF">2020-07-01T02:09:57Z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