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76" r:id="rId4"/>
    <p:sldId id="277" r:id="rId5"/>
    <p:sldId id="710" r:id="rId6"/>
    <p:sldId id="697" r:id="rId7"/>
    <p:sldId id="698" r:id="rId8"/>
    <p:sldId id="699" r:id="rId9"/>
    <p:sldId id="700" r:id="rId10"/>
    <p:sldId id="701" r:id="rId11"/>
    <p:sldId id="702" r:id="rId12"/>
    <p:sldId id="704" r:id="rId13"/>
    <p:sldId id="705" r:id="rId14"/>
    <p:sldId id="707" r:id="rId15"/>
    <p:sldId id="708" r:id="rId16"/>
    <p:sldId id="709" r:id="rId17"/>
    <p:sldId id="462" r:id="rId18"/>
    <p:sldId id="712" r:id="rId19"/>
    <p:sldId id="713" r:id="rId20"/>
    <p:sldId id="714" r:id="rId21"/>
    <p:sldId id="715" r:id="rId22"/>
    <p:sldId id="716" r:id="rId23"/>
    <p:sldId id="717" r:id="rId24"/>
    <p:sldId id="718" r:id="rId25"/>
    <p:sldId id="719" r:id="rId26"/>
    <p:sldId id="720" r:id="rId27"/>
    <p:sldId id="722" r:id="rId28"/>
    <p:sldId id="711" r:id="rId29"/>
    <p:sldId id="721" r:id="rId30"/>
    <p:sldId id="274" r:id="rId31"/>
  </p:sldIdLst>
  <p:sldSz cx="12192000" cy="6858000"/>
  <p:notesSz cx="6858000" cy="9144000"/>
  <p:defaultTextStyle>
    <a:defPPr>
      <a:defRPr lang="en-US"/>
    </a:defPPr>
    <a:lvl1pPr marL="0" lvl="0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1pPr>
    <a:lvl2pPr marL="457200" lvl="1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2pPr>
    <a:lvl3pPr marL="914400" lvl="2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3pPr>
    <a:lvl4pPr marL="1371600" lvl="3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4pPr>
    <a:lvl5pPr marL="1828800" lvl="4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5pPr>
    <a:lvl6pPr marL="2286000" lvl="5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6pPr>
    <a:lvl7pPr marL="2743200" lvl="6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7pPr>
    <a:lvl8pPr marL="3200400" lvl="7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8pPr>
    <a:lvl9pPr marL="3657600" lvl="8" indent="0" algn="l" defTabSz="4572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anose="02020404030301010803" pitchFamily="6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01"/>
    <p:restoredTop sz="94623"/>
  </p:normalViewPr>
  <p:slideViewPr>
    <p:cSldViewPr snapToGrid="0" snapToObjects="1" showGuides="1">
      <p:cViewPr varScale="1">
        <p:scale>
          <a:sx n="136" d="100"/>
          <a:sy n="136" d="100"/>
        </p:scale>
        <p:origin x="-1176" y="-104"/>
      </p:cViewPr>
      <p:guideLst>
        <p:guide orient="horz" pos="2122"/>
        <p:guide pos="38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62" y="1267722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47800" y="1411288"/>
            <a:ext cx="9296400" cy="4035425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14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4586" name="Group 3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14" name="Straight Connector 16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7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1"/>
              <a:t>Click to edit Master subtitle style</a:t>
            </a:r>
            <a:endParaRPr lang="en-US" noProof="1"/>
          </a:p>
        </p:txBody>
      </p:sp>
      <p:sp>
        <p:nvSpPr>
          <p:cNvPr id="17" name="Date Placeholder 19"/>
          <p:cNvSpPr>
            <a:spLocks noGrp="1"/>
          </p:cNvSpPr>
          <p:nvPr>
            <p:ph type="dt" sz="half" idx="2"/>
          </p:nvPr>
        </p:nvSpPr>
        <p:spPr>
          <a:xfrm>
            <a:off x="5318125" y="1341438"/>
            <a:ext cx="1555750" cy="527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49DC80-F243-8A44-B174-FB74E915C732}" type="datetime1">
              <a:rPr kumimoji="1" lang="en-US" altLang="zh-CN" sz="1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Footer Placeholder 20"/>
          <p:cNvSpPr>
            <a:spLocks noGrp="1"/>
          </p:cNvSpPr>
          <p:nvPr>
            <p:ph type="ftr" sz="quarter" idx="3"/>
          </p:nvPr>
        </p:nvSpPr>
        <p:spPr>
          <a:xfrm>
            <a:off x="1454150" y="5211763"/>
            <a:ext cx="5905500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l"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07425" y="5211763"/>
            <a:ext cx="2111375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78AE31F6-066B-F74E-BF6D-F33E80753412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62" y="1267722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47800" y="1411288"/>
            <a:ext cx="9296400" cy="4035425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14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4586" name="Group 3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14" name="Straight Connector 16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7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1"/>
              <a:t>Click to edit Master subtitle style</a:t>
            </a:r>
            <a:endParaRPr lang="en-US" noProof="1"/>
          </a:p>
        </p:txBody>
      </p:sp>
      <p:sp>
        <p:nvSpPr>
          <p:cNvPr id="17" name="Date Placeholder 19"/>
          <p:cNvSpPr>
            <a:spLocks noGrp="1"/>
          </p:cNvSpPr>
          <p:nvPr>
            <p:ph type="dt" sz="half" idx="2"/>
          </p:nvPr>
        </p:nvSpPr>
        <p:spPr>
          <a:xfrm>
            <a:off x="5318125" y="1341438"/>
            <a:ext cx="1555750" cy="5270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49DC80-F243-8A44-B174-FB74E915C732}" type="datetime1">
              <a:rPr kumimoji="1" lang="en-US" altLang="zh-CN" sz="1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Footer Placeholder 20"/>
          <p:cNvSpPr>
            <a:spLocks noGrp="1"/>
          </p:cNvSpPr>
          <p:nvPr>
            <p:ph type="ftr" sz="quarter" idx="3"/>
          </p:nvPr>
        </p:nvSpPr>
        <p:spPr>
          <a:xfrm>
            <a:off x="1454150" y="5211763"/>
            <a:ext cx="5905500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l"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07425" y="5211763"/>
            <a:ext cx="2111375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78AE31F6-066B-F74E-BF6D-F33E80753412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5"/>
          <p:cNvSpPr/>
          <p:nvPr/>
        </p:nvSpPr>
        <p:spPr>
          <a:xfrm>
            <a:off x="11776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22"/>
          <p:cNvSpPr/>
          <p:nvPr/>
        </p:nvSpPr>
        <p:spPr>
          <a:xfrm>
            <a:off x="1307862" y="1267722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1447800" y="1411288"/>
            <a:ext cx="9296400" cy="4035425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29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5610" name="Group 30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14" name="Straight Connector 31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32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5321300" y="1344613"/>
            <a:ext cx="1555750" cy="5302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3819F31-7E94-1C4B-B062-C9DF61329137}" type="datetime1">
              <a:rPr kumimoji="1" lang="en-US" altLang="zh-CN" sz="1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4150" y="5211763"/>
            <a:ext cx="5907088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l"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4250" y="5211763"/>
            <a:ext cx="2112963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D9FC258-38CB-A746-A1AC-4D5A155033E7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4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11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11" name="Date Placeholder 7"/>
          <p:cNvSpPr>
            <a:spLocks noGrp="1"/>
          </p:cNvSpPr>
          <p:nvPr>
            <p:ph type="dt" sz="half" idx="1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7E45E6C2-2EF3-A64C-88B0-574DA5E11786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D74AFF0-1CA2-F24D-972F-5F174968E3D0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90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r>
              <a:rPr kumimoji="1" lang="en-US" sz="3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Click icon to add picture</a:t>
            </a:r>
            <a:endParaRPr kumimoji="1" lang="en-US" sz="3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9658EB0-E6BA-BF4C-9EB6-F3CE2D435370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99AAD24-D78A-AF4A-A5E3-CF5EA4C3B783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5"/>
          <p:cNvSpPr/>
          <p:nvPr/>
        </p:nvSpPr>
        <p:spPr>
          <a:xfrm>
            <a:off x="11776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22"/>
          <p:cNvSpPr/>
          <p:nvPr/>
        </p:nvSpPr>
        <p:spPr>
          <a:xfrm>
            <a:off x="1307862" y="1267722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1447800" y="1411288"/>
            <a:ext cx="9296400" cy="4035425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Rectangle 29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5610" name="Group 30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14" name="Straight Connector 31"/>
            <p:cNvCxnSpPr/>
            <p:nvPr/>
          </p:nvCxnSpPr>
          <p:spPr>
            <a:xfrm>
              <a:off x="5318306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32"/>
            <p:cNvCxnSpPr/>
            <p:nvPr/>
          </p:nvCxnSpPr>
          <p:spPr>
            <a:xfrm>
              <a:off x="6885637" y="1386268"/>
              <a:ext cx="0" cy="640526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5321300" y="1344613"/>
            <a:ext cx="1555750" cy="5302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A3819F31-7E94-1C4B-B062-C9DF61329137}" type="datetime1">
              <a:rPr kumimoji="1" lang="en-US" altLang="zh-CN" sz="13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3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4150" y="5211763"/>
            <a:ext cx="5907088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l"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4250" y="5211763"/>
            <a:ext cx="2112963" cy="228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D9FC258-38CB-A746-A1AC-4D5A155033E7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4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11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  <a:p>
            <a:pPr lvl="1"/>
            <a:r>
              <a:rPr lang="en-US" noProof="1"/>
              <a:t>Second level</a:t>
            </a:r>
            <a:endParaRPr lang="en-US" noProof="1"/>
          </a:p>
          <a:p>
            <a:pPr lvl="2"/>
            <a:r>
              <a:rPr lang="en-US" noProof="1"/>
              <a:t>Third level</a:t>
            </a:r>
            <a:endParaRPr lang="en-US" noProof="1"/>
          </a:p>
          <a:p>
            <a:pPr lvl="3"/>
            <a:r>
              <a:rPr lang="en-US" noProof="1"/>
              <a:t>Fourth level</a:t>
            </a:r>
            <a:endParaRPr lang="en-US" noProof="1"/>
          </a:p>
          <a:p>
            <a:pPr lvl="4"/>
            <a:r>
              <a:rPr lang="en-US" noProof="1"/>
              <a:t>Fifth level</a:t>
            </a:r>
            <a:endParaRPr lang="en-US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11" name="Date Placeholder 7"/>
          <p:cNvSpPr>
            <a:spLocks noGrp="1"/>
          </p:cNvSpPr>
          <p:nvPr>
            <p:ph type="dt" sz="half" idx="1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7E45E6C2-2EF3-A64C-88B0-574DA5E11786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D74AFF0-1CA2-F24D-972F-5F174968E3D0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3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noProof="1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90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r>
              <a:rPr kumimoji="1" lang="en-US" sz="3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Click icon to add picture</a:t>
            </a:r>
            <a:endParaRPr kumimoji="1" lang="en-US" sz="3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/>
              <a:t>Edit Master text styles</a:t>
            </a:r>
            <a:endParaRPr lang="en-US" noProof="1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39658EB0-E6BA-BF4C-9EB6-F3CE2D435370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>
                <a:solidFill>
                  <a:srgbClr val="FFFFFF"/>
                </a:solidFill>
                <a:effectLst>
                  <a:outerShdw blurRad="38100" dist="38100" dir="2700000" algn="tl">
                    <a:srgbClr val="DDDDDD"/>
                  </a:outerShdw>
                </a:effectLst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99AAD24-D78A-AF4A-A5E3-CF5EA4C3B783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13716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1030" name="Text Placeholder 2"/>
          <p:cNvSpPr>
            <a:spLocks noGrp="1"/>
          </p:cNvSpPr>
          <p:nvPr>
            <p:ph type="body"/>
          </p:nvPr>
        </p:nvSpPr>
        <p:spPr>
          <a:xfrm>
            <a:off x="1066800" y="2103438"/>
            <a:ext cx="10058400" cy="3932237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/>
              <a:t>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913" y="6215063"/>
            <a:ext cx="1462088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371475" y="374650"/>
            <a:ext cx="11449050" cy="6108700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lang="en-US" sz="4800" kern="1200" dirty="0">
          <a:solidFill>
            <a:srgbClr val="262626"/>
          </a:solidFill>
          <a:latin typeface="+mj-lt"/>
          <a:ea typeface="宋体" panose="02010600030101010101" pitchFamily="2" charset="-122"/>
          <a:cs typeface="+mn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9pPr>
    </p:titleStyle>
    <p:bodyStyle>
      <a:lvl1pPr marL="182880" indent="-182880" algn="l" rtl="0" eaLnBrk="0" fontAlgn="base" hangingPunct="0">
        <a:spcBef>
          <a:spcPts val="9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1pPr>
      <a:lvl2pPr marL="457200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6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2pPr>
      <a:lvl3pPr marL="732155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3pPr>
      <a:lvl4pPr marL="1006475" indent="-18415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4pPr>
      <a:lvl5pPr marL="1279525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13716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1030" name="Text Placeholder 2"/>
          <p:cNvSpPr>
            <a:spLocks noGrp="1"/>
          </p:cNvSpPr>
          <p:nvPr>
            <p:ph type="body"/>
          </p:nvPr>
        </p:nvSpPr>
        <p:spPr>
          <a:xfrm>
            <a:off x="1066800" y="2103438"/>
            <a:ext cx="10058400" cy="3932237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/>
              <a:t>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</a:defRPr>
            </a:lvl1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1BC2854D-5CE2-4947-9F5E-CFE4413986B7}" type="datetime1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913" y="6215063"/>
            <a:ext cx="1462088" cy="2555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buFont typeface="Arial" panose="020B0604020202020204" pitchFamily="34" charset="0"/>
              <a:buNone/>
              <a:defRPr sz="1000">
                <a:solidFill>
                  <a:srgbClr val="404040"/>
                </a:solidFill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fld id="{5B8A289D-D21E-DA40-8098-A19BB6DF3CC1}" type="slidenum">
              <a:rPr kumimoji="1" lang="en-US" altLang="zh-CN" sz="1000" b="0" i="0" u="none" strike="noStrike" kern="1200" cap="none" spc="0" normalizeH="0" baseline="0" noProof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Garamond" panose="02020404030301010803" pitchFamily="6" charset="0"/>
                <a:ea typeface="宋体" panose="02010600030101010101" pitchFamily="2" charset="-122"/>
                <a:cs typeface="+mn-cs"/>
              </a:rPr>
            </a:fld>
            <a:endParaRPr kumimoji="1" lang="en-US" altLang="zh-CN" sz="10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4" name="Rectangle 7"/>
          <p:cNvSpPr>
            <a:spLocks noChangeArrowheads="1"/>
          </p:cNvSpPr>
          <p:nvPr/>
        </p:nvSpPr>
        <p:spPr bwMode="auto">
          <a:xfrm>
            <a:off x="371475" y="374650"/>
            <a:ext cx="11449050" cy="6108700"/>
          </a:xfrm>
          <a:prstGeom prst="rect">
            <a:avLst/>
          </a:prstGeom>
          <a:noFill/>
          <a:ln w="6350" cap="sq">
            <a:solidFill>
              <a:srgbClr val="404040"/>
            </a:solidFill>
            <a:miter lim="800000"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kumimoji="1" sz="2400">
                <a:solidFill>
                  <a:schemeClr val="tx1"/>
                </a:solidFill>
                <a:latin typeface="Garamond" panose="02020404030301010803" pitchFamily="6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1" lang="en-US" altLang="zh-CN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anose="02020404030301010803" pitchFamily="6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lang="en-US" sz="4800" kern="1200" dirty="0">
          <a:solidFill>
            <a:srgbClr val="262626"/>
          </a:solidFill>
          <a:latin typeface="+mj-lt"/>
          <a:ea typeface="宋体" panose="02010600030101010101" pitchFamily="2" charset="-122"/>
          <a:cs typeface="+mn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4800">
          <a:solidFill>
            <a:srgbClr val="262626"/>
          </a:solidFill>
          <a:latin typeface="Garamond" panose="02020404030301010803" pitchFamily="6" charset="0"/>
          <a:ea typeface="宋体" panose="02010600030101010101" pitchFamily="2" charset="-122"/>
        </a:defRPr>
      </a:lvl9pPr>
    </p:titleStyle>
    <p:bodyStyle>
      <a:lvl1pPr marL="182880" indent="-182880" algn="l" rtl="0" eaLnBrk="0" fontAlgn="base" hangingPunct="0">
        <a:spcBef>
          <a:spcPts val="9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1pPr>
      <a:lvl2pPr marL="457200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6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2pPr>
      <a:lvl3pPr marL="732155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3pPr>
      <a:lvl4pPr marL="1006475" indent="-18415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4pPr>
      <a:lvl5pPr marL="1279525" indent="-182880" algn="l" rtl="0" eaLnBrk="0" fontAlgn="base" hangingPunct="0">
        <a:spcBef>
          <a:spcPts val="500"/>
        </a:spcBef>
        <a:spcAft>
          <a:spcPct val="0"/>
        </a:spcAft>
        <a:buClr>
          <a:srgbClr val="262626"/>
        </a:buClr>
        <a:buFont typeface="Garamond" panose="02020404030301010803" pitchFamily="6" charset="0"/>
        <a:buChar char="◦"/>
        <a:defRPr kumimoji="1" sz="1400" kern="1200">
          <a:solidFill>
            <a:schemeClr val="tx1"/>
          </a:solidFill>
          <a:latin typeface="+mn-lt"/>
          <a:ea typeface="宋体" panose="02010600030101010101" pitchFamily="2" charset="-122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6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标题 3"/>
          <p:cNvSpPr>
            <a:spLocks noGrp="1"/>
          </p:cNvSpPr>
          <p:nvPr>
            <p:ph type="title"/>
          </p:nvPr>
        </p:nvSpPr>
        <p:spPr>
          <a:xfrm>
            <a:off x="6610350" y="693738"/>
            <a:ext cx="4257675" cy="660400"/>
          </a:xfrm>
        </p:spPr>
        <p:txBody>
          <a:bodyPr vert="horz" wrap="square" lIns="91440" tIns="45720" rIns="91440" bIns="45720" anchor="ctr"/>
          <a:lstStyle/>
          <a:p>
            <a:pPr algn="ctr" eaLnBrk="1" hangingPunct="1"/>
            <a:r>
              <a:rPr lang="zh-CN" altLang="en-US" sz="4000"/>
              <a:t>发心偈</a:t>
            </a:r>
            <a:endParaRPr lang="zh-CN" altLang="en-US" sz="4000"/>
          </a:p>
        </p:txBody>
      </p:sp>
      <p:sp>
        <p:nvSpPr>
          <p:cNvPr id="13314" name="文本占位符 5"/>
          <p:cNvSpPr>
            <a:spLocks noGrp="1"/>
          </p:cNvSpPr>
          <p:nvPr>
            <p:ph type="body" sz="half"/>
          </p:nvPr>
        </p:nvSpPr>
        <p:spPr>
          <a:xfrm>
            <a:off x="6486525" y="1531938"/>
            <a:ext cx="4816475" cy="4632325"/>
          </a:xfrm>
        </p:spPr>
        <p:txBody>
          <a:bodyPr vert="horz" wrap="square" lIns="91440" tIns="45720" rIns="91440" bIns="45720" anchor="t"/>
          <a:lstStyle>
            <a:lvl1pPr lvl="0">
              <a:defRPr sz="1600"/>
            </a:lvl1pPr>
            <a:lvl2pPr lvl="1">
              <a:defRPr sz="1400"/>
            </a:lvl2pPr>
            <a:lvl3pPr lvl="2">
              <a:defRPr sz="1200"/>
            </a:lvl3pPr>
            <a:lvl4pPr lvl="3">
              <a:defRPr sz="1200"/>
            </a:lvl4pPr>
            <a:lvl5pPr lvl="4">
              <a:defRPr sz="1200"/>
            </a:lvl5pPr>
          </a:lstStyle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顶礼本师释迦牟尼佛！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顶礼文殊智慧勇识！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顶礼传承大恩上师！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无上甚深微妙法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百千万劫难遭遇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我今见闻得受持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愿解如来真实义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endParaRPr lang="en-CA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为度化一切众生，</a:t>
            </a:r>
            <a:endParaRPr lang="en-US" altLang="zh-CN" sz="23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300">
                <a:latin typeface="宋体" panose="02010600030101010101" pitchFamily="2" charset="-122"/>
              </a:rPr>
              <a:t>请大家发无上殊胜的菩提心！</a:t>
            </a:r>
            <a:endParaRPr lang="zh-CN" altLang="en-US" sz="2300">
              <a:latin typeface="宋体" panose="02010600030101010101" pitchFamily="2" charset="-122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6" y="414329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474" y="414329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923312"/>
          </a:xfrm>
        </p:spPr>
        <p:txBody>
          <a:bodyPr/>
          <a:lstStyle/>
          <a:p>
            <a:r>
              <a:rPr lang="en-US" altLang="zh-CN" sz="3600" b="1" dirty="0" smtClean="0"/>
              <a:t>3. </a:t>
            </a:r>
            <a:r>
              <a:rPr lang="zh-CN" altLang="en-US" sz="3600" b="1" dirty="0" smtClean="0"/>
              <a:t>杜</a:t>
            </a:r>
            <a:r>
              <a:rPr lang="zh-CN" altLang="en-US" sz="3600" b="1" dirty="0"/>
              <a:t>绝对三宝所依的不敬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38678"/>
            <a:ext cx="10058400" cy="4396998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400" dirty="0" smtClean="0"/>
              <a:t>(</a:t>
            </a:r>
            <a:r>
              <a:rPr lang="zh-CN" altLang="en-US" sz="2400" dirty="0" smtClean="0"/>
              <a:t>四）关于金刚铃杵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b="1" dirty="0" smtClean="0">
                <a:solidFill>
                  <a:srgbClr val="C00000"/>
                </a:solidFill>
              </a:rPr>
              <a:t>（</a:t>
            </a:r>
            <a:r>
              <a:rPr lang="en-US" altLang="zh-CN" b="1" dirty="0" smtClean="0">
                <a:solidFill>
                  <a:srgbClr val="C00000"/>
                </a:solidFill>
              </a:rPr>
              <a:t>1</a:t>
            </a:r>
            <a:r>
              <a:rPr lang="zh-CN" altLang="en-US" b="1" dirty="0" smtClean="0">
                <a:solidFill>
                  <a:srgbClr val="C00000"/>
                </a:solidFill>
              </a:rPr>
              <a:t>）金</a:t>
            </a:r>
            <a:r>
              <a:rPr lang="zh-CN" altLang="en-US" b="1" dirty="0">
                <a:solidFill>
                  <a:srgbClr val="C00000"/>
                </a:solidFill>
              </a:rPr>
              <a:t>刚杵表示佛陀的五种意智慧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b="1" dirty="0" smtClean="0">
                <a:solidFill>
                  <a:srgbClr val="C00000"/>
                </a:solidFill>
              </a:rPr>
              <a:t>（</a:t>
            </a:r>
            <a:r>
              <a:rPr lang="en-US" altLang="zh-CN" b="1" dirty="0" smtClean="0">
                <a:solidFill>
                  <a:srgbClr val="C00000"/>
                </a:solidFill>
              </a:rPr>
              <a:t>2</a:t>
            </a:r>
            <a:r>
              <a:rPr lang="zh-CN" altLang="en-US" b="1" dirty="0" smtClean="0">
                <a:solidFill>
                  <a:srgbClr val="C00000"/>
                </a:solidFill>
              </a:rPr>
              <a:t>）金</a:t>
            </a:r>
            <a:r>
              <a:rPr lang="zh-CN" altLang="en-US" b="1" dirty="0">
                <a:solidFill>
                  <a:srgbClr val="C00000"/>
                </a:solidFill>
              </a:rPr>
              <a:t>刚铃也同样具有本尊面相，下续部中说这</a:t>
            </a:r>
            <a:r>
              <a:rPr lang="zh-CN" altLang="en-US" b="1" dirty="0" smtClean="0">
                <a:solidFill>
                  <a:srgbClr val="C00000"/>
                </a:solidFill>
              </a:rPr>
              <a:t>一面</a:t>
            </a:r>
            <a:r>
              <a:rPr lang="zh-CN" altLang="en-US" b="1" dirty="0">
                <a:solidFill>
                  <a:srgbClr val="C00000"/>
                </a:solidFill>
              </a:rPr>
              <a:t>相代表毗卢遮那佛，上续部中说它表示金</a:t>
            </a:r>
            <a:r>
              <a:rPr lang="zh-CN" altLang="en-US" b="1" dirty="0" smtClean="0">
                <a:solidFill>
                  <a:srgbClr val="C00000"/>
                </a:solidFill>
              </a:rPr>
              <a:t>刚界</a:t>
            </a:r>
            <a:r>
              <a:rPr lang="zh-CN" altLang="en-US" b="1" dirty="0">
                <a:solidFill>
                  <a:srgbClr val="C00000"/>
                </a:solidFill>
              </a:rPr>
              <a:t>自在母，因此它具有身相</a:t>
            </a:r>
            <a:r>
              <a:rPr lang="zh-CN" altLang="en-US" b="1" dirty="0" smtClean="0">
                <a:solidFill>
                  <a:srgbClr val="C00000"/>
                </a:solidFill>
              </a:rPr>
              <a:t>；再者，金</a:t>
            </a:r>
            <a:r>
              <a:rPr lang="zh-CN" altLang="en-US" b="1" dirty="0">
                <a:solidFill>
                  <a:srgbClr val="C00000"/>
                </a:solidFill>
              </a:rPr>
              <a:t>刚铃</a:t>
            </a:r>
            <a:r>
              <a:rPr lang="zh-CN" altLang="en-US" b="1" dirty="0" smtClean="0">
                <a:solidFill>
                  <a:srgbClr val="C00000"/>
                </a:solidFill>
              </a:rPr>
              <a:t>上有</a:t>
            </a:r>
            <a:r>
              <a:rPr lang="zh-CN" altLang="en-US" b="1" dirty="0">
                <a:solidFill>
                  <a:srgbClr val="C00000"/>
                </a:solidFill>
              </a:rPr>
              <a:t>八大佛母真实种子字的经文相</a:t>
            </a:r>
            <a:r>
              <a:rPr lang="zh-CN" altLang="en-US" b="1" dirty="0" smtClean="0">
                <a:solidFill>
                  <a:srgbClr val="C00000"/>
                </a:solidFill>
              </a:rPr>
              <a:t>；此外，它的清</a:t>
            </a:r>
            <a:r>
              <a:rPr lang="zh-CN" altLang="en-US" b="1" dirty="0">
                <a:solidFill>
                  <a:srgbClr val="C00000"/>
                </a:solidFill>
              </a:rPr>
              <a:t>脆响声代表佛陀说法的妙音</a:t>
            </a:r>
            <a:r>
              <a:rPr lang="zh-CN" altLang="en-US" b="1" dirty="0" smtClean="0">
                <a:solidFill>
                  <a:srgbClr val="C00000"/>
                </a:solidFill>
              </a:rPr>
              <a:t>，</a:t>
            </a:r>
            <a:r>
              <a:rPr lang="en-US" altLang="zh-CN" b="1" dirty="0" smtClean="0">
                <a:solidFill>
                  <a:srgbClr val="C00000"/>
                </a:solidFill>
              </a:rPr>
              <a:t>--</a:t>
            </a:r>
            <a:r>
              <a:rPr lang="zh-CN" altLang="en-US" b="1" dirty="0" smtClean="0">
                <a:solidFill>
                  <a:srgbClr val="C00000"/>
                </a:solidFill>
              </a:rPr>
              <a:t>可见，金</a:t>
            </a:r>
            <a:r>
              <a:rPr lang="zh-CN" altLang="en-US" b="1" dirty="0">
                <a:solidFill>
                  <a:srgbClr val="C00000"/>
                </a:solidFill>
              </a:rPr>
              <a:t>刚</a:t>
            </a:r>
            <a:r>
              <a:rPr lang="zh-CN" altLang="en-US" b="1" dirty="0" smtClean="0">
                <a:solidFill>
                  <a:srgbClr val="C00000"/>
                </a:solidFill>
              </a:rPr>
              <a:t>铃已</a:t>
            </a:r>
            <a:r>
              <a:rPr lang="zh-CN" altLang="en-US" b="1" dirty="0">
                <a:solidFill>
                  <a:srgbClr val="C00000"/>
                </a:solidFill>
              </a:rPr>
              <a:t>完全具备了身语意三所依的象</a:t>
            </a:r>
            <a:r>
              <a:rPr lang="zh-CN" altLang="en-US" b="1" dirty="0" smtClean="0">
                <a:solidFill>
                  <a:srgbClr val="C00000"/>
                </a:solidFill>
              </a:rPr>
              <a:t>征。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b="1" dirty="0" smtClean="0">
                <a:solidFill>
                  <a:srgbClr val="C00000"/>
                </a:solidFill>
              </a:rPr>
              <a:t>（</a:t>
            </a:r>
            <a:r>
              <a:rPr lang="en-US" altLang="zh-CN" b="1" dirty="0" smtClean="0">
                <a:solidFill>
                  <a:srgbClr val="C00000"/>
                </a:solidFill>
              </a:rPr>
              <a:t>3</a:t>
            </a:r>
            <a:r>
              <a:rPr lang="zh-CN" altLang="en-US" b="1" dirty="0" smtClean="0">
                <a:solidFill>
                  <a:srgbClr val="C00000"/>
                </a:solidFill>
              </a:rPr>
              <a:t>）尤</a:t>
            </a:r>
            <a:r>
              <a:rPr lang="zh-CN" altLang="en-US" b="1" dirty="0">
                <a:solidFill>
                  <a:srgbClr val="C00000"/>
                </a:solidFill>
              </a:rPr>
              <a:t>其是密宗的文武百尊坛城轮，在它上面象征性地全部具足，并且它也是不共誓言的标志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4</a:t>
            </a:r>
            <a:r>
              <a:rPr lang="zh-CN" altLang="en-US" dirty="0" smtClean="0"/>
              <a:t>）在</a:t>
            </a:r>
            <a:r>
              <a:rPr lang="zh-CN" altLang="en-US" dirty="0"/>
              <a:t>密宗中，凡是得过灌顶的人，都要护持密咒和手印不间断的誓言，铃杵不能离身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5</a:t>
            </a:r>
            <a:r>
              <a:rPr lang="zh-CN" altLang="en-US" dirty="0" smtClean="0"/>
              <a:t>）如</a:t>
            </a:r>
            <a:r>
              <a:rPr lang="zh-CN" altLang="en-US" dirty="0"/>
              <a:t>果金刚铃杵太大</a:t>
            </a:r>
            <a:r>
              <a:rPr lang="zh-CN" altLang="en-US" dirty="0" smtClean="0"/>
              <a:t>，到</a:t>
            </a:r>
            <a:r>
              <a:rPr lang="zh-CN" altLang="en-US" dirty="0"/>
              <a:t>处带着不方便，则可在念珠上系个小铃杵，作为象征和标志，如此不会毁坏誓言，对法器也能保持恭敬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6</a:t>
            </a:r>
            <a:r>
              <a:rPr lang="zh-CN" altLang="en-US" dirty="0" smtClean="0"/>
              <a:t>）反</a:t>
            </a:r>
            <a:r>
              <a:rPr lang="zh-CN" altLang="en-US" dirty="0"/>
              <a:t>之，假如对这些轻视，就会有严重的罪过。因此，我们必须常常恭敬供养。</a:t>
            </a:r>
            <a:endParaRPr lang="en-CA" dirty="0"/>
          </a:p>
          <a:p>
            <a:endParaRPr lang="en-US" altLang="zh-CN" dirty="0" smtClean="0"/>
          </a:p>
          <a:p>
            <a:endParaRPr lang="en-CA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二、皈依之功德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01640"/>
            <a:ext cx="10058400" cy="4234035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zh-CN" altLang="en-US" b="1" dirty="0" smtClean="0">
                <a:solidFill>
                  <a:srgbClr val="C00000"/>
                </a:solidFill>
              </a:rPr>
              <a:t>原文：皈</a:t>
            </a:r>
            <a:r>
              <a:rPr lang="zh-CN" altLang="en-US" b="1" dirty="0">
                <a:solidFill>
                  <a:srgbClr val="C00000"/>
                </a:solidFill>
              </a:rPr>
              <a:t>依三宝是一切正法的基础，任何人仅仅皈依，也能播下解脱种子，远离不善业、增上善业，所以它是一切功德的源泉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zh-CN" b="1" dirty="0" smtClean="0">
              <a:solidFill>
                <a:srgbClr val="C0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 b="1" dirty="0" smtClean="0">
                <a:solidFill>
                  <a:srgbClr val="C00000"/>
                </a:solidFill>
              </a:rPr>
              <a:t>皈</a:t>
            </a:r>
            <a:r>
              <a:rPr lang="zh-CN" altLang="en-US" b="1" dirty="0">
                <a:solidFill>
                  <a:srgbClr val="C00000"/>
                </a:solidFill>
              </a:rPr>
              <a:t>依也是一切戒律的根本，没有皈依的话，任何一个戒条也不能受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zh-CN" b="1" dirty="0" smtClean="0">
              <a:solidFill>
                <a:srgbClr val="C0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 b="1" dirty="0">
                <a:solidFill>
                  <a:srgbClr val="C00000"/>
                </a:solidFill>
              </a:rPr>
              <a:t>皈依三宝的人，暂时也受到善法方面护法神</a:t>
            </a:r>
            <a:r>
              <a:rPr lang="zh-CN" altLang="en-US" b="1" dirty="0" smtClean="0">
                <a:solidFill>
                  <a:srgbClr val="C00000"/>
                </a:solidFill>
              </a:rPr>
              <a:t>的保</a:t>
            </a:r>
            <a:r>
              <a:rPr lang="zh-CN" altLang="en-US" b="1" dirty="0">
                <a:solidFill>
                  <a:srgbClr val="C00000"/>
                </a:solidFill>
              </a:rPr>
              <a:t>护，一切所愿称心如意，经常不离三宝的</a:t>
            </a:r>
            <a:r>
              <a:rPr lang="zh-CN" altLang="en-US" b="1" dirty="0" smtClean="0">
                <a:solidFill>
                  <a:srgbClr val="C00000"/>
                </a:solidFill>
              </a:rPr>
              <a:t>光明</a:t>
            </a:r>
            <a:r>
              <a:rPr lang="zh-CN" altLang="en-US" b="1" dirty="0">
                <a:solidFill>
                  <a:srgbClr val="C00000"/>
                </a:solidFill>
              </a:rPr>
              <a:t>，也能回忆宿世，今生来世安乐，究竟获</a:t>
            </a:r>
            <a:r>
              <a:rPr lang="zh-CN" altLang="en-US" b="1" dirty="0" smtClean="0">
                <a:solidFill>
                  <a:srgbClr val="C00000"/>
                </a:solidFill>
              </a:rPr>
              <a:t>得佛</a:t>
            </a:r>
            <a:r>
              <a:rPr lang="zh-CN" altLang="en-US" b="1" dirty="0">
                <a:solidFill>
                  <a:srgbClr val="C00000"/>
                </a:solidFill>
              </a:rPr>
              <a:t>果等等，功德利益不可估量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endParaRPr lang="en-CA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1. </a:t>
            </a:r>
            <a:r>
              <a:rPr lang="zh-CN" altLang="en-US" sz="3600" dirty="0" smtClean="0"/>
              <a:t>引</a:t>
            </a:r>
            <a:r>
              <a:rPr lang="zh-CN" altLang="en-US" sz="3600" dirty="0"/>
              <a:t>导更多的人懂得皈依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zh-CN" altLang="en-US" b="1" dirty="0" smtClean="0">
                <a:solidFill>
                  <a:srgbClr val="C00000"/>
                </a:solidFill>
              </a:rPr>
              <a:t>我们应将佛</a:t>
            </a:r>
            <a:r>
              <a:rPr lang="zh-CN" altLang="en-US" b="1" dirty="0">
                <a:solidFill>
                  <a:srgbClr val="C00000"/>
                </a:solidFill>
              </a:rPr>
              <a:t>教的广大智慧，传递给更多的有缘人</a:t>
            </a:r>
            <a:r>
              <a:rPr lang="zh-CN" altLang="en-US" b="1" dirty="0" smtClean="0">
                <a:solidFill>
                  <a:srgbClr val="C00000"/>
                </a:solidFill>
              </a:rPr>
              <a:t>，在</a:t>
            </a:r>
            <a:r>
              <a:rPr lang="zh-CN" altLang="en-US" b="1" dirty="0">
                <a:solidFill>
                  <a:srgbClr val="C00000"/>
                </a:solidFill>
              </a:rPr>
              <a:t>其相续中种下解脱的种子，对他们今生来世的利益不可思议。</a:t>
            </a:r>
            <a:endParaRPr lang="en-CA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dirty="0" smtClean="0"/>
              <a:t>2. </a:t>
            </a:r>
            <a:r>
              <a:rPr lang="zh-CN" altLang="en-US" sz="3600" dirty="0" smtClean="0"/>
              <a:t>与</a:t>
            </a:r>
            <a:r>
              <a:rPr lang="zh-CN" altLang="en-US" sz="3600" dirty="0"/>
              <a:t>三宝仅结少缘也能解脱</a:t>
            </a:r>
            <a:br>
              <a:rPr lang="en-US" altLang="zh-CN" b="1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65838"/>
            <a:ext cx="10058400" cy="4369837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原文：不</a:t>
            </a:r>
            <a:r>
              <a:rPr lang="zh-CN" altLang="en-US" b="1" dirty="0">
                <a:solidFill>
                  <a:srgbClr val="C00000"/>
                </a:solidFill>
              </a:rPr>
              <a:t>用说了知三宝功德后生起信心而皈依</a:t>
            </a:r>
            <a:r>
              <a:rPr lang="zh-CN" altLang="en-US" b="1" dirty="0" smtClean="0">
                <a:solidFill>
                  <a:srgbClr val="C00000"/>
                </a:solidFill>
              </a:rPr>
              <a:t>，哪</a:t>
            </a:r>
            <a:r>
              <a:rPr lang="zh-CN" altLang="en-US" b="1" dirty="0">
                <a:solidFill>
                  <a:srgbClr val="C00000"/>
                </a:solidFill>
              </a:rPr>
              <a:t>怕仅仅耳闻佛号或者对佛陀的身语意所依</a:t>
            </a:r>
            <a:r>
              <a:rPr lang="zh-CN" altLang="en-US" b="1" dirty="0" smtClean="0">
                <a:solidFill>
                  <a:srgbClr val="C00000"/>
                </a:solidFill>
              </a:rPr>
              <a:t>中任</a:t>
            </a:r>
            <a:r>
              <a:rPr lang="zh-CN" altLang="en-US" b="1" dirty="0">
                <a:solidFill>
                  <a:srgbClr val="C00000"/>
                </a:solidFill>
              </a:rPr>
              <a:t>何一种结上少许善缘，也将在相续中播下</a:t>
            </a:r>
            <a:r>
              <a:rPr lang="zh-CN" altLang="en-US" b="1" dirty="0" smtClean="0">
                <a:solidFill>
                  <a:srgbClr val="C00000"/>
                </a:solidFill>
              </a:rPr>
              <a:t>解脱</a:t>
            </a:r>
            <a:r>
              <a:rPr lang="zh-CN" altLang="en-US" b="1" dirty="0">
                <a:solidFill>
                  <a:srgbClr val="C00000"/>
                </a:solidFill>
              </a:rPr>
              <a:t>的种子，最终得到涅槃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en-US" altLang="zh-CN" b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1050060"/>
          </a:xfrm>
        </p:spPr>
        <p:txBody>
          <a:bodyPr/>
          <a:lstStyle/>
          <a:p>
            <a:r>
              <a:rPr lang="en-US" altLang="zh-CN" sz="3600" dirty="0" smtClean="0"/>
              <a:t>3. </a:t>
            </a:r>
            <a:r>
              <a:rPr lang="zh-CN" altLang="en-US" sz="3600" dirty="0" smtClean="0"/>
              <a:t>虔</a:t>
            </a:r>
            <a:r>
              <a:rPr lang="zh-CN" altLang="en-US" sz="3600" dirty="0"/>
              <a:t>诚皈依可摆脱痛苦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57196"/>
            <a:ext cx="10058400" cy="4478479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原文：远</a:t>
            </a:r>
            <a:r>
              <a:rPr lang="zh-CN" altLang="en-US" b="1" dirty="0">
                <a:solidFill>
                  <a:srgbClr val="C00000"/>
                </a:solidFill>
              </a:rPr>
              <a:t>离不善的功德也是同样，如果发自内</a:t>
            </a:r>
            <a:r>
              <a:rPr lang="zh-CN" altLang="en-US" b="1" dirty="0" smtClean="0">
                <a:solidFill>
                  <a:srgbClr val="C00000"/>
                </a:solidFill>
              </a:rPr>
              <a:t>心以</a:t>
            </a:r>
            <a:r>
              <a:rPr lang="zh-CN" altLang="en-US" b="1" dirty="0">
                <a:solidFill>
                  <a:srgbClr val="C00000"/>
                </a:solidFill>
              </a:rPr>
              <a:t>最大的虔诚和恭敬皈依三宝，那么以往所</a:t>
            </a:r>
            <a:r>
              <a:rPr lang="zh-CN" altLang="en-US" b="1" dirty="0" smtClean="0">
                <a:solidFill>
                  <a:srgbClr val="C00000"/>
                </a:solidFill>
              </a:rPr>
              <a:t>造的</a:t>
            </a:r>
            <a:r>
              <a:rPr lang="zh-CN" altLang="en-US" b="1" dirty="0">
                <a:solidFill>
                  <a:srgbClr val="C00000"/>
                </a:solidFill>
              </a:rPr>
              <a:t>恶业也会有所减轻或消尽无余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r>
              <a:rPr lang="zh-CN" altLang="en-US" b="1" dirty="0">
                <a:solidFill>
                  <a:srgbClr val="C00000"/>
                </a:solidFill>
              </a:rPr>
              <a:t>从此以后</a:t>
            </a:r>
            <a:r>
              <a:rPr lang="zh-CN" altLang="en-US" b="1" dirty="0" smtClean="0">
                <a:solidFill>
                  <a:srgbClr val="C00000"/>
                </a:solidFill>
              </a:rPr>
              <a:t>，自</a:t>
            </a:r>
            <a:r>
              <a:rPr lang="zh-CN" altLang="en-US" b="1" dirty="0">
                <a:solidFill>
                  <a:srgbClr val="C00000"/>
                </a:solidFill>
              </a:rPr>
              <a:t>相续也会承蒙三宝大悲加持，一切所做都</a:t>
            </a:r>
            <a:r>
              <a:rPr lang="zh-CN" altLang="en-US" b="1" dirty="0" smtClean="0">
                <a:solidFill>
                  <a:srgbClr val="C00000"/>
                </a:solidFill>
              </a:rPr>
              <a:t>会成</a:t>
            </a:r>
            <a:r>
              <a:rPr lang="zh-CN" altLang="en-US" b="1" dirty="0">
                <a:solidFill>
                  <a:srgbClr val="C00000"/>
                </a:solidFill>
              </a:rPr>
              <a:t>为善法，也不会再造恶业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en-US" altLang="zh-CN" b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63688" y="2093913"/>
            <a:ext cx="9070975" cy="2587625"/>
          </a:xfr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lvl="0" eaLnBrk="1" hangingPunct="1">
              <a:defRPr/>
            </a:pPr>
            <a:r>
              <a:rPr lang="zh-CN" altLang="en-US" sz="6000" cap="none" dirty="0">
                <a:solidFill>
                  <a:srgbClr val="262626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皈依（十三）</a:t>
            </a:r>
            <a:br>
              <a:rPr lang="en-CA" altLang="zh-CN" sz="6000" cap="none" dirty="0">
                <a:solidFill>
                  <a:srgbClr val="262626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</a:br>
            <a:br>
              <a:rPr lang="en-CA" altLang="zh-CN" sz="6600" cap="none" dirty="0">
                <a:solidFill>
                  <a:srgbClr val="262626"/>
                </a:solidFill>
                <a:ea typeface="宋体" panose="02010600030101010101" pitchFamily="2" charset="-122"/>
              </a:rPr>
            </a:br>
            <a:r>
              <a:rPr lang="zh-CN" altLang="en-US" sz="4000" cap="none" dirty="0">
                <a:solidFill>
                  <a:srgbClr val="262626"/>
                </a:solidFill>
                <a:ea typeface="宋体" panose="02010600030101010101" pitchFamily="2" charset="-122"/>
              </a:rPr>
              <a:t>【佛法见修</a:t>
            </a:r>
            <a:r>
              <a:rPr lang="en-US" altLang="zh-CN" sz="4000" cap="none" dirty="0">
                <a:solidFill>
                  <a:srgbClr val="262626"/>
                </a:solidFill>
                <a:ea typeface="宋体" panose="02010600030101010101" pitchFamily="2" charset="-122"/>
              </a:rPr>
              <a:t>】</a:t>
            </a:r>
            <a:r>
              <a:rPr lang="zh-CN" altLang="en-US" sz="4000" cap="none" dirty="0">
                <a:solidFill>
                  <a:srgbClr val="262626"/>
                </a:solidFill>
                <a:ea typeface="宋体" panose="02010600030101010101" pitchFamily="2" charset="-122"/>
              </a:rPr>
              <a:t>皈依修法</a:t>
            </a:r>
            <a:r>
              <a:rPr lang="en-US" altLang="zh-CN" sz="4000" cap="none" dirty="0">
                <a:solidFill>
                  <a:srgbClr val="262626"/>
                </a:solidFill>
                <a:ea typeface="宋体" panose="02010600030101010101" pitchFamily="2" charset="-122"/>
              </a:rPr>
              <a:t>3</a:t>
            </a:r>
            <a:endParaRPr kumimoji="1" lang="en-US" altLang="zh-CN" sz="4000" b="0" i="0" u="none" strike="noStrike" kern="1200" cap="none" spc="-10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Songti SC Light" pitchFamily="2" charset="-122"/>
              <a:ea typeface="Songti SC Light" pitchFamily="2" charset="-122"/>
              <a:cs typeface="黑体" panose="02010609060101010101" charset="-122"/>
            </a:endParaRPr>
          </a:p>
        </p:txBody>
      </p:sp>
      <p:sp>
        <p:nvSpPr>
          <p:cNvPr id="22530" name="Text Placeholder 4"/>
          <p:cNvSpPr>
            <a:spLocks noGrp="1"/>
          </p:cNvSpPr>
          <p:nvPr>
            <p:ph type="body" idx="1"/>
          </p:nvPr>
        </p:nvSpPr>
        <p:spPr>
          <a:xfrm>
            <a:off x="1563688" y="4681538"/>
            <a:ext cx="9070975" cy="457200"/>
          </a:xfrm>
        </p:spPr>
        <p:txBody>
          <a:bodyPr vert="horz" wrap="square" lIns="91440" tIns="45720" rIns="91440" bIns="45720" anchor="t">
            <a:normAutofit fontScale="92500" lnSpcReduction="20000"/>
          </a:bodyPr>
          <a:lstStyle/>
          <a:p>
            <a:pPr lvl="0" eaLnBrk="1" hangingPunct="1">
              <a:spcBef>
                <a:spcPct val="0"/>
              </a:spcBef>
              <a:defRPr/>
            </a:pPr>
            <a:r>
              <a:rPr lang="en-US" altLang="zh-CN" spc="80" dirty="0">
                <a:solidFill>
                  <a:srgbClr val="564843"/>
                </a:solidFill>
              </a:rPr>
              <a:t>慧灯禅修二班</a:t>
            </a:r>
            <a:endParaRPr lang="en-CA" altLang="zh-CN" spc="80" dirty="0">
              <a:solidFill>
                <a:srgbClr val="564843"/>
              </a:solidFill>
            </a:endParaRPr>
          </a:p>
          <a:p>
            <a:pPr lvl="0" eaLnBrk="1" hangingPunct="1">
              <a:spcBef>
                <a:spcPct val="0"/>
              </a:spcBef>
              <a:defRPr/>
            </a:pPr>
            <a:r>
              <a:rPr lang="en-US" altLang="zh-CN" spc="80" dirty="0">
                <a:solidFill>
                  <a:srgbClr val="564843"/>
                </a:solidFill>
              </a:rPr>
              <a:t>2019-0</a:t>
            </a:r>
            <a:r>
              <a:rPr lang="zh-CN" altLang="zh-CN" dirty="0">
                <a:solidFill>
                  <a:srgbClr val="564843"/>
                </a:solidFill>
              </a:rPr>
              <a:t>3</a:t>
            </a:r>
            <a:r>
              <a:rPr lang="en-US" altLang="zh-CN" spc="80" dirty="0">
                <a:solidFill>
                  <a:srgbClr val="564843"/>
                </a:solidFill>
              </a:rPr>
              <a:t>-</a:t>
            </a:r>
            <a:r>
              <a:rPr lang="zh-CN" altLang="zh-CN" dirty="0">
                <a:solidFill>
                  <a:srgbClr val="564843"/>
                </a:solidFill>
              </a:rPr>
              <a:t>0</a:t>
            </a:r>
            <a:r>
              <a:rPr lang="en-US" altLang="zh-CN" dirty="0">
                <a:solidFill>
                  <a:srgbClr val="564843"/>
                </a:solidFill>
              </a:rPr>
              <a:t>1</a:t>
            </a:r>
            <a:endParaRPr lang="en-US" altLang="zh-CN" spc="80" dirty="0">
              <a:solidFill>
                <a:srgbClr val="564843"/>
              </a:solidFill>
            </a:endParaRPr>
          </a:p>
          <a:p>
            <a:pPr eaLnBrk="1" hangingPunct="1"/>
            <a:endParaRPr kumimoji="1" lang="en-US" altLang="zh-CN" kern="1200" dirty="0"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394085" y="656500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1050060"/>
          </a:xfrm>
        </p:spPr>
        <p:txBody>
          <a:bodyPr/>
          <a:lstStyle/>
          <a:p>
            <a:pPr algn="ctr"/>
            <a:r>
              <a:rPr lang="zh-CN" altLang="en-US" sz="36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皈依的修法（闻、思、修的重要性）</a:t>
            </a:r>
            <a:endParaRPr lang="en-CA" sz="36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57196"/>
            <a:ext cx="10058400" cy="4478479"/>
          </a:xfrm>
        </p:spPr>
        <p:txBody>
          <a:bodyPr/>
          <a:lstStyle/>
          <a:p>
            <a:r>
              <a:rPr lang="zh-CN" altLang="en-US" sz="2000" dirty="0" smtClean="0">
                <a:solidFill>
                  <a:srgbClr val="000000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一、</a:t>
            </a:r>
            <a:r>
              <a:rPr lang="zh-CN" altLang="zh-CN" sz="20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作为</a:t>
            </a:r>
            <a:r>
              <a:rPr lang="zh-CN" altLang="zh-CN" sz="20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修法人，闻、思、修是非常重要的</a:t>
            </a:r>
            <a:endParaRPr lang="en-US" altLang="zh-CN" sz="20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lvl="0"/>
            <a:r>
              <a:rPr lang="zh-CN" altLang="zh-CN" dirty="0" smtClean="0"/>
              <a:t>生活中一般事物都需要学习</a:t>
            </a:r>
            <a:r>
              <a:rPr lang="zh-CN" altLang="zh-CN" dirty="0"/>
              <a:t>，更别说广泛深广</a:t>
            </a:r>
            <a:r>
              <a:rPr lang="zh-CN" altLang="zh-CN" dirty="0" smtClean="0"/>
              <a:t>的佛法。</a:t>
            </a:r>
            <a:endParaRPr lang="en-US" altLang="zh-CN" dirty="0" smtClean="0"/>
          </a:p>
          <a:p>
            <a:r>
              <a:rPr lang="zh-CN" altLang="zh-CN" dirty="0"/>
              <a:t>佛经记载，末法时代有很多邪师</a:t>
            </a:r>
            <a:r>
              <a:rPr lang="zh-CN" altLang="zh-CN" dirty="0" smtClean="0"/>
              <a:t>邪教</a:t>
            </a:r>
            <a:r>
              <a:rPr lang="zh-CN" altLang="en-US" dirty="0" smtClean="0"/>
              <a:t>，</a:t>
            </a:r>
            <a:r>
              <a:rPr lang="zh-CN" altLang="zh-CN" dirty="0" smtClean="0"/>
              <a:t>有人是打着传</a:t>
            </a:r>
            <a:r>
              <a:rPr lang="zh-CN" altLang="zh-CN" dirty="0"/>
              <a:t>法的借口自称佛菩萨，骗钱骗色为达到个人目的，如果没有真正的智慧，就容易上当受骗，一旦跟错人，不但不能走上解脱道，而且可能</a:t>
            </a:r>
            <a:r>
              <a:rPr lang="zh-CN" altLang="zh-CN" dirty="0" smtClean="0"/>
              <a:t>造下各种恶业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/>
              <a:t>一旦跟错人，</a:t>
            </a:r>
            <a:r>
              <a:rPr lang="zh-CN" altLang="en-US" b="1" dirty="0"/>
              <a:t>现实恶果有两个</a:t>
            </a:r>
            <a:r>
              <a:rPr lang="en-US" altLang="zh-CN" dirty="0"/>
              <a:t> </a:t>
            </a:r>
            <a:r>
              <a:rPr lang="zh-CN" altLang="en-US" dirty="0" smtClean="0"/>
              <a:t>：自己上当受骗受害；对佛法产生怀疑放弃。</a:t>
            </a:r>
            <a:endParaRPr lang="en-US" altLang="zh-CN" dirty="0" smtClean="0"/>
          </a:p>
          <a:p>
            <a:r>
              <a:rPr lang="zh-CN" altLang="en-US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跟错人的原因</a:t>
            </a:r>
            <a:r>
              <a:rPr lang="zh-CN" altLang="en-US" dirty="0" smtClean="0"/>
              <a:t>：自己没有认真观察；自己没有能力智慧观察选择。</a:t>
            </a:r>
            <a:endParaRPr lang="en-US" altLang="zh-CN" dirty="0" smtClean="0"/>
          </a:p>
          <a:p>
            <a:r>
              <a:rPr lang="zh-CN" altLang="en-US" dirty="0" smtClean="0"/>
              <a:t>因此，</a:t>
            </a:r>
            <a:r>
              <a:rPr lang="zh-CN" altLang="zh-CN" dirty="0"/>
              <a:t>要避免跟随邪师，明辨真假，就需要学习佛法，佛</a:t>
            </a:r>
            <a:r>
              <a:rPr lang="zh-CN" altLang="zh-CN" dirty="0" smtClean="0"/>
              <a:t>教的知识</a:t>
            </a:r>
            <a:r>
              <a:rPr lang="zh-CN" altLang="en-US" dirty="0" smtClean="0"/>
              <a:t>，</a:t>
            </a:r>
            <a:r>
              <a:rPr lang="zh-CN" altLang="zh-CN" dirty="0" smtClean="0"/>
              <a:t>获</a:t>
            </a:r>
            <a:r>
              <a:rPr lang="zh-CN" altLang="zh-CN" dirty="0"/>
              <a:t>得</a:t>
            </a:r>
            <a:r>
              <a:rPr lang="zh-CN" altLang="zh-CN" dirty="0" smtClean="0"/>
              <a:t>智慧</a:t>
            </a:r>
            <a:r>
              <a:rPr lang="zh-CN" altLang="en-US" dirty="0" smtClean="0"/>
              <a:t>，即智信而非迷信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通过闻思，我们才能明白什么是真正的佛法，才能知道传讲真正佛法的修行人才可能做自己的上师。</a:t>
            </a:r>
            <a:endParaRPr lang="en-US" altLang="zh-CN" dirty="0" smtClean="0"/>
          </a:p>
          <a:p>
            <a:r>
              <a:rPr lang="zh-CN" altLang="zh-CN" dirty="0"/>
              <a:t>凡是传讲四法印的是佛教，违背四法印的是非佛教。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 smtClean="0"/>
          </a:p>
          <a:p>
            <a:pPr lvl="0"/>
            <a:endParaRPr lang="en-US" altLang="zh-CN" dirty="0"/>
          </a:p>
          <a:p>
            <a:endParaRPr lang="en-US" altLang="zh-CN" b="1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sz="36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皈依的修法（闻、思、修的重要性）</a:t>
            </a:r>
            <a:endParaRPr kumimoji="1"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zh-CN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真正的佛法</a:t>
            </a:r>
            <a:r>
              <a:rPr lang="zh-CN" altLang="en-US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讲</a:t>
            </a:r>
            <a:r>
              <a:rPr lang="zh-CN" altLang="zh-CN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出离心</a:t>
            </a:r>
            <a:r>
              <a:rPr lang="zh-CN" altLang="en-US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</a:t>
            </a:r>
            <a:r>
              <a:rPr lang="zh-CN" altLang="zh-CN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菩提心</a:t>
            </a:r>
            <a:r>
              <a:rPr lang="zh-CN" altLang="en-US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和空性</a:t>
            </a:r>
            <a:r>
              <a:rPr lang="zh-CN" altLang="en-US" dirty="0" smtClean="0"/>
              <a:t>。</a:t>
            </a:r>
            <a:endParaRPr lang="en-US" altLang="zh-CN" dirty="0"/>
          </a:p>
          <a:p>
            <a:r>
              <a:rPr lang="zh-CN" altLang="zh-CN" dirty="0" smtClean="0"/>
              <a:t>烧香拜佛虽然也是佛</a:t>
            </a:r>
            <a:r>
              <a:rPr lang="zh-CN" altLang="zh-CN" dirty="0"/>
              <a:t>教所包含的内容，但不是最重要本质的精髓。不能满足于此</a:t>
            </a:r>
            <a:r>
              <a:rPr lang="zh-CN" altLang="zh-CN" dirty="0" smtClean="0"/>
              <a:t>，闻思修</a:t>
            </a:r>
            <a:r>
              <a:rPr lang="zh-CN" altLang="en-US" dirty="0" smtClean="0"/>
              <a:t>非常</a:t>
            </a:r>
            <a:r>
              <a:rPr lang="zh-CN" altLang="zh-CN" dirty="0" smtClean="0"/>
              <a:t>重要</a:t>
            </a:r>
            <a:r>
              <a:rPr lang="zh-CN" altLang="en-US" dirty="0" smtClean="0"/>
              <a:t>，其功德远远大于烧香拜佛。</a:t>
            </a:r>
            <a:endParaRPr lang="en-US" altLang="zh-CN" dirty="0" smtClean="0"/>
          </a:p>
          <a:p>
            <a:r>
              <a:rPr lang="zh-CN" altLang="en-US" dirty="0" smtClean="0"/>
              <a:t>佛</a:t>
            </a:r>
            <a:r>
              <a:rPr lang="zh-CN" altLang="zh-CN" dirty="0" smtClean="0"/>
              <a:t>教</a:t>
            </a:r>
            <a:r>
              <a:rPr lang="zh-CN" altLang="en-US" dirty="0" smtClean="0"/>
              <a:t>各</a:t>
            </a:r>
            <a:r>
              <a:rPr lang="zh-CN" altLang="zh-CN" dirty="0" smtClean="0"/>
              <a:t>派只是传承各异</a:t>
            </a:r>
            <a:r>
              <a:rPr lang="zh-CN" altLang="zh-CN" dirty="0"/>
              <a:t>，但法是一样的。比如出离心、菩提心各派没有区别。我们是以智慧，也就是出离心菩提心空性而成佛，不是其它的形式主义的东</a:t>
            </a:r>
            <a:r>
              <a:rPr lang="zh-CN" altLang="zh-CN" dirty="0" smtClean="0"/>
              <a:t>西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altLang="zh-CN" dirty="0"/>
          </a:p>
          <a:p>
            <a:pPr marL="0" indent="0">
              <a:buNone/>
            </a:pPr>
            <a:r>
              <a:rPr lang="zh-CN" altLang="zh-CN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学习以后</a:t>
            </a:r>
            <a:r>
              <a:rPr lang="zh-CN" altLang="zh-CN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要修行</a:t>
            </a:r>
            <a:r>
              <a:rPr lang="zh-CN" altLang="en-US" dirty="0" smtClean="0"/>
              <a:t>：</a:t>
            </a:r>
            <a:endParaRPr lang="en-US" altLang="zh-CN" dirty="0"/>
          </a:p>
          <a:p>
            <a:r>
              <a:rPr lang="zh-CN" altLang="zh-CN" dirty="0" smtClean="0"/>
              <a:t>才能断除贪嗔痴</a:t>
            </a:r>
            <a:r>
              <a:rPr lang="zh-CN" altLang="zh-CN" dirty="0"/>
              <a:t>，了脱生死得解脱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zh-CN" dirty="0" smtClean="0"/>
              <a:t>世间财富名望子孙</a:t>
            </a:r>
            <a:r>
              <a:rPr lang="zh-CN" altLang="zh-CN" dirty="0"/>
              <a:t>后代都不能带到下辈子，唯有修行的结果可以死后相随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zh-CN" dirty="0" smtClean="0"/>
              <a:t>工作是为</a:t>
            </a:r>
            <a:r>
              <a:rPr lang="zh-CN" altLang="zh-CN" dirty="0"/>
              <a:t>了生存，修行是为生死作准备，都很重要。但决不能为生存放弃修行，佛教徒生存就是为修行</a:t>
            </a:r>
            <a:r>
              <a:rPr lang="zh-CN" altLang="zh-CN" dirty="0" smtClean="0"/>
              <a:t>。</a:t>
            </a:r>
            <a:endParaRPr kumimoji="1" lang="zh-CN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sz="36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皈依的修法（闻、思、修的重要性）</a:t>
            </a:r>
            <a:endParaRPr kumimoji="1"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r>
              <a:rPr lang="zh-CN" altLang="zh-CN" dirty="0" smtClean="0"/>
              <a:t>修行的</a:t>
            </a:r>
            <a:r>
              <a:rPr lang="zh-CN" altLang="zh-CN" dirty="0"/>
              <a:t>重要性还包括，不仅为了来世获解脱，也可以让今生更加充实幸福 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zh-CN" dirty="0" smtClean="0"/>
              <a:t>一天保证</a:t>
            </a:r>
            <a:r>
              <a:rPr lang="en-US" altLang="zh-CN" dirty="0"/>
              <a:t>1-2</a:t>
            </a:r>
            <a:r>
              <a:rPr lang="zh-CN" altLang="zh-CN" dirty="0"/>
              <a:t>个小时修行</a:t>
            </a:r>
            <a:r>
              <a:rPr lang="zh-CN" altLang="zh-CN" dirty="0" smtClean="0"/>
              <a:t>，</a:t>
            </a:r>
            <a:r>
              <a:rPr lang="zh-CN" altLang="en-US" dirty="0" smtClean="0"/>
              <a:t>再</a:t>
            </a:r>
            <a:r>
              <a:rPr lang="zh-CN" altLang="zh-CN" dirty="0" smtClean="0"/>
              <a:t>忙也要保证</a:t>
            </a:r>
            <a:r>
              <a:rPr lang="zh-CN" altLang="zh-CN" dirty="0"/>
              <a:t>，然后节假日短期闭关</a:t>
            </a:r>
            <a:r>
              <a:rPr lang="zh-CN" altLang="zh-CN" dirty="0" smtClean="0"/>
              <a:t>修。</a:t>
            </a:r>
            <a:endParaRPr kumimoji="1" lang="zh-CN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sz="3600" b="1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皈依（</a:t>
            </a:r>
            <a:r>
              <a:rPr lang="zh-CN" altLang="zh-CN" sz="36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依止、依靠、依赖</a:t>
            </a:r>
            <a:r>
              <a:rPr lang="en-US" altLang="zh-CN" sz="36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zh-CN" altLang="en-US" sz="3600" b="1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</a:t>
            </a:r>
            <a:endParaRPr kumimoji="1"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800" y="2014538"/>
            <a:ext cx="10058400" cy="4021137"/>
          </a:xfrm>
        </p:spPr>
        <p:txBody>
          <a:bodyPr/>
          <a:lstStyle/>
          <a:p>
            <a:r>
              <a:rPr kumimoji="1" lang="zh-CN" altLang="en-US" sz="2000" b="1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皈依就是对上师三宝的</a:t>
            </a:r>
            <a:r>
              <a:rPr lang="zh-CN" altLang="zh-CN" sz="20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依止、依靠、依赖</a:t>
            </a:r>
            <a:r>
              <a:rPr lang="en-US" altLang="zh-CN" sz="20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endParaRPr lang="en-US" altLang="zh-CN" sz="2000" b="1" dirty="0" smtClean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en-US" altLang="zh-CN" sz="2000" dirty="0" smtClean="0"/>
              <a:t> </a:t>
            </a:r>
            <a:r>
              <a:rPr lang="zh-CN" altLang="zh-CN" sz="2000" b="1" dirty="0" smtClean="0"/>
              <a:t>授皈依戒</a:t>
            </a:r>
            <a:r>
              <a:rPr lang="zh-CN" altLang="zh-CN" sz="2000" dirty="0" smtClean="0"/>
              <a:t>是进入佛门</a:t>
            </a:r>
            <a:r>
              <a:rPr lang="zh-CN" altLang="zh-CN" sz="2000" dirty="0"/>
              <a:t>的仪式，从此以后，决心以释迦牟尼为导师、以佛法为修行的道，以僧众为修行的道友</a:t>
            </a:r>
            <a:r>
              <a:rPr lang="zh-CN" altLang="zh-CN" sz="2000" dirty="0" smtClean="0"/>
              <a:t>。</a:t>
            </a:r>
            <a:endParaRPr lang="en-US" altLang="zh-CN" sz="2000" dirty="0" smtClean="0"/>
          </a:p>
          <a:p>
            <a:endParaRPr lang="en-US" altLang="zh-CN" sz="2000" dirty="0" smtClean="0"/>
          </a:p>
          <a:p>
            <a:pPr marL="0" indent="0">
              <a:buNone/>
            </a:pPr>
            <a:r>
              <a:rPr lang="zh-CN" altLang="zh-CN" sz="2000" b="1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修皈依</a:t>
            </a:r>
            <a:r>
              <a:rPr lang="zh-CN" altLang="en-US" sz="2000" b="1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</a:t>
            </a:r>
            <a:r>
              <a:rPr lang="zh-CN" altLang="zh-CN" sz="2000" b="1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功德</a:t>
            </a:r>
            <a:r>
              <a:rPr lang="zh-CN" altLang="en-US" sz="2000" b="1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比较</a:t>
            </a:r>
            <a:endParaRPr lang="en-US" altLang="zh-CN" sz="2000" b="1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zh-CN" sz="2000" dirty="0"/>
              <a:t>闻思佛法的功德远远超过烧香拜佛的功德，而修法的功德又远远超过闻思</a:t>
            </a:r>
            <a:r>
              <a:rPr lang="zh-CN" altLang="zh-CN" sz="2000" dirty="0" smtClean="0"/>
              <a:t>的功德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为什么要修皈依</a:t>
            </a:r>
            <a:r>
              <a:rPr lang="zh-CN" altLang="en-US" sz="2000" b="1" dirty="0"/>
              <a:t>？</a:t>
            </a:r>
            <a:endParaRPr lang="en-US" altLang="zh-CN" sz="2000" b="1" dirty="0"/>
          </a:p>
          <a:p>
            <a:pPr marL="0" indent="0">
              <a:buNone/>
            </a:pPr>
            <a:r>
              <a:rPr lang="zh-CN" altLang="en-US" sz="2000" dirty="0"/>
              <a:t>人们最初</a:t>
            </a:r>
            <a:r>
              <a:rPr lang="zh-CN" altLang="zh-CN" sz="2000" dirty="0"/>
              <a:t>皈依</a:t>
            </a:r>
            <a:r>
              <a:rPr lang="zh-CN" altLang="en-US" sz="2000" dirty="0"/>
              <a:t>的</a:t>
            </a:r>
            <a:r>
              <a:rPr lang="zh-CN" altLang="zh-CN" sz="2000" dirty="0"/>
              <a:t>决心不够稳定</a:t>
            </a:r>
            <a:r>
              <a:rPr lang="zh-CN" altLang="en-US" sz="2000" dirty="0"/>
              <a:t>、</a:t>
            </a:r>
            <a:r>
              <a:rPr lang="zh-CN" altLang="zh-CN" sz="2000" dirty="0"/>
              <a:t>不</a:t>
            </a:r>
            <a:r>
              <a:rPr lang="zh-CN" altLang="en-US" sz="2000" dirty="0"/>
              <a:t>够</a:t>
            </a:r>
            <a:r>
              <a:rPr lang="zh-CN" altLang="zh-CN" sz="2000" dirty="0"/>
              <a:t>坚定不移，就需要反复训练，</a:t>
            </a:r>
            <a:r>
              <a:rPr lang="zh-CN" altLang="en-US" sz="2000" dirty="0"/>
              <a:t>就要靠修来坚定皈依的决心</a:t>
            </a:r>
            <a:endParaRPr lang="en-US" altLang="zh-CN" sz="2000" dirty="0" smtClean="0"/>
          </a:p>
          <a:p>
            <a:endParaRPr lang="en-US" altLang="zh-CN" sz="2000" dirty="0" smtClean="0"/>
          </a:p>
          <a:p>
            <a:endParaRPr lang="en-US" altLang="zh-CN" sz="2000" dirty="0" smtClean="0"/>
          </a:p>
          <a:p>
            <a:endParaRPr lang="en-US" altLang="zh-CN" sz="2000" dirty="0"/>
          </a:p>
          <a:p>
            <a:endParaRPr kumimoji="1" lang="zh-CN" altLang="en-US" sz="2000" b="1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1449388" y="4318000"/>
            <a:ext cx="9293225" cy="1122363"/>
          </a:xfrm>
        </p:spPr>
        <p:txBody>
          <a:bodyPr vert="horz" wrap="square" lIns="91440" tIns="45720" rIns="91440" bIns="45720" numCol="1" anchor="t" anchorCtr="0" compatLnSpc="1">
            <a:normAutofit fontScale="92500" lnSpcReduction="100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endParaRPr kumimoji="1" lang="en-CA" sz="1600" b="0" i="0" u="none" strike="noStrike" kern="1200" cap="none" spc="80" normalizeH="0" baseline="0" noProof="0" dirty="0">
              <a:ln>
                <a:noFill/>
              </a:ln>
              <a:solidFill>
                <a:srgbClr val="564843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endParaRPr kumimoji="1" lang="en-US" sz="2200" b="0" i="0" u="none" strike="noStrike" kern="1200" cap="none" spc="80" normalizeH="0" baseline="0" noProof="0" dirty="0">
              <a:ln>
                <a:noFill/>
              </a:ln>
              <a:solidFill>
                <a:srgbClr val="564843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r>
              <a:rPr kumimoji="1" lang="en-US" sz="2200" b="0" i="0" u="none" strike="noStrike" kern="1200" cap="none" spc="80" normalizeH="0" baseline="0" noProof="0" dirty="0" err="1">
                <a:ln>
                  <a:noFill/>
                </a:ln>
                <a:solidFill>
                  <a:srgbClr val="564843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慧灯禅修二班</a:t>
            </a:r>
            <a:endParaRPr kumimoji="1" lang="en-CA" sz="2200" b="0" i="0" u="none" strike="noStrike" kern="1200" cap="none" spc="80" normalizeH="0" baseline="0" noProof="0" dirty="0">
              <a:ln>
                <a:noFill/>
              </a:ln>
              <a:solidFill>
                <a:srgbClr val="564843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r>
              <a:rPr kumimoji="1" lang="en-US" sz="2200" b="0" i="0" u="none" strike="noStrike" kern="1200" cap="none" spc="80" normalizeH="0" baseline="0" noProof="0" dirty="0" smtClean="0">
                <a:ln>
                  <a:noFill/>
                </a:ln>
                <a:solidFill>
                  <a:srgbClr val="564843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2019-0</a:t>
            </a:r>
            <a:r>
              <a:rPr lang="zh-CN" altLang="zh-CN" sz="2200" dirty="0" smtClean="0">
                <a:solidFill>
                  <a:srgbClr val="564843"/>
                </a:solidFill>
              </a:rPr>
              <a:t>3</a:t>
            </a:r>
            <a:r>
              <a:rPr kumimoji="1" lang="en-US" sz="2200" b="0" i="0" u="none" strike="noStrike" kern="1200" cap="none" spc="80" normalizeH="0" baseline="0" noProof="0" dirty="0" smtClean="0">
                <a:ln>
                  <a:noFill/>
                </a:ln>
                <a:solidFill>
                  <a:srgbClr val="564843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-</a:t>
            </a:r>
            <a:r>
              <a:rPr lang="zh-CN" altLang="zh-CN" sz="2200" noProof="0" dirty="0" smtClean="0">
                <a:solidFill>
                  <a:srgbClr val="564843"/>
                </a:solidFill>
              </a:rPr>
              <a:t>0</a:t>
            </a:r>
            <a:r>
              <a:rPr lang="en-US" altLang="zh-CN" sz="2200" noProof="0" dirty="0" smtClean="0">
                <a:solidFill>
                  <a:srgbClr val="564843"/>
                </a:solidFill>
              </a:rPr>
              <a:t>1</a:t>
            </a:r>
            <a:endParaRPr kumimoji="1" lang="en-US" altLang="zh-CN" sz="2200" b="0" i="0" u="none" strike="noStrike" kern="1200" cap="none" spc="80" normalizeH="0" baseline="0" noProof="0" dirty="0">
              <a:ln>
                <a:noFill/>
              </a:ln>
              <a:solidFill>
                <a:srgbClr val="564843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681163" y="3040063"/>
            <a:ext cx="8945563" cy="1277938"/>
          </a:xfr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r>
              <a:rPr kumimoji="1" lang="zh-CN" altLang="en-US" sz="6000" kern="1200" cap="none" dirty="0">
                <a:solidFill>
                  <a:srgbClr val="262626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皈依（</a:t>
            </a:r>
            <a:r>
              <a:rPr kumimoji="1" lang="zh-CN" altLang="en-US" sz="6000" kern="1200" cap="none" dirty="0" smtClean="0">
                <a:solidFill>
                  <a:srgbClr val="262626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十</a:t>
            </a:r>
            <a:r>
              <a:rPr lang="zh-CN" altLang="en-US" sz="6000" cap="none" dirty="0" smtClean="0">
                <a:solidFill>
                  <a:srgbClr val="262626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三</a:t>
            </a:r>
            <a:r>
              <a:rPr kumimoji="1" lang="zh-CN" altLang="en-US" sz="6000" kern="1200" cap="none" dirty="0" smtClean="0">
                <a:solidFill>
                  <a:srgbClr val="262626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</a:t>
            </a:r>
            <a:br>
              <a:rPr kumimoji="1" lang="en-CA" altLang="zh-CN" sz="3600" kern="1200" cap="none" dirty="0">
                <a:solidFill>
                  <a:srgbClr val="262626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</a:br>
            <a:br>
              <a:rPr kumimoji="1" lang="en-CA" altLang="zh-CN" sz="36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</a:br>
            <a:r>
              <a:rPr lang="zh-CN" altLang="en-US" sz="3200" cap="none" dirty="0" smtClean="0">
                <a:solidFill>
                  <a:srgbClr val="262626"/>
                </a:solidFill>
                <a:ea typeface="宋体" panose="02010600030101010101" pitchFamily="2" charset="-122"/>
              </a:rPr>
              <a:t>【佛法见修</a:t>
            </a:r>
            <a:r>
              <a:rPr lang="en-US" altLang="zh-CN" sz="3200" cap="none" dirty="0" smtClean="0">
                <a:solidFill>
                  <a:srgbClr val="262626"/>
                </a:solidFill>
                <a:ea typeface="宋体" panose="02010600030101010101" pitchFamily="2" charset="-122"/>
              </a:rPr>
              <a:t>】</a:t>
            </a:r>
            <a:r>
              <a:rPr lang="zh-CN" altLang="en-US" sz="3200" cap="none" dirty="0" smtClean="0">
                <a:solidFill>
                  <a:srgbClr val="262626"/>
                </a:solidFill>
                <a:ea typeface="宋体" panose="02010600030101010101" pitchFamily="2" charset="-122"/>
              </a:rPr>
              <a:t>皈依修法</a:t>
            </a:r>
            <a:r>
              <a:rPr lang="en-US" altLang="zh-CN" sz="3200" cap="none" dirty="0" smtClean="0">
                <a:solidFill>
                  <a:srgbClr val="262626"/>
                </a:solidFill>
                <a:ea typeface="宋体" panose="02010600030101010101" pitchFamily="2" charset="-122"/>
              </a:rPr>
              <a:t>3</a:t>
            </a:r>
            <a:endParaRPr kumimoji="1" lang="zh-CN" altLang="en-US" sz="3200" kern="1200" cap="none" dirty="0">
              <a:solidFill>
                <a:srgbClr val="262626"/>
              </a:solidFill>
              <a:latin typeface="+mj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sz="36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皈依（</a:t>
            </a:r>
            <a:r>
              <a:rPr lang="zh-CN" altLang="zh-CN" sz="36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依止、依靠、依赖</a:t>
            </a:r>
            <a:r>
              <a:rPr lang="en-US" altLang="zh-CN" sz="36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zh-CN" altLang="en-US" sz="36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</a:t>
            </a:r>
            <a:endParaRPr kumimoji="1" lang="zh-CN" altLang="en-US" sz="36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zh-CN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修皈依</a:t>
            </a:r>
            <a:r>
              <a:rPr lang="zh-CN" altLang="en-US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</a:t>
            </a:r>
            <a:r>
              <a:rPr lang="zh-CN" altLang="zh-CN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对象</a:t>
            </a:r>
            <a:r>
              <a:rPr lang="zh-CN" altLang="zh-CN" dirty="0"/>
              <a:t>：</a:t>
            </a:r>
            <a:endParaRPr lang="en-US" altLang="zh-CN" dirty="0"/>
          </a:p>
          <a:p>
            <a:pPr marL="0" indent="0">
              <a:buNone/>
            </a:pPr>
            <a:r>
              <a:rPr lang="zh-CN" altLang="zh-CN" sz="20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佛、法、</a:t>
            </a:r>
            <a:r>
              <a:rPr lang="zh-CN" altLang="zh-CN" sz="2000" b="1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僧</a:t>
            </a:r>
            <a:endParaRPr lang="en-US" altLang="zh-CN" sz="2000" b="1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zh-CN" dirty="0"/>
              <a:t>为了消除自己和众生的痛苦皈依佛法僧，正如世间生病求医的治疗过程，需要医生、药、完成治疗的护士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zh-CN" altLang="zh-CN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</a:t>
            </a:r>
            <a:r>
              <a:rPr lang="zh-CN" altLang="zh-CN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皈依佛</a:t>
            </a:r>
            <a:endParaRPr lang="en-US" altLang="zh-CN" dirty="0" smtClean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zh-CN" dirty="0" smtClean="0"/>
              <a:t>密宗说</a:t>
            </a:r>
            <a:r>
              <a:rPr lang="zh-CN" altLang="zh-CN" dirty="0"/>
              <a:t>的上师分两种：世俗谛（灌顶传法的根本上师）、胜义谛（</a:t>
            </a:r>
            <a:r>
              <a:rPr lang="zh-CN" altLang="zh-CN" dirty="0" smtClean="0"/>
              <a:t>我</a:t>
            </a:r>
            <a:r>
              <a:rPr lang="zh-CN" altLang="zh-CN" dirty="0"/>
              <a:t>们自己心的本性就是真正的上师和佛）至高无上的慈悲和智慧就是佛。除了佛，其它任何器物众生包括大自然、鬼神都不能让我们得解脱，因为它们自己都没有解脱。所以我们佛教徒只拜佛像，即佛的代表和象征。</a:t>
            </a:r>
            <a:endParaRPr lang="en-US" altLang="zh-CN" dirty="0"/>
          </a:p>
          <a:p>
            <a:r>
              <a:rPr lang="zh-CN" altLang="zh-CN" dirty="0"/>
              <a:t>不排除也不追求神通，凡不能给我们至高无上的慈悲心和</a:t>
            </a:r>
            <a:r>
              <a:rPr lang="zh-CN" altLang="zh-CN" dirty="0" smtClean="0"/>
              <a:t>智慧的</a:t>
            </a:r>
            <a:r>
              <a:rPr lang="zh-CN" altLang="en-US" dirty="0" smtClean="0"/>
              <a:t>，</a:t>
            </a:r>
            <a:r>
              <a:rPr lang="zh-CN" altLang="zh-CN" dirty="0" smtClean="0"/>
              <a:t>我们</a:t>
            </a:r>
            <a:r>
              <a:rPr lang="zh-CN" altLang="zh-CN" dirty="0"/>
              <a:t>都不崇拜追求。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 smtClean="0"/>
          </a:p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sz="36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皈依（</a:t>
            </a:r>
            <a:r>
              <a:rPr lang="zh-CN" altLang="zh-CN" sz="36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依止、依靠、依赖</a:t>
            </a:r>
            <a:r>
              <a:rPr lang="en-US" altLang="zh-CN" sz="36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zh-CN" altLang="en-US" sz="36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）</a:t>
            </a:r>
            <a:endParaRPr kumimoji="1" lang="zh-CN" altLang="en-US" sz="36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20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</a:t>
            </a:r>
            <a:r>
              <a:rPr lang="zh-CN" altLang="zh-CN" sz="20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、皈依法</a:t>
            </a:r>
            <a:endParaRPr lang="en-US" altLang="zh-CN" sz="2000" dirty="0" smtClean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r>
              <a:rPr lang="zh-CN" altLang="zh-CN" sz="2000" dirty="0" smtClean="0"/>
              <a:t>佛法</a:t>
            </a:r>
            <a:r>
              <a:rPr lang="zh-CN" altLang="en-US" sz="2000" dirty="0" smtClean="0"/>
              <a:t>分：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zh-CN" sz="2000" b="1" dirty="0" smtClean="0"/>
              <a:t>a</a:t>
            </a:r>
            <a:r>
              <a:rPr lang="en-US" altLang="zh-CN" sz="2000" b="1" dirty="0" smtClean="0"/>
              <a:t>.</a:t>
            </a:r>
            <a:r>
              <a:rPr lang="zh-CN" altLang="en-US" sz="2000" b="1" dirty="0" smtClean="0"/>
              <a:t> </a:t>
            </a:r>
            <a:r>
              <a:rPr lang="zh-CN" altLang="zh-CN" sz="2000" dirty="0" smtClean="0"/>
              <a:t>教法</a:t>
            </a:r>
            <a:r>
              <a:rPr lang="zh-CN" altLang="zh-CN" sz="2000" dirty="0"/>
              <a:t>（佛的经典和论点）</a:t>
            </a:r>
            <a:r>
              <a:rPr lang="zh-CN" altLang="zh-CN" sz="2000" dirty="0" smtClean="0"/>
              <a:t>，</a:t>
            </a:r>
            <a:endParaRPr lang="en-US" altLang="zh-CN" sz="2000" dirty="0" smtClean="0"/>
          </a:p>
          <a:p>
            <a:pPr marL="0" indent="0">
              <a:buNone/>
            </a:pPr>
            <a:r>
              <a:rPr lang="zh-CN" altLang="zh-CN" sz="2000" b="1" dirty="0" smtClean="0"/>
              <a:t>b</a:t>
            </a:r>
            <a:r>
              <a:rPr lang="en-US" altLang="zh-CN" sz="2000" b="1" dirty="0" smtClean="0"/>
              <a:t>.</a:t>
            </a:r>
            <a:r>
              <a:rPr lang="zh-CN" altLang="en-US" sz="2000" b="1" dirty="0" smtClean="0"/>
              <a:t> </a:t>
            </a:r>
            <a:r>
              <a:rPr lang="zh-CN" altLang="zh-CN" sz="2000" dirty="0" smtClean="0"/>
              <a:t>证法</a:t>
            </a:r>
            <a:r>
              <a:rPr lang="zh-CN" altLang="zh-CN" sz="2000" dirty="0"/>
              <a:t>（我们自己所证悟的境界，还有戒定慧）只有佛法能断除我们的烦恼和让我们成佛并有能力度众生。</a:t>
            </a:r>
            <a:endParaRPr lang="en-US" altLang="zh-CN" sz="2000" dirty="0"/>
          </a:p>
          <a:p>
            <a:pPr marL="0" indent="0">
              <a:buNone/>
            </a:pPr>
            <a:endParaRPr lang="en-US" altLang="zh-CN" sz="2000" dirty="0" smtClean="0"/>
          </a:p>
          <a:p>
            <a:pPr marL="0" indent="0">
              <a:buNone/>
            </a:pPr>
            <a:r>
              <a:rPr lang="en-US" altLang="zh-CN" sz="20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</a:t>
            </a:r>
            <a:r>
              <a:rPr lang="zh-CN" altLang="en-US" sz="20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</a:t>
            </a:r>
            <a:r>
              <a:rPr lang="zh-CN" altLang="zh-CN" sz="20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</a:t>
            </a:r>
            <a:r>
              <a:rPr lang="zh-CN" altLang="zh-CN" sz="2000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僧 </a:t>
            </a:r>
            <a:endParaRPr lang="en-US" altLang="zh-CN" sz="2000" dirty="0" smtClean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r>
              <a:rPr lang="zh-CN" altLang="zh-CN" sz="2000" dirty="0" smtClean="0"/>
              <a:t>（</a:t>
            </a:r>
            <a:r>
              <a:rPr lang="zh-CN" altLang="zh-CN" sz="2000" dirty="0"/>
              <a:t>大乘和小乘的所有僧众）依赖观音菩萨等和小乘的僧团而得法，因为我们不能直接从释迦牟尼佛接法，必须通过僧众的帮助才能进入佛门。比如皈依仪式、听法</a:t>
            </a:r>
            <a:r>
              <a:rPr lang="zh-CN" altLang="zh-CN" sz="2000" dirty="0" smtClean="0"/>
              <a:t>等</a:t>
            </a:r>
            <a:r>
              <a:rPr lang="zh-CN" altLang="en-US" sz="2000" dirty="0" smtClean="0"/>
              <a:t>。</a:t>
            </a:r>
            <a:endParaRPr lang="en-US" altLang="zh-CN" sz="2000" dirty="0"/>
          </a:p>
          <a:p>
            <a:endParaRPr kumimoji="1" lang="zh-CN" altLang="en-US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775100"/>
            <a:ext cx="10058400" cy="943194"/>
          </a:xfrm>
        </p:spPr>
        <p:txBody>
          <a:bodyPr/>
          <a:lstStyle/>
          <a:p>
            <a:pPr algn="ctr"/>
            <a:r>
              <a:rPr lang="zh-CN" altLang="zh-CN" sz="3600" b="1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</a:t>
            </a:r>
            <a:r>
              <a:rPr lang="zh-CN" altLang="en-US" sz="3600" b="1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</a:t>
            </a:r>
            <a:r>
              <a:rPr lang="zh-CN" altLang="zh-CN" sz="3600" b="1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具体</a:t>
            </a:r>
            <a:r>
              <a:rPr lang="zh-CN" altLang="zh-CN" sz="36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修法 </a:t>
            </a:r>
            <a:br>
              <a:rPr lang="en-US" altLang="zh-CN" sz="3600" dirty="0"/>
            </a:br>
            <a:endParaRPr kumimoji="1" lang="zh-CN" altLang="en-US" sz="36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800" y="1979774"/>
            <a:ext cx="10058400" cy="4055902"/>
          </a:xfrm>
        </p:spPr>
        <p:txBody>
          <a:bodyPr/>
          <a:lstStyle/>
          <a:p>
            <a:r>
              <a:rPr lang="zh-CN" altLang="zh-CN" sz="2000" b="1" dirty="0"/>
              <a:t>皈依不追求形式，</a:t>
            </a:r>
            <a:r>
              <a:rPr lang="zh-CN" altLang="zh-CN" sz="2000" b="1" dirty="0" smtClean="0"/>
              <a:t>以心皈依</a:t>
            </a:r>
            <a:r>
              <a:rPr lang="zh-CN" altLang="en-US" sz="2000" b="1" dirty="0" smtClean="0"/>
              <a:t>。</a:t>
            </a:r>
            <a:r>
              <a:rPr lang="zh-CN" altLang="zh-CN" sz="2000" b="1" dirty="0"/>
              <a:t>三个决心都要达到高标准才是真正的皈依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endParaRPr lang="en-US" altLang="zh-CN" dirty="0" smtClean="0"/>
          </a:p>
          <a:p>
            <a:pPr marL="0" indent="0">
              <a:buNone/>
            </a:pPr>
            <a:r>
              <a:rPr lang="zh-CN" altLang="en-US" b="1" dirty="0" smtClean="0"/>
              <a:t>观想主要是莲花生大师</a:t>
            </a:r>
            <a:endParaRPr lang="en-US" altLang="zh-CN" b="1" dirty="0" smtClean="0"/>
          </a:p>
          <a:p>
            <a:pPr lvl="0"/>
            <a:r>
              <a:rPr lang="zh-CN" altLang="zh-CN" dirty="0"/>
              <a:t>中间莲花生大师的双身像，代表金刚上师、根本上师的总集。外形为莲花生大师，本质是自己的根本上师</a:t>
            </a:r>
            <a:r>
              <a:rPr lang="zh-CN" altLang="zh-CN" dirty="0" smtClean="0"/>
              <a:t>。上师对于我们</a:t>
            </a:r>
            <a:r>
              <a:rPr lang="zh-CN" altLang="zh-CN" dirty="0"/>
              <a:t>自己，又是恩重如山的特殊僧众，教育我们怎么圆满解脱道。上师可以是佛、菩萨，也可以是一个真正的修行人。他是不是佛并不重要，但他一定给我们讲经说法，带领自己走在解脱道上。因此我们视师为佛，因为他在作佛的工作。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zh-CN" sz="36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</a:t>
            </a:r>
            <a:r>
              <a:rPr lang="zh-CN" altLang="en-US" sz="36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</a:t>
            </a:r>
            <a:r>
              <a:rPr lang="zh-CN" altLang="zh-CN" sz="36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具体修法 </a:t>
            </a:r>
            <a:endParaRPr kumimoji="1" lang="zh-CN" altLang="en-US" sz="36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zh-CN" altLang="en-US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1、</a:t>
            </a:r>
            <a:r>
              <a:rPr lang="en-US" altLang="zh-CN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zh-CN" altLang="zh-CN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皈依镜</a:t>
            </a:r>
            <a:r>
              <a:rPr lang="zh-CN" altLang="zh-CN" dirty="0"/>
              <a:t>（前面放鲜花水等贡品，不眨眼的盯住唐卡看，心无旁骛，直到闭上眼睛唐卡像</a:t>
            </a:r>
            <a:r>
              <a:rPr lang="zh-CN" altLang="zh-CN" dirty="0" smtClean="0"/>
              <a:t>能在</a:t>
            </a:r>
            <a:r>
              <a:rPr lang="en-US" altLang="zh-CN" dirty="0" smtClean="0"/>
              <a:t>       </a:t>
            </a:r>
            <a:r>
              <a:rPr lang="zh-CN" altLang="zh-CN" dirty="0" smtClean="0"/>
              <a:t>心里清楚显现</a:t>
            </a:r>
            <a:r>
              <a:rPr lang="zh-CN" altLang="zh-CN" dirty="0"/>
              <a:t>。先看全部画面，再看</a:t>
            </a:r>
            <a:r>
              <a:rPr lang="zh-CN" altLang="zh-CN" dirty="0" smtClean="0"/>
              <a:t>局部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pPr marL="0" lvl="0" indent="0">
              <a:buNone/>
            </a:pPr>
            <a:r>
              <a:rPr lang="zh-CN" altLang="en-US" dirty="0" smtClean="0"/>
              <a:t>2、</a:t>
            </a:r>
            <a:r>
              <a:rPr lang="en-US" altLang="zh-CN" dirty="0" smtClean="0"/>
              <a:t> </a:t>
            </a:r>
            <a:r>
              <a:rPr lang="zh-CN" altLang="zh-CN" dirty="0" smtClean="0"/>
              <a:t>前方极乐世界，中间一棵如意树 ，树有五枝，前后左右中。中间观想一个莲花、莲花座、</a:t>
            </a:r>
            <a:r>
              <a:rPr lang="en-US" altLang="zh-CN" dirty="0" smtClean="0"/>
              <a:t>     </a:t>
            </a:r>
            <a:r>
              <a:rPr lang="zh-CN" altLang="zh-CN" dirty="0" smtClean="0"/>
              <a:t>莲花座上是月轮，上面坐着莲花生大师</a:t>
            </a:r>
            <a:endParaRPr lang="en-US" altLang="zh-CN" dirty="0" smtClean="0"/>
          </a:p>
          <a:p>
            <a:pPr marL="0" lvl="0" indent="0">
              <a:buNone/>
            </a:pPr>
            <a:r>
              <a:rPr lang="zh-CN" altLang="zh-CN" dirty="0" smtClean="0"/>
              <a:t>3</a:t>
            </a:r>
            <a:r>
              <a:rPr lang="zh-CN" altLang="en-US" dirty="0" smtClean="0"/>
              <a:t>、</a:t>
            </a:r>
            <a:r>
              <a:rPr lang="en-US" altLang="zh-CN" dirty="0" smtClean="0"/>
              <a:t> </a:t>
            </a:r>
            <a:r>
              <a:rPr lang="zh-CN" altLang="zh-CN" dirty="0" smtClean="0"/>
              <a:t>莲</a:t>
            </a:r>
            <a:r>
              <a:rPr lang="zh-CN" altLang="zh-CN" dirty="0"/>
              <a:t>花生大师前面是释迦牟尼佛以及过去未来三世佛。</a:t>
            </a:r>
            <a:endParaRPr lang="en-US" altLang="zh-CN" dirty="0"/>
          </a:p>
          <a:p>
            <a:pPr marL="0" lvl="0" indent="0">
              <a:buNone/>
            </a:pPr>
            <a:r>
              <a:rPr lang="en-US" altLang="zh-CN" dirty="0" smtClean="0"/>
              <a:t>4</a:t>
            </a:r>
            <a:r>
              <a:rPr lang="zh-CN" altLang="en-US" dirty="0" smtClean="0"/>
              <a:t>、</a:t>
            </a:r>
            <a:r>
              <a:rPr lang="en-US" altLang="zh-CN" dirty="0" smtClean="0"/>
              <a:t> </a:t>
            </a:r>
            <a:r>
              <a:rPr lang="zh-CN" altLang="zh-CN" dirty="0" smtClean="0"/>
              <a:t>右边是观世音菩萨、地藏王菩萨等。大乘僧众，左边是目健连、舍利子等小乘僧众</a:t>
            </a:r>
            <a:endParaRPr lang="en-US" altLang="zh-CN" dirty="0" smtClean="0"/>
          </a:p>
          <a:p>
            <a:pPr marL="0" lvl="0" indent="0">
              <a:buNone/>
            </a:pPr>
            <a:r>
              <a:rPr lang="en-US" altLang="zh-CN" dirty="0" smtClean="0"/>
              <a:t>5 </a:t>
            </a:r>
            <a:r>
              <a:rPr lang="zh-CN" altLang="en-US" dirty="0" smtClean="0"/>
              <a:t>、</a:t>
            </a:r>
            <a:r>
              <a:rPr lang="zh-CN" altLang="zh-CN" dirty="0" smtClean="0"/>
              <a:t>背面观想《大圆满》、《般若》等佛经</a:t>
            </a:r>
            <a:endParaRPr lang="en-US" altLang="zh-CN" dirty="0" smtClean="0"/>
          </a:p>
          <a:p>
            <a:pPr marL="0" lvl="0" indent="0">
              <a:buNone/>
            </a:pPr>
            <a:r>
              <a:rPr lang="en-US" altLang="zh-CN" dirty="0" smtClean="0"/>
              <a:t>6 </a:t>
            </a:r>
            <a:r>
              <a:rPr lang="zh-CN" altLang="en-US" dirty="0" smtClean="0"/>
              <a:t>、</a:t>
            </a:r>
            <a:r>
              <a:rPr lang="zh-CN" altLang="zh-CN" dirty="0" smtClean="0"/>
              <a:t>头顶</a:t>
            </a:r>
            <a:r>
              <a:rPr lang="zh-CN" altLang="zh-CN" dirty="0"/>
              <a:t>是大圆满的传承上师</a:t>
            </a:r>
            <a:endParaRPr lang="en-US" altLang="zh-CN" dirty="0"/>
          </a:p>
          <a:p>
            <a:pPr marL="0" lvl="0" indent="0">
              <a:buNone/>
            </a:pPr>
            <a:r>
              <a:rPr lang="en-US" altLang="zh-CN" dirty="0" smtClean="0"/>
              <a:t>7</a:t>
            </a:r>
            <a:r>
              <a:rPr lang="zh-CN" altLang="en-US" dirty="0" smtClean="0"/>
              <a:t>、</a:t>
            </a:r>
            <a:r>
              <a:rPr lang="en-US" altLang="zh-CN" dirty="0" smtClean="0"/>
              <a:t> </a:t>
            </a:r>
            <a:r>
              <a:rPr lang="zh-CN" altLang="zh-CN" dirty="0" smtClean="0"/>
              <a:t>周围是空行护法众围绕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8</a:t>
            </a:r>
            <a:r>
              <a:rPr lang="zh-CN" altLang="en-US" dirty="0" smtClean="0"/>
              <a:t>、</a:t>
            </a:r>
            <a:r>
              <a:rPr lang="en-US" altLang="zh-CN" dirty="0" smtClean="0"/>
              <a:t> </a:t>
            </a:r>
            <a:r>
              <a:rPr lang="zh-CN" altLang="zh-CN" dirty="0" smtClean="0"/>
              <a:t>自己左边是现</a:t>
            </a:r>
            <a:r>
              <a:rPr lang="zh-CN" altLang="zh-CN" dirty="0"/>
              <a:t>世的母亲、右边父亲，前方是仇敌怨亲债主，周边是所有六道轮回中的众生</a:t>
            </a:r>
            <a:endParaRPr lang="en-US" altLang="zh-CN" dirty="0"/>
          </a:p>
          <a:p>
            <a:pPr lvl="0"/>
            <a:endParaRPr lang="en-US" altLang="zh-CN" dirty="0"/>
          </a:p>
          <a:p>
            <a:pPr lvl="0"/>
            <a:endParaRPr lang="en-US" altLang="zh-CN" dirty="0"/>
          </a:p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zh-CN" sz="36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</a:t>
            </a:r>
            <a:r>
              <a:rPr lang="zh-CN" altLang="en-US" sz="36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</a:t>
            </a:r>
            <a:r>
              <a:rPr lang="zh-CN" altLang="zh-CN" sz="36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具体修法 </a:t>
            </a:r>
            <a:endParaRPr kumimoji="1" lang="zh-CN" altLang="en-US" sz="36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然后下决心，依止、依靠、依赖上师三宝，决心从今及生生世世中，惟以佛法僧为自己的依处，而非其它任何器物众生，无论幸福痛苦永不改变。之后再念皈依偈，达十一万遍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endParaRPr lang="en-US" altLang="zh-CN" dirty="0"/>
          </a:p>
          <a:p>
            <a:pPr marL="0" indent="0">
              <a:buNone/>
            </a:pPr>
            <a:r>
              <a:rPr lang="zh-CN" altLang="zh-CN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两个皈依的达标标准</a:t>
            </a:r>
            <a:r>
              <a:rPr lang="zh-CN" altLang="zh-CN" dirty="0"/>
              <a:t>：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b="1" dirty="0" smtClean="0"/>
              <a:t>1 </a:t>
            </a:r>
            <a:r>
              <a:rPr lang="zh-CN" altLang="zh-CN" b="1" dirty="0" smtClean="0"/>
              <a:t>数量上</a:t>
            </a:r>
            <a:r>
              <a:rPr lang="zh-CN" altLang="zh-CN" dirty="0"/>
              <a:t>，</a:t>
            </a:r>
            <a:r>
              <a:rPr lang="zh-CN" altLang="zh-CN" dirty="0" smtClean="0"/>
              <a:t>保质保量完成十万遍皈依偈念诵</a:t>
            </a:r>
            <a:r>
              <a:rPr lang="zh-CN" altLang="en-US" dirty="0" smtClean="0"/>
              <a:t>。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b="1" dirty="0" smtClean="0"/>
              <a:t>2 </a:t>
            </a:r>
            <a:r>
              <a:rPr lang="zh-CN" altLang="zh-CN" b="1" dirty="0" smtClean="0"/>
              <a:t>质量上</a:t>
            </a:r>
            <a:r>
              <a:rPr lang="zh-CN" altLang="zh-CN" dirty="0"/>
              <a:t>，宁可舍弃生命也不舍弃三宝的决心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endParaRPr lang="en-US" altLang="zh-CN" dirty="0"/>
          </a:p>
          <a:p>
            <a:pPr marL="0" indent="0">
              <a:buNone/>
            </a:pPr>
            <a:r>
              <a:rPr lang="zh-CN" altLang="zh-CN" dirty="0"/>
              <a:t>修皈依的全程中，有两点我们必须注意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1</a:t>
            </a:r>
            <a:r>
              <a:rPr lang="zh-CN" altLang="en-US" dirty="0" smtClean="0"/>
              <a:t>、</a:t>
            </a:r>
            <a:r>
              <a:rPr lang="en-US" altLang="zh-CN" dirty="0" smtClean="0"/>
              <a:t> </a:t>
            </a:r>
            <a:r>
              <a:rPr lang="zh-CN" altLang="zh-CN" dirty="0"/>
              <a:t>对三宝的信心，只有具备坚定的信心，</a:t>
            </a:r>
            <a:r>
              <a:rPr lang="zh-CN" altLang="zh-CN" dirty="0" smtClean="0"/>
              <a:t>佛才能度我们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zh-CN" dirty="0" smtClean="0"/>
              <a:t>2</a:t>
            </a:r>
            <a:r>
              <a:rPr lang="zh-CN" altLang="en-US" dirty="0" smtClean="0"/>
              <a:t>、</a:t>
            </a:r>
            <a:r>
              <a:rPr lang="en-US" altLang="zh-CN" dirty="0" smtClean="0"/>
              <a:t> </a:t>
            </a:r>
            <a:r>
              <a:rPr lang="zh-CN" altLang="en-US" dirty="0" smtClean="0"/>
              <a:t>对众生的慈悲心，即诚心诚意想让众生得解脱的心。</a:t>
            </a:r>
            <a:endParaRPr lang="en-US" altLang="zh-CN" dirty="0"/>
          </a:p>
          <a:p>
            <a:r>
              <a:rPr lang="en-US" altLang="zh-CN" dirty="0"/>
              <a:t> </a:t>
            </a:r>
            <a:endParaRPr lang="en-US" altLang="zh-CN" dirty="0"/>
          </a:p>
          <a:p>
            <a:endParaRPr lang="en-US" altLang="zh-CN" dirty="0"/>
          </a:p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zh-CN" sz="36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皈依</a:t>
            </a:r>
            <a:r>
              <a:rPr lang="zh-CN" altLang="en-US" sz="36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的</a:t>
            </a:r>
            <a:r>
              <a:rPr lang="zh-CN" altLang="zh-CN" sz="3600" b="1" dirty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具体修法 </a:t>
            </a:r>
            <a:endParaRPr kumimoji="1" lang="zh-CN" altLang="en-US" sz="36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CN" dirty="0" smtClean="0"/>
          </a:p>
          <a:p>
            <a:r>
              <a:rPr kumimoji="1" lang="zh-CN" altLang="en-US" sz="2000" dirty="0" smtClean="0"/>
              <a:t>念诵皈依偈后，观想莲花生大师及皈依镜上诸佛菩萨心口放光，众生和自己融入光中飞向莲花生大师心中，周围诸佛菩萨化光全部融入莲花生大师中心光圈中，最后消融于虚空，自己安住。</a:t>
            </a:r>
            <a:endParaRPr kumimoji="1" lang="en-US" altLang="zh-CN" sz="2000" dirty="0" smtClean="0"/>
          </a:p>
          <a:p>
            <a:pPr marL="0" indent="0">
              <a:buNone/>
            </a:pPr>
            <a:endParaRPr lang="en-US" altLang="zh-CN" sz="2000" dirty="0" smtClean="0"/>
          </a:p>
          <a:p>
            <a:pPr marL="0" indent="0">
              <a:buNone/>
            </a:pPr>
            <a:r>
              <a:rPr lang="zh-CN" altLang="en-US" sz="2000" dirty="0" smtClean="0"/>
              <a:t>最后是平时行住坐卧都要观想皈依镜。</a:t>
            </a:r>
            <a:endParaRPr lang="en-US" altLang="zh-CN" sz="2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63688" y="2093913"/>
            <a:ext cx="9070975" cy="2587625"/>
          </a:xfr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8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sz="6600" b="0" i="0" u="none" strike="noStrike" kern="1200" cap="none" spc="-100" normalizeH="0" baseline="0" noProof="0" dirty="0" err="1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Songti SC Light" pitchFamily="2" charset="-122"/>
                <a:ea typeface="Songti SC Light" pitchFamily="2" charset="-122"/>
                <a:cs typeface="黑体" panose="02010609060101010101" charset="-122"/>
              </a:rPr>
              <a:t>共修一座</a:t>
            </a:r>
            <a:endParaRPr kumimoji="1" lang="en-US" altLang="zh-CN" sz="6600" b="0" i="0" u="none" strike="noStrike" kern="1200" cap="none" spc="-10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Songti SC Light" pitchFamily="2" charset="-122"/>
              <a:ea typeface="Songti SC Light" pitchFamily="2" charset="-122"/>
              <a:cs typeface="黑体" panose="02010609060101010101" charset="-122"/>
            </a:endParaRPr>
          </a:p>
        </p:txBody>
      </p:sp>
      <p:sp>
        <p:nvSpPr>
          <p:cNvPr id="22530" name="Text Placeholder 4"/>
          <p:cNvSpPr>
            <a:spLocks noGrp="1"/>
          </p:cNvSpPr>
          <p:nvPr>
            <p:ph type="body" idx="1"/>
          </p:nvPr>
        </p:nvSpPr>
        <p:spPr>
          <a:xfrm>
            <a:off x="1563688" y="4681538"/>
            <a:ext cx="9070975" cy="457200"/>
          </a:xfrm>
        </p:spPr>
        <p:txBody>
          <a:bodyPr vert="horz" wrap="square" lIns="91440" tIns="45720" rIns="91440" bIns="45720" anchor="t"/>
          <a:lstStyle/>
          <a:p>
            <a:pPr eaLnBrk="1" hangingPunct="1"/>
            <a:endParaRPr kumimoji="1" lang="en-US" altLang="zh-CN" kern="1200">
              <a:latin typeface="+mn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1" lang="zh-CN" altLang="en-US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共修讨论题</a:t>
            </a:r>
            <a:endParaRPr kumimoji="1" lang="zh-CN" altLang="en-US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 </a:t>
            </a:r>
            <a:endParaRPr lang="en-US" altLang="zh-CN" dirty="0"/>
          </a:p>
          <a:p>
            <a:pPr marL="0" indent="0">
              <a:buNone/>
            </a:pPr>
            <a:r>
              <a:rPr lang="zh-CN" altLang="zh-CN" sz="28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1</a:t>
            </a:r>
            <a:r>
              <a:rPr lang="zh-CN" altLang="en-US" sz="28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28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</a:t>
            </a:r>
            <a:r>
              <a:rPr lang="zh-CN" altLang="en-US" sz="28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为什么皈依镜上观莲花生大师最为重要？其代表什么？</a:t>
            </a:r>
            <a:endParaRPr lang="en-US" altLang="zh-CN" sz="2800" dirty="0" smtClean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zh-CN" sz="28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2、</a:t>
            </a:r>
            <a:r>
              <a:rPr lang="zh-CN" altLang="en-US" sz="2800" dirty="0" smtClean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请谈谈学习皈依以来自己的体会</a:t>
            </a:r>
            <a:endParaRPr lang="en-US" altLang="zh-CN" sz="2800" dirty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endParaRPr lang="en-US" altLang="zh-CN" dirty="0"/>
          </a:p>
          <a:p>
            <a:endParaRPr kumimoji="1" lang="zh-CN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6"/>
          <p:cNvSpPr>
            <a:spLocks noGrp="1"/>
          </p:cNvSpPr>
          <p:nvPr>
            <p:ph type="title"/>
          </p:nvPr>
        </p:nvSpPr>
        <p:spPr>
          <a:xfrm>
            <a:off x="1492250" y="952500"/>
            <a:ext cx="3865563" cy="531813"/>
          </a:xfrm>
        </p:spPr>
        <p:txBody>
          <a:bodyPr vert="horz" wrap="square" lIns="91440" tIns="45720" rIns="91440" bIns="45720" anchor="ctr"/>
          <a:lstStyle/>
          <a:p>
            <a:pPr algn="ctr" eaLnBrk="1" hangingPunct="1"/>
            <a:r>
              <a:rPr lang="en-US" altLang="en-US" sz="2800" b="1"/>
              <a:t>回向偈</a:t>
            </a:r>
            <a:endParaRPr lang="en-US" altLang="zh-CN" sz="2800" b="1"/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23555" name="Text Placeholder 8"/>
          <p:cNvSpPr>
            <a:spLocks noGrp="1"/>
          </p:cNvSpPr>
          <p:nvPr>
            <p:ph type="body" sz="half"/>
          </p:nvPr>
        </p:nvSpPr>
        <p:spPr>
          <a:xfrm>
            <a:off x="1492250" y="1944688"/>
            <a:ext cx="3865563" cy="4041775"/>
          </a:xfrm>
        </p:spPr>
        <p:txBody>
          <a:bodyPr vert="horz" wrap="square" lIns="91440" tIns="45720" rIns="91440" bIns="45720" anchor="t"/>
          <a:lstStyle>
            <a:lvl1pPr lvl="0">
              <a:defRPr sz="1600"/>
            </a:lvl1pPr>
            <a:lvl2pPr lvl="1">
              <a:defRPr sz="1400"/>
            </a:lvl2pPr>
            <a:lvl3pPr lvl="2">
              <a:defRPr sz="1200"/>
            </a:lvl3pPr>
            <a:lvl4pPr lvl="3">
              <a:defRPr sz="1200"/>
            </a:lvl4pPr>
            <a:lvl5pPr lvl="4">
              <a:defRPr sz="1200"/>
            </a:lvl5pPr>
          </a:lstStyle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文殊师利勇猛智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普贤慧行亦复然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我今回向诸善根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随彼一切常修学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三世诸佛所称叹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如是最胜诸大愿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我今回向诸善根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algn="ctr" eaLnBrk="1" hangingPunct="1">
              <a:buNone/>
            </a:pPr>
            <a:r>
              <a:rPr lang="zh-CN" altLang="en-US" sz="2400">
                <a:latin typeface="宋体" panose="02010600030101010101" pitchFamily="2" charset="-122"/>
              </a:rPr>
              <a:t>为得普贤殊胜行</a:t>
            </a:r>
            <a:endParaRPr lang="en-US" altLang="zh-CN" sz="2400">
              <a:latin typeface="宋体" panose="02010600030101010101" pitchFamily="2" charset="-122"/>
            </a:endParaRPr>
          </a:p>
          <a:p>
            <a:pPr marL="0" lvl="0" indent="0" eaLnBrk="1" hangingPunct="1">
              <a:buNone/>
            </a:pPr>
            <a:endParaRPr lang="en-US" altLang="zh-CN" sz="180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6545171" y="1484304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1449388" y="4318000"/>
            <a:ext cx="9293225" cy="1122363"/>
          </a:xfrm>
        </p:spPr>
        <p:txBody>
          <a:bodyPr vert="horz" wrap="square" lIns="91440" tIns="45720" rIns="91440" bIns="45720" numCol="1" anchor="t" anchorCtr="0" compatLnSpc="1">
            <a:normAutofit fontScale="92500" lnSpcReduction="10000"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endParaRPr kumimoji="1" lang="en-CA" sz="1600" b="0" i="0" u="none" strike="noStrike" kern="1200" cap="none" spc="80" normalizeH="0" baseline="0" noProof="0" dirty="0">
              <a:ln>
                <a:noFill/>
              </a:ln>
              <a:solidFill>
                <a:srgbClr val="564843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endParaRPr kumimoji="1" lang="en-US" sz="2200" b="0" i="0" u="none" strike="noStrike" kern="1200" cap="none" spc="80" normalizeH="0" baseline="0" noProof="0" dirty="0">
              <a:ln>
                <a:noFill/>
              </a:ln>
              <a:solidFill>
                <a:srgbClr val="564843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r>
              <a:rPr kumimoji="1" lang="en-US" sz="2200" b="0" i="0" u="none" strike="noStrike" kern="1200" cap="none" spc="80" normalizeH="0" baseline="0" noProof="0" dirty="0" err="1">
                <a:ln>
                  <a:noFill/>
                </a:ln>
                <a:solidFill>
                  <a:srgbClr val="564843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慧灯禅修二班</a:t>
            </a:r>
            <a:endParaRPr kumimoji="1" lang="en-CA" sz="2200" b="0" i="0" u="none" strike="noStrike" kern="1200" cap="none" spc="80" normalizeH="0" baseline="0" noProof="0" dirty="0">
              <a:ln>
                <a:noFill/>
              </a:ln>
              <a:solidFill>
                <a:srgbClr val="564843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262626"/>
              </a:buClr>
              <a:buSzTx/>
              <a:buFont typeface="Garamond" panose="02020404030301010803" pitchFamily="6" charset="0"/>
              <a:buNone/>
              <a:defRPr/>
            </a:pPr>
            <a:r>
              <a:rPr kumimoji="1" lang="en-US" sz="2200" b="0" i="0" u="none" strike="noStrike" kern="1200" cap="none" spc="80" normalizeH="0" baseline="0" noProof="0" dirty="0" smtClean="0">
                <a:ln>
                  <a:noFill/>
                </a:ln>
                <a:solidFill>
                  <a:srgbClr val="564843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2019-0</a:t>
            </a:r>
            <a:r>
              <a:rPr kumimoji="1" lang="en-US" altLang="zh-CN" sz="2200" b="0" i="0" u="none" strike="noStrike" kern="1200" cap="none" spc="80" normalizeH="0" baseline="0" noProof="0" dirty="0" smtClean="0">
                <a:ln>
                  <a:noFill/>
                </a:ln>
                <a:solidFill>
                  <a:srgbClr val="564843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2</a:t>
            </a:r>
            <a:r>
              <a:rPr kumimoji="1" lang="en-US" sz="2200" b="0" i="0" u="none" strike="noStrike" kern="1200" cap="none" spc="80" normalizeH="0" baseline="0" noProof="0" dirty="0" smtClean="0">
                <a:ln>
                  <a:noFill/>
                </a:ln>
                <a:solidFill>
                  <a:srgbClr val="564843"/>
                </a:solidFill>
                <a:effectLst/>
                <a:uLnTx/>
                <a:uFillTx/>
                <a:latin typeface="+mn-lt"/>
                <a:ea typeface="宋体" panose="02010600030101010101" pitchFamily="2" charset="-122"/>
                <a:cs typeface="+mn-cs"/>
              </a:rPr>
              <a:t>-</a:t>
            </a:r>
            <a:r>
              <a:rPr lang="en-US" altLang="zh-CN" sz="2200" dirty="0" smtClean="0">
                <a:solidFill>
                  <a:srgbClr val="564843"/>
                </a:solidFill>
              </a:rPr>
              <a:t>22</a:t>
            </a:r>
            <a:endParaRPr kumimoji="1" lang="en-US" altLang="zh-CN" sz="2200" b="0" i="0" u="none" strike="noStrike" kern="1200" cap="none" spc="80" normalizeH="0" baseline="0" noProof="0" dirty="0">
              <a:ln>
                <a:noFill/>
              </a:ln>
              <a:solidFill>
                <a:srgbClr val="564843"/>
              </a:solidFill>
              <a:effectLst/>
              <a:uLnTx/>
              <a:uFillTx/>
              <a:latin typeface="+mn-lt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681163" y="3040063"/>
            <a:ext cx="8945563" cy="1277938"/>
          </a:xfrm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r>
              <a:rPr kumimoji="1" lang="zh-CN" altLang="en-US" sz="60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皈依（</a:t>
            </a:r>
            <a:r>
              <a:rPr kumimoji="1" lang="zh-CN" altLang="en-US" sz="6000" kern="1200" cap="none" dirty="0" smtClean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十二）</a:t>
            </a:r>
            <a:br>
              <a:rPr kumimoji="1" lang="en-CA" altLang="zh-CN" sz="36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</a:br>
            <a:br>
              <a:rPr kumimoji="1" lang="en-CA" altLang="zh-CN" sz="36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</a:br>
            <a:r>
              <a:rPr kumimoji="1" lang="zh-CN" altLang="en-US" sz="3200" kern="1200" cap="none" dirty="0" smtClean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《前</a:t>
            </a:r>
            <a:r>
              <a:rPr kumimoji="1" lang="zh-CN" altLang="en-US" sz="3200" kern="1200" cap="none" dirty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行广释》第</a:t>
            </a:r>
            <a:r>
              <a:rPr kumimoji="1" altLang="zh-CN" sz="3200" kern="1200" cap="none" dirty="0" smtClean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8</a:t>
            </a:r>
            <a:r>
              <a:rPr kumimoji="1" lang="en-US" altLang="zh-CN" sz="3200" kern="1200" cap="none" dirty="0" smtClean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9</a:t>
            </a:r>
            <a:r>
              <a:rPr kumimoji="1" lang="zh-CN" altLang="en-US" sz="3200" kern="1200" cap="none" dirty="0" smtClean="0">
                <a:solidFill>
                  <a:srgbClr val="262626"/>
                </a:solidFill>
                <a:latin typeface="+mj-lt"/>
                <a:ea typeface="宋体" panose="02010600030101010101" pitchFamily="2" charset="-122"/>
                <a:cs typeface="+mn-cs"/>
              </a:rPr>
              <a:t>课</a:t>
            </a:r>
            <a:endParaRPr kumimoji="1" lang="zh-CN" altLang="en-US" sz="3200" kern="1200" cap="none" dirty="0">
              <a:solidFill>
                <a:srgbClr val="262626"/>
              </a:solidFill>
              <a:latin typeface="+mj-lt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本课提纲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sz="3200" dirty="0" smtClean="0"/>
              <a:t>一 皈依之学处（续）</a:t>
            </a:r>
            <a:endParaRPr lang="en-US" altLang="zh-CN" sz="3200" dirty="0" smtClean="0"/>
          </a:p>
          <a:p>
            <a:r>
              <a:rPr lang="zh-CN" altLang="en-US" b="1" dirty="0"/>
              <a:t>内外道以皈依别</a:t>
            </a:r>
            <a:endParaRPr lang="en-US" b="1" dirty="0" smtClean="0"/>
          </a:p>
          <a:p>
            <a:r>
              <a:rPr lang="zh-CN" altLang="en-US" b="1" dirty="0" smtClean="0"/>
              <a:t>杜</a:t>
            </a:r>
            <a:r>
              <a:rPr lang="zh-CN" altLang="en-US" b="1" dirty="0"/>
              <a:t>绝对三宝所依的不</a:t>
            </a:r>
            <a:r>
              <a:rPr lang="zh-CN" altLang="en-US" b="1" dirty="0" smtClean="0"/>
              <a:t>敬</a:t>
            </a:r>
            <a:endParaRPr lang="en-US" altLang="zh-CN" b="1" dirty="0" smtClean="0"/>
          </a:p>
          <a:p>
            <a:endParaRPr lang="en-CA" dirty="0"/>
          </a:p>
          <a:p>
            <a:pPr marL="0" indent="0">
              <a:buNone/>
            </a:pPr>
            <a:r>
              <a:rPr lang="zh-CN" altLang="en-US" sz="3200" dirty="0" smtClean="0"/>
              <a:t>二 皈依之功德</a:t>
            </a:r>
            <a:endParaRPr lang="en-US" altLang="zh-CN" sz="3200" dirty="0" smtClean="0"/>
          </a:p>
          <a:p>
            <a:r>
              <a:rPr lang="en-US" altLang="zh-CN" b="1" dirty="0" smtClean="0"/>
              <a:t>1. </a:t>
            </a:r>
            <a:r>
              <a:rPr lang="zh-CN" altLang="en-US" b="1" dirty="0" smtClean="0"/>
              <a:t>引</a:t>
            </a:r>
            <a:r>
              <a:rPr lang="zh-CN" altLang="en-US" b="1" dirty="0"/>
              <a:t>导更多的人懂得皈</a:t>
            </a:r>
            <a:r>
              <a:rPr lang="zh-CN" altLang="en-US" b="1" dirty="0" smtClean="0"/>
              <a:t>依</a:t>
            </a:r>
            <a:endParaRPr lang="en-US" altLang="zh-CN" b="1" dirty="0" smtClean="0"/>
          </a:p>
          <a:p>
            <a:r>
              <a:rPr lang="en-US" altLang="zh-CN" b="1" dirty="0" smtClean="0"/>
              <a:t>2. </a:t>
            </a:r>
            <a:r>
              <a:rPr lang="zh-CN" altLang="en-US" b="1" dirty="0" smtClean="0"/>
              <a:t>与</a:t>
            </a:r>
            <a:r>
              <a:rPr lang="zh-CN" altLang="en-US" b="1" dirty="0"/>
              <a:t>三宝仅结少缘也能解</a:t>
            </a:r>
            <a:r>
              <a:rPr lang="zh-CN" altLang="en-US" b="1" dirty="0" smtClean="0"/>
              <a:t>脱</a:t>
            </a:r>
            <a:endParaRPr lang="en-US" altLang="zh-CN" b="1" dirty="0" smtClean="0"/>
          </a:p>
          <a:p>
            <a:r>
              <a:rPr lang="en-US" altLang="zh-CN" b="1" dirty="0" smtClean="0"/>
              <a:t>3. </a:t>
            </a:r>
            <a:r>
              <a:rPr lang="zh-CN" altLang="en-US" b="1" dirty="0" smtClean="0"/>
              <a:t>虔</a:t>
            </a:r>
            <a:r>
              <a:rPr lang="zh-CN" altLang="en-US" b="1" dirty="0"/>
              <a:t>诚皈依可摆脱痛苦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一 皈依之学处（续）</a:t>
            </a:r>
            <a:br>
              <a:rPr lang="en-US" altLang="zh-CN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30448"/>
            <a:ext cx="10058400" cy="4843603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800" b="1" dirty="0" smtClean="0">
                <a:solidFill>
                  <a:srgbClr val="C00000"/>
                </a:solidFill>
              </a:rPr>
              <a:t>1. </a:t>
            </a:r>
            <a:r>
              <a:rPr lang="zh-CN" altLang="en-US" sz="2800" b="1" dirty="0" smtClean="0">
                <a:solidFill>
                  <a:srgbClr val="C00000"/>
                </a:solidFill>
              </a:rPr>
              <a:t>内</a:t>
            </a:r>
            <a:r>
              <a:rPr lang="zh-CN" altLang="en-US" sz="2800" b="1" dirty="0">
                <a:solidFill>
                  <a:srgbClr val="C00000"/>
                </a:solidFill>
              </a:rPr>
              <a:t>外道以皈依别</a:t>
            </a:r>
            <a:endParaRPr lang="en-US" sz="2800" b="1" dirty="0">
              <a:solidFill>
                <a:srgbClr val="C00000"/>
              </a:solidFill>
            </a:endParaRPr>
          </a:p>
          <a:p>
            <a:pPr lvl="1"/>
            <a:r>
              <a:rPr lang="zh-CN" altLang="en-US" sz="1800" dirty="0"/>
              <a:t>我们既然已皈依了三宝，遇到生命危险也不能改变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pPr lvl="1"/>
            <a:r>
              <a:rPr lang="zh-CN" altLang="en-US" sz="1800" b="1" dirty="0">
                <a:solidFill>
                  <a:srgbClr val="C00000"/>
                </a:solidFill>
              </a:rPr>
              <a:t>一旦放弃了皈依三宝</a:t>
            </a:r>
            <a:r>
              <a:rPr lang="zh-CN" altLang="en-US" sz="1800" b="1" dirty="0" smtClean="0">
                <a:solidFill>
                  <a:srgbClr val="C00000"/>
                </a:solidFill>
              </a:rPr>
              <a:t>，即</a:t>
            </a:r>
            <a:r>
              <a:rPr lang="zh-CN" altLang="en-US" sz="1800" b="1" dirty="0">
                <a:solidFill>
                  <a:srgbClr val="C00000"/>
                </a:solidFill>
              </a:rPr>
              <a:t>使修持再高深莫测的大法，也不能列入佛教徒的行列中</a:t>
            </a:r>
            <a:r>
              <a:rPr lang="zh-CN" altLang="en-US" sz="1800" b="1" dirty="0" smtClean="0">
                <a:solidFill>
                  <a:srgbClr val="C00000"/>
                </a:solidFill>
              </a:rPr>
              <a:t>。</a:t>
            </a:r>
            <a:endParaRPr lang="en-US" altLang="zh-CN" sz="1800" b="1" dirty="0" smtClean="0">
              <a:solidFill>
                <a:srgbClr val="C00000"/>
              </a:solidFill>
            </a:endParaRPr>
          </a:p>
          <a:p>
            <a:pPr lvl="1"/>
            <a:r>
              <a:rPr lang="zh-CN" altLang="en-US" sz="1800" dirty="0" smtClean="0"/>
              <a:t>在</a:t>
            </a:r>
            <a:r>
              <a:rPr lang="zh-CN" altLang="en-US" sz="1800" dirty="0"/>
              <a:t>皈依中</a:t>
            </a:r>
            <a:r>
              <a:rPr lang="zh-CN" altLang="en-US" sz="1800" dirty="0" smtClean="0"/>
              <a:t>，外</a:t>
            </a:r>
            <a:r>
              <a:rPr lang="zh-CN" altLang="en-US" sz="1800" dirty="0"/>
              <a:t>道和内道的区别，不是看身上的穿着、守持的戒律，而是有没有皈依三宝</a:t>
            </a:r>
            <a:r>
              <a:rPr lang="zh-CN" altLang="en-US" sz="1800" dirty="0" smtClean="0"/>
              <a:t>。</a:t>
            </a:r>
            <a:endParaRPr lang="en-US" altLang="zh-CN" sz="1800" dirty="0" smtClean="0"/>
          </a:p>
          <a:p>
            <a:pPr lvl="1"/>
            <a:r>
              <a:rPr lang="zh-CN" altLang="en-US" sz="1800" b="1" dirty="0" smtClean="0">
                <a:solidFill>
                  <a:srgbClr val="C00000"/>
                </a:solidFill>
              </a:rPr>
              <a:t>尽管在</a:t>
            </a:r>
            <a:r>
              <a:rPr lang="zh-CN" altLang="en-US" sz="1800" b="1" dirty="0">
                <a:solidFill>
                  <a:srgbClr val="C00000"/>
                </a:solidFill>
              </a:rPr>
              <a:t>外道中，也有断除恶业、行持善法、观修本尊、修持风脉的，并能依此获得共同成</a:t>
            </a:r>
            <a:r>
              <a:rPr lang="zh-CN" altLang="en-US" sz="1800" b="1" dirty="0" smtClean="0">
                <a:solidFill>
                  <a:srgbClr val="C00000"/>
                </a:solidFill>
              </a:rPr>
              <a:t>就，但是因为他们不知道皈依三宝，结果与解脱道也就有千里之遥，致使永远不能从轮回中解脱出来。</a:t>
            </a:r>
            <a:endParaRPr lang="en-US" altLang="zh-CN" sz="1800" b="1" dirty="0" smtClean="0">
              <a:solidFill>
                <a:srgbClr val="C00000"/>
              </a:solidFill>
            </a:endParaRPr>
          </a:p>
          <a:p>
            <a:pPr lvl="1"/>
            <a:r>
              <a:rPr lang="zh-CN" altLang="en-US" sz="1800" dirty="0"/>
              <a:t>公</a:t>
            </a:r>
            <a:r>
              <a:rPr lang="zh-CN" altLang="en-US" sz="1800" dirty="0" smtClean="0"/>
              <a:t>案：外道婆罗门的借尸还魂法。</a:t>
            </a:r>
            <a:endParaRPr lang="en-US" altLang="zh-CN" sz="1800" dirty="0" smtClean="0"/>
          </a:p>
          <a:p>
            <a:endParaRPr lang="en-US" altLang="zh-CN" dirty="0"/>
          </a:p>
          <a:p>
            <a:endParaRPr lang="en-CA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543066"/>
          </a:xfrm>
        </p:spPr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86004"/>
            <a:ext cx="10058400" cy="4849672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zh-CN" altLang="en-US" dirty="0" smtClean="0"/>
              <a:t>从正面阐述皈依的重要性：</a:t>
            </a:r>
            <a:endParaRPr lang="en-US" altLang="zh-CN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altLang="zh-CN" dirty="0" smtClean="0"/>
          </a:p>
          <a:p>
            <a:r>
              <a:rPr lang="zh-CN" altLang="en-US" dirty="0" smtClean="0"/>
              <a:t>若是想要</a:t>
            </a:r>
            <a:r>
              <a:rPr lang="zh-CN" altLang="en-US" dirty="0"/>
              <a:t>永远脱离三界轮</a:t>
            </a:r>
            <a:r>
              <a:rPr lang="zh-CN" altLang="en-US" dirty="0" smtClean="0"/>
              <a:t>回，</a:t>
            </a:r>
            <a:r>
              <a:rPr lang="zh-CN" altLang="en-US" dirty="0"/>
              <a:t>首先必须要皈依三宝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在藏地</a:t>
            </a:r>
            <a:r>
              <a:rPr lang="zh-CN" altLang="en-US" dirty="0"/>
              <a:t>，大大小小、男女老少都特别重视皈依</a:t>
            </a:r>
            <a:r>
              <a:rPr lang="zh-CN" altLang="en-US" dirty="0" smtClean="0"/>
              <a:t>，从</a:t>
            </a:r>
            <a:r>
              <a:rPr lang="zh-CN" altLang="en-US" dirty="0"/>
              <a:t>小就对三宝有非常虔诚的心，皈依偈也念得特别多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CA" dirty="0"/>
          </a:p>
          <a:p>
            <a:r>
              <a:rPr lang="zh-CN" altLang="en-US" dirty="0" smtClean="0"/>
              <a:t>在修行的过</a:t>
            </a:r>
            <a:r>
              <a:rPr lang="zh-CN" altLang="en-US" dirty="0"/>
              <a:t>程中，一定要打</a:t>
            </a:r>
            <a:r>
              <a:rPr lang="zh-CN" altLang="en-US" dirty="0" smtClean="0"/>
              <a:t>好皈依这</a:t>
            </a:r>
            <a:r>
              <a:rPr lang="zh-CN" altLang="en-US" dirty="0"/>
              <a:t>个基础</a:t>
            </a:r>
            <a:r>
              <a:rPr lang="zh-CN" altLang="en-US" dirty="0" smtClean="0"/>
              <a:t>。倘</a:t>
            </a:r>
            <a:r>
              <a:rPr lang="zh-CN" altLang="en-US" dirty="0"/>
              <a:t>若连皈依的基本要求都做不到，这是特别可笑、可耻的。</a:t>
            </a:r>
            <a:endParaRPr lang="en-CA" dirty="0"/>
          </a:p>
          <a:p>
            <a:endParaRPr lang="en-US" altLang="zh-CN" dirty="0" smtClean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588333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799" y="1448554"/>
            <a:ext cx="10376781" cy="458712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zh-CN" altLang="en-US" b="1" dirty="0" smtClean="0">
                <a:solidFill>
                  <a:srgbClr val="C00000"/>
                </a:solidFill>
              </a:rPr>
              <a:t>原文：作</a:t>
            </a:r>
            <a:r>
              <a:rPr lang="zh-CN" altLang="en-US" b="1" dirty="0">
                <a:solidFill>
                  <a:srgbClr val="C00000"/>
                </a:solidFill>
              </a:rPr>
              <a:t>为已迈入解脱道的佛教徒，从今往后，即使遇到生命危险，也绝不可舍弃皈依及皈依戒，这一点必须要付诸于实际行动中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zh-CN" b="1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dirty="0" smtClean="0"/>
              <a:t>皈依正法之</a:t>
            </a:r>
            <a:r>
              <a:rPr lang="zh-CN" altLang="en-US" dirty="0"/>
              <a:t>后，千万不能损害任何众生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dirty="0" smtClean="0"/>
              <a:t>如果无</a:t>
            </a:r>
            <a:r>
              <a:rPr lang="zh-CN" altLang="en-US" dirty="0"/>
              <a:t>意中因嗔心控制不住，可能会直接或间接伤害众生，但做了以后要马上忏悔，而且不能杀害众生。</a:t>
            </a:r>
            <a:endParaRPr lang="en-CA" dirty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dirty="0"/>
              <a:t>皈依僧众之后，与外道徒、无信仰者，乃至詈骂上师或亵渎正法之人，绝对不能交往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dirty="0"/>
              <a:t>若能虔诚地皈依三宝，佛陀是绝不会欺惑我们的，始终会赐予加持和悉地，让我们真正得到快</a:t>
            </a:r>
            <a:r>
              <a:rPr lang="zh-CN" altLang="en-US" dirty="0" smtClean="0"/>
              <a:t>乐</a:t>
            </a:r>
            <a:r>
              <a:rPr lang="zh-CN" altLang="en-US" dirty="0"/>
              <a:t>。</a:t>
            </a:r>
            <a:endParaRPr lang="en-US" altLang="zh-CN" dirty="0" smtClean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669814"/>
          </a:xfrm>
        </p:spPr>
        <p:txBody>
          <a:bodyPr/>
          <a:lstStyle/>
          <a:p>
            <a:br>
              <a:rPr lang="en-US" altLang="zh-CN" b="1" dirty="0" smtClean="0"/>
            </a:br>
            <a:r>
              <a:rPr lang="en-US" altLang="zh-CN" sz="3600" b="1" dirty="0" smtClean="0"/>
              <a:t>2. </a:t>
            </a:r>
            <a:r>
              <a:rPr lang="zh-CN" altLang="en-US" sz="3600" b="1" dirty="0" smtClean="0"/>
              <a:t>杜</a:t>
            </a:r>
            <a:r>
              <a:rPr lang="zh-CN" altLang="en-US" sz="3600" b="1" dirty="0"/>
              <a:t>绝对三宝所依的不敬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85180"/>
            <a:ext cx="10058400" cy="4879818"/>
          </a:xfrm>
        </p:spPr>
        <p:txBody>
          <a:bodyPr/>
          <a:lstStyle/>
          <a:p>
            <a:pPr marL="0" indent="0">
              <a:buNone/>
            </a:pPr>
            <a:r>
              <a:rPr lang="zh-CN" altLang="en-US" b="1" dirty="0" smtClean="0">
                <a:solidFill>
                  <a:srgbClr val="C00000"/>
                </a:solidFill>
              </a:rPr>
              <a:t>（一）</a:t>
            </a:r>
            <a:r>
              <a:rPr lang="en-US" altLang="zh-CN" b="1" dirty="0" smtClean="0">
                <a:solidFill>
                  <a:srgbClr val="C00000"/>
                </a:solidFill>
              </a:rPr>
              <a:t> </a:t>
            </a:r>
            <a:r>
              <a:rPr lang="zh-CN" altLang="en-US" b="1" dirty="0" smtClean="0">
                <a:solidFill>
                  <a:srgbClr val="C00000"/>
                </a:solidFill>
              </a:rPr>
              <a:t>原文：如</a:t>
            </a:r>
            <a:r>
              <a:rPr lang="zh-CN" altLang="en-US" b="1" dirty="0">
                <a:solidFill>
                  <a:srgbClr val="C00000"/>
                </a:solidFill>
              </a:rPr>
              <a:t>今我们这些人自以为是三宝的随行者</a:t>
            </a:r>
            <a:r>
              <a:rPr lang="zh-CN" altLang="en-US" b="1" dirty="0" smtClean="0">
                <a:solidFill>
                  <a:srgbClr val="C00000"/>
                </a:solidFill>
              </a:rPr>
              <a:t>，可</a:t>
            </a:r>
            <a:r>
              <a:rPr lang="zh-CN" altLang="en-US" b="1" dirty="0">
                <a:solidFill>
                  <a:srgbClr val="C00000"/>
                </a:solidFill>
              </a:rPr>
              <a:t>是竟然对佛经、佛塔、佛像等没有一丝一</a:t>
            </a:r>
            <a:r>
              <a:rPr lang="zh-CN" altLang="en-US" b="1" dirty="0" smtClean="0">
                <a:solidFill>
                  <a:srgbClr val="C00000"/>
                </a:solidFill>
              </a:rPr>
              <a:t>毫的</a:t>
            </a:r>
            <a:r>
              <a:rPr lang="zh-CN" altLang="en-US" b="1" dirty="0">
                <a:solidFill>
                  <a:srgbClr val="C00000"/>
                </a:solidFill>
              </a:rPr>
              <a:t>恭敬心，居然把这些看成是普通的财物而</a:t>
            </a:r>
            <a:r>
              <a:rPr lang="zh-CN" altLang="en-US" b="1" dirty="0" smtClean="0">
                <a:solidFill>
                  <a:srgbClr val="C00000"/>
                </a:solidFill>
              </a:rPr>
              <a:t>进行</a:t>
            </a:r>
            <a:r>
              <a:rPr lang="zh-CN" altLang="en-US" b="1" dirty="0">
                <a:solidFill>
                  <a:srgbClr val="C00000"/>
                </a:solidFill>
              </a:rPr>
              <a:t>买卖或作为抵押品</a:t>
            </a:r>
            <a:r>
              <a:rPr lang="en-US" altLang="zh-CN" b="1" dirty="0">
                <a:solidFill>
                  <a:srgbClr val="C00000"/>
                </a:solidFill>
              </a:rPr>
              <a:t>……</a:t>
            </a:r>
            <a:r>
              <a:rPr lang="zh-CN" altLang="en-US" b="1" dirty="0">
                <a:solidFill>
                  <a:srgbClr val="C00000"/>
                </a:solidFill>
              </a:rPr>
              <a:t>这就是所谓的享用</a:t>
            </a:r>
            <a:r>
              <a:rPr lang="zh-CN" altLang="en-US" b="1" dirty="0" smtClean="0">
                <a:solidFill>
                  <a:srgbClr val="C00000"/>
                </a:solidFill>
              </a:rPr>
              <a:t>三宝</a:t>
            </a:r>
            <a:r>
              <a:rPr lang="zh-CN" altLang="en-US" b="1" dirty="0">
                <a:solidFill>
                  <a:srgbClr val="C00000"/>
                </a:solidFill>
              </a:rPr>
              <a:t>身财，罪过极其严重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CA" altLang="zh-CN" b="1" dirty="0">
              <a:solidFill>
                <a:srgbClr val="C00000"/>
              </a:solidFill>
            </a:endParaRPr>
          </a:p>
          <a:p>
            <a:pPr lvl="1"/>
            <a:r>
              <a:rPr lang="zh-CN" altLang="en-US" dirty="0" smtClean="0"/>
              <a:t>公案：</a:t>
            </a:r>
            <a:r>
              <a:rPr lang="en-US" altLang="zh-CN" dirty="0"/>
              <a:t>《</a:t>
            </a:r>
            <a:r>
              <a:rPr lang="zh-CN" altLang="en-US" dirty="0"/>
              <a:t>观佛三昧海经</a:t>
            </a:r>
            <a:r>
              <a:rPr lang="en-US" altLang="zh-CN" dirty="0"/>
              <a:t>》</a:t>
            </a:r>
            <a:r>
              <a:rPr lang="zh-CN" altLang="en-US" dirty="0" smtClean="0"/>
              <a:t>里优</a:t>
            </a:r>
            <a:r>
              <a:rPr lang="zh-CN" altLang="en-US" dirty="0"/>
              <a:t>填</a:t>
            </a:r>
            <a:r>
              <a:rPr lang="zh-CN" altLang="en-US" dirty="0" smtClean="0"/>
              <a:t>王造释迦牟尼佛金像迎接佛陀从忉利天说法后返回人间。</a:t>
            </a:r>
            <a:r>
              <a:rPr lang="zh-CN" altLang="en-US" dirty="0"/>
              <a:t>从那时起，世间上就有了佛像。即使佛陀后来示现了涅槃，但众生仍有礼拜、供养的对境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lvl="1"/>
            <a:endParaRPr lang="en-CA" dirty="0"/>
          </a:p>
          <a:p>
            <a:pPr marL="0" indent="0"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）三</a:t>
            </a:r>
            <a:r>
              <a:rPr lang="zh-CN" altLang="en-US" dirty="0"/>
              <a:t>宝所依，我们若为养活自己而当成买卖品，是非常不合理的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）如</a:t>
            </a:r>
            <a:r>
              <a:rPr lang="zh-CN" altLang="en-US" dirty="0"/>
              <a:t>果</a:t>
            </a:r>
            <a:r>
              <a:rPr lang="zh-CN" altLang="en-US" dirty="0" smtClean="0"/>
              <a:t>有毁坏佛像佛塔，</a:t>
            </a:r>
            <a:r>
              <a:rPr lang="zh-CN" altLang="en-US" dirty="0"/>
              <a:t>临死前就要赶紧忏悔，否则，这种罪业不但影响来世，甚至现世中也会感受报应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）有</a:t>
            </a:r>
            <a:r>
              <a:rPr lang="zh-CN" altLang="en-US" dirty="0"/>
              <a:t>些人故意烧经堂、毁佛像，最后他们在今生中成熟的果报极其惨烈</a:t>
            </a:r>
            <a:r>
              <a:rPr lang="zh-CN" altLang="en-US" dirty="0" smtClean="0"/>
              <a:t>。</a:t>
            </a: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778456"/>
          </a:xfrm>
        </p:spPr>
        <p:txBody>
          <a:bodyPr/>
          <a:lstStyle/>
          <a:p>
            <a:r>
              <a:rPr lang="en-US" altLang="zh-CN" sz="3600" b="1" dirty="0" smtClean="0"/>
              <a:t>2. </a:t>
            </a:r>
            <a:r>
              <a:rPr lang="zh-CN" altLang="en-US" sz="3600" b="1" dirty="0" smtClean="0"/>
              <a:t>杜</a:t>
            </a:r>
            <a:r>
              <a:rPr lang="zh-CN" altLang="en-US" sz="3600" b="1" dirty="0"/>
              <a:t>绝对三宝所依的不</a:t>
            </a:r>
            <a:r>
              <a:rPr lang="zh-CN" altLang="en-US" sz="3600" b="1" dirty="0" smtClean="0"/>
              <a:t>敬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75304"/>
            <a:ext cx="10058400" cy="4460372"/>
          </a:xfrm>
        </p:spPr>
        <p:txBody>
          <a:bodyPr/>
          <a:lstStyle/>
          <a:p>
            <a:pPr marL="0" indent="0">
              <a:buNone/>
            </a:pPr>
            <a:endParaRPr lang="en-US" altLang="zh-CN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b="1" dirty="0" smtClean="0">
                <a:solidFill>
                  <a:srgbClr val="C00000"/>
                </a:solidFill>
              </a:rPr>
              <a:t>（二）原文：此</a:t>
            </a:r>
            <a:r>
              <a:rPr lang="zh-CN" altLang="en-US" b="1" dirty="0">
                <a:solidFill>
                  <a:srgbClr val="C00000"/>
                </a:solidFill>
              </a:rPr>
              <a:t>外，除非是在绘画、雕刻佛像等情况</a:t>
            </a:r>
            <a:r>
              <a:rPr lang="zh-CN" altLang="en-US" b="1" dirty="0" smtClean="0">
                <a:solidFill>
                  <a:srgbClr val="C00000"/>
                </a:solidFill>
              </a:rPr>
              <a:t>下需</a:t>
            </a:r>
            <a:r>
              <a:rPr lang="zh-CN" altLang="en-US" b="1" dirty="0">
                <a:solidFill>
                  <a:srgbClr val="C00000"/>
                </a:solidFill>
              </a:rPr>
              <a:t>要测量尺度方可进行制作，在其他时间里</a:t>
            </a:r>
            <a:r>
              <a:rPr lang="zh-CN" altLang="en-US" b="1" dirty="0" smtClean="0">
                <a:solidFill>
                  <a:srgbClr val="C00000"/>
                </a:solidFill>
              </a:rPr>
              <a:t>对佛</a:t>
            </a:r>
            <a:r>
              <a:rPr lang="zh-CN" altLang="en-US" b="1" dirty="0">
                <a:solidFill>
                  <a:srgbClr val="C00000"/>
                </a:solidFill>
              </a:rPr>
              <a:t>像指手画脚、妄加评论这里不庄严那里不</a:t>
            </a:r>
            <a:r>
              <a:rPr lang="zh-CN" altLang="en-US" b="1" dirty="0" smtClean="0">
                <a:solidFill>
                  <a:srgbClr val="C00000"/>
                </a:solidFill>
              </a:rPr>
              <a:t>美观</a:t>
            </a:r>
            <a:r>
              <a:rPr lang="zh-CN" altLang="en-US" b="1" dirty="0">
                <a:solidFill>
                  <a:srgbClr val="C00000"/>
                </a:solidFill>
              </a:rPr>
              <a:t>，过失也相当严重，因此我们千万不要对</a:t>
            </a:r>
            <a:r>
              <a:rPr lang="zh-CN" altLang="en-US" b="1" dirty="0" smtClean="0">
                <a:solidFill>
                  <a:srgbClr val="C00000"/>
                </a:solidFill>
              </a:rPr>
              <a:t>这些</a:t>
            </a:r>
            <a:r>
              <a:rPr lang="zh-CN" altLang="en-US" b="1" dirty="0">
                <a:solidFill>
                  <a:srgbClr val="C00000"/>
                </a:solidFill>
              </a:rPr>
              <a:t>佛像吹毛求疵</a:t>
            </a:r>
            <a:r>
              <a:rPr lang="zh-CN" altLang="en-US" b="1" dirty="0" smtClean="0">
                <a:solidFill>
                  <a:srgbClr val="C00000"/>
                </a:solidFill>
              </a:rPr>
              <a:t>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b="1" dirty="0">
                <a:solidFill>
                  <a:srgbClr val="C00000"/>
                </a:solidFill>
              </a:rPr>
              <a:t>（三）原文：也不允许将佛经文字的书函等直接放在地上、从经书上跨越或者翻页时手指蘸唾液等等，所有这些不恭敬的行为，罪过特别严重。</a:t>
            </a:r>
            <a:endParaRPr lang="en-US" altLang="zh-CN" b="1" dirty="0">
              <a:solidFill>
                <a:srgbClr val="C00000"/>
              </a:solidFill>
            </a:endParaRPr>
          </a:p>
          <a:p>
            <a:endParaRPr lang="en-US" altLang="zh-CN" b="1" dirty="0">
              <a:solidFill>
                <a:srgbClr val="C00000"/>
              </a:solidFill>
            </a:endParaRPr>
          </a:p>
          <a:p>
            <a:r>
              <a:rPr lang="zh-CN" altLang="en-US" b="1" dirty="0">
                <a:solidFill>
                  <a:srgbClr val="C00000"/>
                </a:solidFill>
              </a:rPr>
              <a:t>原文：在所有佛像、经典、佛塔当中，佛经具有开示取舍道理、延续佛法慧命等作用，与真佛没有一点一滴的差别，甚至与佛陀相比，也可以说是有过之而无不及。</a:t>
            </a:r>
            <a:endParaRPr lang="en-US" altLang="zh-CN" b="1" dirty="0">
              <a:solidFill>
                <a:srgbClr val="C00000"/>
              </a:solidFill>
            </a:endParaRPr>
          </a:p>
          <a:p>
            <a:endParaRPr lang="en-US" altLang="zh-CN" b="1" dirty="0">
              <a:solidFill>
                <a:srgbClr val="C00000"/>
              </a:solidFill>
            </a:endParaRPr>
          </a:p>
          <a:p>
            <a:r>
              <a:rPr lang="zh-CN" altLang="en-US" dirty="0"/>
              <a:t>所以，佛法特别重要。我们皈依了佛法后，对一字一句以上的法宝，乃至佛经的一点点碎片，也务必要恭敬供养。</a:t>
            </a:r>
            <a:endParaRPr lang="en-CA" altLang="zh-CN" dirty="0"/>
          </a:p>
          <a:p>
            <a:endParaRPr lang="en-CA" altLang="zh-CN" dirty="0"/>
          </a:p>
          <a:p>
            <a:endParaRPr lang="en-US" altLang="zh-CN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zh-CN" b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4344</Words>
  <Application>WPS 演示</Application>
  <PresentationFormat>自定义</PresentationFormat>
  <Paragraphs>270</Paragraphs>
  <Slides>28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28</vt:i4>
      </vt:variant>
    </vt:vector>
  </HeadingPairs>
  <TitlesOfParts>
    <vt:vector size="39" baseType="lpstr">
      <vt:lpstr>Arial</vt:lpstr>
      <vt:lpstr>宋体</vt:lpstr>
      <vt:lpstr>Wingdings</vt:lpstr>
      <vt:lpstr>Garamond</vt:lpstr>
      <vt:lpstr>黑体</vt:lpstr>
      <vt:lpstr>微软雅黑</vt:lpstr>
      <vt:lpstr>Arial Unicode MS</vt:lpstr>
      <vt:lpstr>Calibri</vt:lpstr>
      <vt:lpstr>Songti SC Light</vt:lpstr>
      <vt:lpstr>Savon</vt:lpstr>
      <vt:lpstr>1_Savon</vt:lpstr>
      <vt:lpstr>发心偈</vt:lpstr>
      <vt:lpstr>皈依（十三）  【佛法见修】皈依修法3</vt:lpstr>
      <vt:lpstr>皈依（十二）  《前行广释》第89课</vt:lpstr>
      <vt:lpstr>本课提纲</vt:lpstr>
      <vt:lpstr>一 皈依之学处（续） </vt:lpstr>
      <vt:lpstr>PowerPoint 演示文稿</vt:lpstr>
      <vt:lpstr>PowerPoint 演示文稿</vt:lpstr>
      <vt:lpstr> 2. 杜绝对三宝所依的不敬 </vt:lpstr>
      <vt:lpstr>2. 杜绝对三宝所依的不敬</vt:lpstr>
      <vt:lpstr>3. 杜绝对三宝所依的不敬</vt:lpstr>
      <vt:lpstr>二、皈依之功德</vt:lpstr>
      <vt:lpstr>1. 引导更多的人懂得皈依</vt:lpstr>
      <vt:lpstr>2. 与三宝仅结少缘也能解脱 </vt:lpstr>
      <vt:lpstr>3. 虔诚皈依可摆脱痛苦</vt:lpstr>
      <vt:lpstr>皈依（十三）  【佛法见修】皈依修法3</vt:lpstr>
      <vt:lpstr>皈依的修法（闻、思、修的重要性）</vt:lpstr>
      <vt:lpstr>皈依的修法（闻、思、修的重要性）</vt:lpstr>
      <vt:lpstr>皈依的修法（闻、思、修的重要性）</vt:lpstr>
      <vt:lpstr>皈依（依止、依靠、依赖 ）</vt:lpstr>
      <vt:lpstr>皈依（依止、依靠、依赖 ）</vt:lpstr>
      <vt:lpstr>皈依（依止、依靠、依赖 ）</vt:lpstr>
      <vt:lpstr>皈依的具体修法  </vt:lpstr>
      <vt:lpstr>皈依的具体修法 </vt:lpstr>
      <vt:lpstr>皈依的具体修法 </vt:lpstr>
      <vt:lpstr>皈依的具体修法 </vt:lpstr>
      <vt:lpstr>共修一座</vt:lpstr>
      <vt:lpstr>共修讨论题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发心偈</dc:title>
  <dc:creator>admin</dc:creator>
  <cp:lastModifiedBy>赵娟</cp:lastModifiedBy>
  <cp:revision>42</cp:revision>
  <dcterms:created xsi:type="dcterms:W3CDTF">2018-10-04T19:59:00Z</dcterms:created>
  <dcterms:modified xsi:type="dcterms:W3CDTF">2019-03-02T15:18:30Z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13</vt:lpwstr>
  </property>
  <property fmtid="{D5CDD505-2E9C-101B-9397-08002B2CF9AE}" pid="3" name="KSOProductBuildVer">
    <vt:lpwstr>2052-11.1.0.8214</vt:lpwstr>
  </property>
</Properties>
</file>