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6" r:id="rId4"/>
    <p:sldId id="634" r:id="rId5"/>
    <p:sldId id="724" r:id="rId6"/>
    <p:sldId id="768" r:id="rId7"/>
    <p:sldId id="765" r:id="rId8"/>
    <p:sldId id="713" r:id="rId9"/>
    <p:sldId id="782" r:id="rId10"/>
    <p:sldId id="783" r:id="rId11"/>
    <p:sldId id="787" r:id="rId12"/>
    <p:sldId id="788" r:id="rId13"/>
    <p:sldId id="789" r:id="rId14"/>
    <p:sldId id="786" r:id="rId15"/>
    <p:sldId id="711" r:id="rId16"/>
    <p:sldId id="274" r:id="rId17"/>
  </p:sldIdLst>
  <p:sldSz cx="12192000" cy="6858000"/>
  <p:notesSz cx="6858000" cy="9144000"/>
  <p:custDataLst>
    <p:tags r:id="rId21"/>
  </p:custDataLst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588"/>
    <p:restoredTop sz="94624"/>
  </p:normalViewPr>
  <p:slideViewPr>
    <p:cSldViewPr snapToGrid="0" snapToObjects="1" showGuides="1">
      <p:cViewPr varScale="1">
        <p:scale>
          <a:sx n="104" d="100"/>
          <a:sy n="104" d="100"/>
        </p:scale>
        <p:origin x="816" y="200"/>
      </p:cViewPr>
      <p:guideLst>
        <p:guide orient="horz" pos="2158"/>
        <p:guide pos="3840"/>
      </p:guideLst>
    </p:cSldViewPr>
  </p:slideViewPr>
  <p:outlineViewPr>
    <p:cViewPr>
      <p:scale>
        <a:sx n="33" d="100"/>
        <a:sy n="33" d="100"/>
      </p:scale>
      <p:origin x="0" y="-51128"/>
    </p:cViewPr>
  </p:outlin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0" y="126772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054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0" y="126772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054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0" y="126772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078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0" y="126772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078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8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82880"/>
            <a:r>
              <a:rPr lang="en-US" altLang="zh-CN"/>
              <a:t>Edit Master text styles</a:t>
            </a:r>
            <a:endParaRPr lang="en-US" altLang="zh-CN"/>
          </a:p>
          <a:p>
            <a:pPr lvl="1" indent="-182245"/>
            <a:r>
              <a:rPr lang="en-US" altLang="zh-CN"/>
              <a:t>Second level</a:t>
            </a:r>
            <a:endParaRPr lang="en-US" altLang="zh-CN"/>
          </a:p>
          <a:p>
            <a:pPr lvl="2" indent="-182880"/>
            <a:r>
              <a:rPr lang="en-US" altLang="zh-CN"/>
              <a:t>Third level</a:t>
            </a:r>
            <a:endParaRPr lang="en-US" altLang="zh-CN"/>
          </a:p>
          <a:p>
            <a:pPr lvl="3" indent="-184150"/>
            <a:r>
              <a:rPr lang="en-US" altLang="zh-CN"/>
              <a:t>Fourth level</a:t>
            </a:r>
            <a:endParaRPr lang="en-US" altLang="zh-CN"/>
          </a:p>
          <a:p>
            <a:pPr lvl="4" indent="-182245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32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8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82880"/>
            <a:r>
              <a:rPr lang="en-US" altLang="zh-CN"/>
              <a:t>Edit Master text styles</a:t>
            </a:r>
            <a:endParaRPr lang="en-US" altLang="zh-CN"/>
          </a:p>
          <a:p>
            <a:pPr lvl="1" indent="-182245"/>
            <a:r>
              <a:rPr lang="en-US" altLang="zh-CN"/>
              <a:t>Second level</a:t>
            </a:r>
            <a:endParaRPr lang="en-US" altLang="zh-CN"/>
          </a:p>
          <a:p>
            <a:pPr lvl="2" indent="-182880"/>
            <a:r>
              <a:rPr lang="en-US" altLang="zh-CN"/>
              <a:t>Third level</a:t>
            </a:r>
            <a:endParaRPr lang="en-US" altLang="zh-CN"/>
          </a:p>
          <a:p>
            <a:pPr lvl="3" indent="-184150"/>
            <a:r>
              <a:rPr lang="en-US" altLang="zh-CN"/>
              <a:t>Fourth level</a:t>
            </a:r>
            <a:endParaRPr lang="en-US" altLang="zh-CN"/>
          </a:p>
          <a:p>
            <a:pPr lvl="4" indent="-182245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32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标题 3"/>
          <p:cNvSpPr>
            <a:spLocks noGrp="1"/>
          </p:cNvSpPr>
          <p:nvPr>
            <p:ph type="title"/>
          </p:nvPr>
        </p:nvSpPr>
        <p:spPr>
          <a:xfrm>
            <a:off x="6610350" y="693738"/>
            <a:ext cx="4257675" cy="660400"/>
          </a:xfrm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zh-CN" altLang="en-US" sz="4000"/>
              <a:t>发心偈</a:t>
            </a:r>
            <a:endParaRPr lang="zh-CN" altLang="en-US" sz="4000"/>
          </a:p>
        </p:txBody>
      </p:sp>
      <p:sp>
        <p:nvSpPr>
          <p:cNvPr id="6146" name="文本占位符 5"/>
          <p:cNvSpPr>
            <a:spLocks noGrp="1"/>
          </p:cNvSpPr>
          <p:nvPr>
            <p:ph type="body" sz="half"/>
          </p:nvPr>
        </p:nvSpPr>
        <p:spPr>
          <a:xfrm>
            <a:off x="6486525" y="1531938"/>
            <a:ext cx="4816475" cy="4632325"/>
          </a:xfrm>
          <a:ln/>
        </p:spPr>
        <p:txBody>
          <a:bodyPr vert="horz" wrap="square" lIns="91440" tIns="45720" rIns="91440" bIns="45720" anchor="t"/>
          <a:lstStyle>
            <a:lvl1pPr lvl="0">
              <a:buClr>
                <a:srgbClr val="262626"/>
              </a:buClr>
              <a:buSzTx/>
              <a:buFont typeface="Garamond" panose="02020404030301010803" pitchFamily="6" charset="0"/>
              <a:defRPr sz="2800"/>
            </a:lvl1pPr>
            <a:lvl2pPr lvl="1">
              <a:buClr>
                <a:srgbClr val="262626"/>
              </a:buClr>
              <a:buSzTx/>
              <a:buFont typeface="Garamond" panose="02020404030301010803" pitchFamily="6" charset="0"/>
              <a:defRPr sz="2400"/>
            </a:lvl2pPr>
            <a:lvl3pPr lvl="2">
              <a:buClr>
                <a:srgbClr val="262626"/>
              </a:buClr>
              <a:buSzTx/>
              <a:buFont typeface="Garamond" panose="02020404030301010803" pitchFamily="6" charset="0"/>
              <a:defRPr sz="2000"/>
            </a:lvl3pPr>
            <a:lvl4pPr lvl="3">
              <a:buClr>
                <a:srgbClr val="262626"/>
              </a:buClr>
              <a:buSzTx/>
              <a:buFont typeface="Garamond" panose="02020404030301010803" pitchFamily="6" charset="0"/>
              <a:defRPr sz="1800"/>
            </a:lvl4pPr>
            <a:lvl5pPr lvl="4">
              <a:buClr>
                <a:srgbClr val="262626"/>
              </a:buClr>
              <a:buSzTx/>
              <a:buFont typeface="Garamond" panose="02020404030301010803" pitchFamily="6" charset="0"/>
              <a:defRPr sz="18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  <a:endParaRPr lang="zh-CN" altLang="en-US" sz="2300">
              <a:latin typeface="宋体" panose="02010600030101010101" pitchFamily="2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2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2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813435" y="426085"/>
            <a:ext cx="10901680" cy="769620"/>
          </a:xfrm>
        </p:spPr>
        <p:txBody>
          <a:bodyPr anchor="ctr"/>
          <a:p>
            <a:r>
              <a:rPr lang="zh-CN" altLang="en-US" sz="3600" b="1">
                <a:sym typeface="+mn-ea"/>
              </a:rPr>
              <a:t>颂词第二十二：无欺皈处乃上师，不离顶戴当日瓦。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775" y="1135380"/>
            <a:ext cx="10868660" cy="2291080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颂词解释：作为皈依处的上师三宝，有巨大的加持力量，是永远不会有错永远不会欺骗我们的，应该时刻观想在头顶祈祷！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由于长期修持菩提心和证悟空性的智慧即积累福慧二资粮，上师三宝积累了无量巨大力量即加持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! </a:t>
            </a:r>
            <a:endParaRPr lang="en-US" altLang="zh-CN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加持是一种强大的力量，需要我们的信心才能激活和启动，只有依靠我们信赖、信仰、信心对加持的认可，加持才能发挥作用！信心是得到加持的真正的钥匙！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08330" y="3426460"/>
            <a:ext cx="10975340" cy="316166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上师是无有欺惑的皈依处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，是三世诸佛之化身、三世诸佛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之总体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，从</a:t>
            </a:r>
            <a:r>
              <a:rPr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恩德方面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来说，我们的传承上师们与诸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佛同等，或者说超越诸佛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对待真正的上师，应该是师如佛的同时，</a:t>
            </a:r>
            <a:r>
              <a:rPr kumimoji="1"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发愿生生世世信心和修行不离上师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修念上师瑜伽来祈祷， 相当于已经见到了上师的法身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，也是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不离上师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时常顶戴、祈祷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，很多缘起自然而然可以成就，违缘会轻而易举地遣除，修行境界和顺缘也会顺理成章地出现。如果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不修善知识，得不到上师真实的加持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我们已经获得了暇满人身，并且遇到了这么好的善知识，应该经常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修上师瑜伽，思维上师、忆念恩德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，在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死亡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来临之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时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，应对上师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生起极大的信心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，一定会往生清净刹土。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813435" y="511175"/>
            <a:ext cx="10901680" cy="543560"/>
          </a:xfrm>
        </p:spPr>
        <p:txBody>
          <a:bodyPr anchor="ctr"/>
          <a:p>
            <a:r>
              <a:rPr lang="zh-CN" altLang="en-US" sz="3600" b="1">
                <a:sym typeface="+mn-ea"/>
              </a:rPr>
              <a:t>颂词第二十三： 皈依上师抵目地，起大敬信当日瓦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5010" y="1054735"/>
            <a:ext cx="10868660" cy="2291080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颂词解释：依靠上师三宝能够抵达解脱的目的地，犹如乘车需要付费一样，必须以信心才能得获解脱！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一切由自己的信心决定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：有多大的信心就能获得多大的加持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! 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佛度有缘人就是指对佛信心之人。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 </a:t>
            </a:r>
            <a:endParaRPr lang="en-US" altLang="zh-CN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真正的依止上师就是保持一颗纯洁的信心，依教奉行！</a:t>
            </a:r>
            <a:endParaRPr lang="zh-CN" altLang="en-US" sz="1800" strike="noStrike" noProof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时时刻刻祈祷上师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，一定能得到加持，并时刻感觉到加持力量！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通过闻思提升信心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：多看莲花生大士、法王如意宝的传记！！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08330" y="3530600"/>
            <a:ext cx="11107420" cy="316166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如果我们皈依了具有法相、具有资格的上师，依靠上师的教言、指点、引导，一定会实现自己的目标</a:t>
            </a:r>
            <a:r>
              <a:rPr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lnSpc>
                <a:spcPct val="80000"/>
              </a:lnSpc>
              <a:buSzTx/>
              <a:buFont typeface="+mj-ea"/>
              <a:buAutoNum type="circleNumDbPlain"/>
            </a:pP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在依止上师的过程中，</a:t>
            </a:r>
            <a:r>
              <a:rPr kumimoji="1" 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清净心和敬信心</a:t>
            </a:r>
            <a:r>
              <a:rPr kumimoji="1" 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至关重要：如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果没有大信心和恭敬心，虽然上师德高望重，相续中有慈悲、智慧和无量无边的法藏，但是因为</a:t>
            </a:r>
            <a:r>
              <a:rPr kumimoji="1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自己的因缘不具足</a:t>
            </a:r>
            <a:r>
              <a:rPr kumimoji="1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，依靠这种缘起无法获得加持。 </a:t>
            </a:r>
            <a:endParaRPr kumimoji="1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弟子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对上师以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恭敬心和随顺心</a:t>
            </a: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，供养或是承事护持，自相续的善法永远也不会间断。因此，我们应该用恭敬心来对待，否则上师相续中有再多的功德，自己也不一定能得到。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学佛的缘起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特别重要，最初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遇到一位具相的善知识，走上一条正确的路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，否则在修行的过程中会有一定障碍。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lnSpc>
                <a:spcPct val="80000"/>
              </a:lnSpc>
              <a:buSzTx/>
              <a:buFont typeface="+mj-lt"/>
              <a:buAutoNum type="circleNumDbPlain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依止善知识，弟子和上师都需要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智慧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，通过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闻思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，在知晓佛教的基础理论之后，应该学会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观察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，懂得辨别，对此释迦牟尼佛在相关经典中再三强调，后学者应该</a:t>
            </a:r>
            <a:r>
              <a:rPr kumimoji="1" lang="zh-CN" altLang="en-US" sz="16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依教奉行</a:t>
            </a: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515620" y="550545"/>
            <a:ext cx="11160760" cy="939800"/>
          </a:xfrm>
        </p:spPr>
        <p:txBody>
          <a:bodyPr anchor="ctr"/>
          <a:p>
            <a:r>
              <a:rPr lang="zh-CN" altLang="en-US" sz="3600" b="1"/>
              <a:t>互动讨论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6255" y="1490345"/>
            <a:ext cx="11082020" cy="4626610"/>
          </a:xfrm>
        </p:spPr>
        <p:txBody>
          <a:bodyPr/>
          <a:lstStyle/>
          <a:p>
            <a:pPr marL="457200" indent="-457200" fontAlgn="base">
              <a:buFont typeface="+mj-lt"/>
              <a:buAutoNum type="arabicPeriod"/>
            </a:pPr>
            <a:r>
              <a:rPr lang="zh-CN" altLang="en-US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请问您是否思考过如何面对死亡的问题？是否对此有所准备？或者有和打算？</a:t>
            </a:r>
            <a:endParaRPr lang="zh-CN" altLang="en-US" sz="2800" strike="noStrike" noProof="1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zh-CN" altLang="en-US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为什么说上师三宝是我们遭遇生死险隘的护送者？上师开示说的我们应忆念修持的</a:t>
            </a:r>
            <a:r>
              <a:rPr lang="en-US" altLang="zh-CN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‘</a:t>
            </a:r>
            <a:r>
              <a:rPr lang="zh-CN" altLang="en-US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上师</a:t>
            </a:r>
            <a:r>
              <a:rPr lang="en-US" altLang="zh-CN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’</a:t>
            </a:r>
            <a:r>
              <a:rPr lang="zh-CN" altLang="en-US" sz="2800" strike="noStrike" noProof="1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和您平时所观修的一致吗？谈谈看法？</a:t>
            </a:r>
            <a:endParaRPr lang="zh-CN" altLang="en-US" sz="2800" strike="noStrike" noProof="1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zh-CN" altLang="zh-CN" sz="2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什么是加持？如何得到加持？在日常、修行中应如何做？</a:t>
            </a:r>
            <a:endParaRPr lang="zh-CN" altLang="zh-CN" sz="2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zh-CN" altLang="zh-CN" sz="2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什么是真正依止上师？您做到了吗？谈谈您的体会？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zh-CN" altLang="en-US" sz="2000" strike="noStrike" noProof="1" dirty="0"/>
          </a:p>
          <a:p>
            <a:pPr fontAlgn="base"/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00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charset="-122"/>
              </a:rPr>
              <a:t>共修一座</a:t>
            </a:r>
            <a:endParaRPr kumimoji="1" lang="en-US" altLang="zh-CN" sz="600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charset="-122"/>
            </a:endParaRPr>
          </a:p>
        </p:txBody>
      </p:sp>
      <p:sp>
        <p:nvSpPr>
          <p:cNvPr id="30722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  <a:ln/>
        </p:spPr>
        <p:txBody>
          <a:bodyPr vert="horz" wrap="square" lIns="91440" tIns="45720" rIns="91440" bIns="45720" anchor="t"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31747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  <a:ln/>
        </p:spPr>
        <p:txBody>
          <a:bodyPr vert="horz" wrap="square" lIns="91440" tIns="45720" rIns="91440" bIns="45720" anchor="t"/>
          <a:lstStyle>
            <a:lvl1pPr lvl="0">
              <a:buClr>
                <a:srgbClr val="262626"/>
              </a:buClr>
              <a:buSzTx/>
              <a:buFont typeface="Garamond" panose="02020404030301010803" pitchFamily="6" charset="0"/>
              <a:defRPr sz="2800"/>
            </a:lvl1pPr>
            <a:lvl2pPr lvl="1">
              <a:buClr>
                <a:srgbClr val="262626"/>
              </a:buClr>
              <a:buSzTx/>
              <a:buFont typeface="Garamond" panose="02020404030301010803" pitchFamily="6" charset="0"/>
              <a:defRPr sz="2400"/>
            </a:lvl2pPr>
            <a:lvl3pPr lvl="2">
              <a:buClr>
                <a:srgbClr val="262626"/>
              </a:buClr>
              <a:buSzTx/>
              <a:buFont typeface="Garamond" panose="02020404030301010803" pitchFamily="6" charset="0"/>
              <a:defRPr sz="2000"/>
            </a:lvl3pPr>
            <a:lvl4pPr lvl="3">
              <a:buClr>
                <a:srgbClr val="262626"/>
              </a:buClr>
              <a:buSzTx/>
              <a:buFont typeface="Garamond" panose="02020404030301010803" pitchFamily="6" charset="0"/>
              <a:defRPr sz="1800"/>
            </a:lvl4pPr>
            <a:lvl5pPr lvl="4">
              <a:buClr>
                <a:srgbClr val="262626"/>
              </a:buClr>
              <a:buSzTx/>
              <a:buFont typeface="Garamond" panose="02020404030301010803" pitchFamily="6" charset="0"/>
              <a:defRPr sz="18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69" y="148430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041525"/>
          </a:xfrm>
        </p:spPr>
        <p:txBody>
          <a:bodyPr>
            <a:noAutofit/>
          </a:bodyPr>
          <a:lstStyle/>
          <a:p>
            <a:pPr fontAlgn="base">
              <a:defRPr/>
            </a:pPr>
            <a:r>
              <a:rPr lang="zh-CN" altLang="en-US" sz="6000" strike="noStrike" noProof="1"/>
              <a:t>前课回顾</a:t>
            </a:r>
            <a:endParaRPr sz="6000" strike="noStrike" noProof="1"/>
          </a:p>
        </p:txBody>
      </p:sp>
      <p:sp>
        <p:nvSpPr>
          <p:cNvPr id="7170" name="Text Placeholder 2"/>
          <p:cNvSpPr>
            <a:spLocks noGrp="1"/>
          </p:cNvSpPr>
          <p:nvPr>
            <p:ph type="body" idx="1"/>
          </p:nvPr>
        </p:nvSpPr>
        <p:spPr>
          <a:xfrm>
            <a:off x="1563688" y="4176713"/>
            <a:ext cx="9070975" cy="962025"/>
          </a:xfrm>
          <a:ln/>
        </p:spPr>
        <p:txBody>
          <a:bodyPr anchor="t">
            <a:normAutofit lnSpcReduction="20000"/>
          </a:bodyPr>
          <a:p>
            <a:pPr defTabSz="914400">
              <a:tabLst>
                <a:tab pos="2632075" algn="l"/>
              </a:tabLst>
            </a:pPr>
            <a:r>
              <a:rPr kumimoji="1" lang="zh-CN" altLang="en-US" sz="2400" kern="1200" dirty="0">
                <a:latin typeface="+mn-lt"/>
                <a:ea typeface="宋体" panose="02010600030101010101" pitchFamily="2" charset="-122"/>
                <a:cs typeface="+mn-cs"/>
              </a:rPr>
              <a:t>皈依（十五）</a:t>
            </a:r>
            <a:endParaRPr kumimoji="1" lang="en-CA" altLang="zh-CN" sz="2400" kern="1200" dirty="0">
              <a:latin typeface="+mn-lt"/>
              <a:ea typeface="宋体" panose="02010600030101010101" pitchFamily="2" charset="-122"/>
              <a:cs typeface="+mn-cs"/>
            </a:endParaRPr>
          </a:p>
          <a:p>
            <a:pPr defTabSz="914400">
              <a:tabLst>
                <a:tab pos="2632075" algn="l"/>
              </a:tabLst>
            </a:pPr>
            <a:r>
              <a:rPr lang="zh-CN" altLang="en-US" sz="2400">
                <a:sym typeface="+mn-ea"/>
              </a:rPr>
              <a:t>慈诚罗珠堪布</a:t>
            </a:r>
            <a:r>
              <a:rPr altLang="zh-CN" sz="2400">
                <a:sym typeface="+mn-ea"/>
              </a:rPr>
              <a:t>《</a:t>
            </a:r>
            <a:r>
              <a:rPr lang="zh-CN" altLang="en-US" sz="2400">
                <a:sym typeface="+mn-ea"/>
              </a:rPr>
              <a:t>佛法见修</a:t>
            </a:r>
            <a:r>
              <a:rPr altLang="zh-CN" sz="2400">
                <a:sym typeface="+mn-ea"/>
              </a:rPr>
              <a:t>》</a:t>
            </a:r>
            <a:r>
              <a:rPr lang="zh-CN" altLang="en-US" sz="2400">
                <a:sym typeface="+mn-ea"/>
              </a:rPr>
              <a:t>皈依修法</a:t>
            </a:r>
            <a:r>
              <a:rPr altLang="zh-CN" sz="2400">
                <a:sym typeface="+mn-ea"/>
              </a:rPr>
              <a:t>4</a:t>
            </a:r>
            <a:endParaRPr kumimoji="1" lang="en-US" altLang="zh-CN" sz="2400" kern="1200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927100"/>
          </a:xfrm>
          <a:ln/>
        </p:spPr>
        <p:txBody>
          <a:bodyPr anchor="ctr"/>
          <a:p>
            <a:r>
              <a:rPr lang="zh-CN" altLang="en-US" sz="4000" dirty="0"/>
              <a:t>主要内容分五：</a:t>
            </a:r>
            <a:endParaRPr lang="en-US" altLang="zh-CN" sz="4000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760413" y="1835150"/>
            <a:ext cx="10210800" cy="4383088"/>
          </a:xfrm>
          <a:ln/>
        </p:spPr>
        <p:txBody>
          <a:bodyPr anchor="t"/>
          <a:p>
            <a:pPr marL="0" indent="0">
              <a:buNone/>
            </a:pPr>
            <a:r>
              <a:rPr lang="zh-CN" altLang="en-US" sz="2800" dirty="0"/>
              <a:t>一、皈依的分类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二、皈依的含义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三、皈依处分三种</a:t>
            </a:r>
            <a:endParaRPr lang="en-US" altLang="zh-CN" sz="2800" dirty="0"/>
          </a:p>
          <a:p>
            <a:pPr marL="457200" lvl="1" indent="0">
              <a:buNone/>
            </a:pPr>
            <a:r>
              <a:rPr lang="en-US" altLang="zh-CN" sz="2400" dirty="0">
                <a:solidFill>
                  <a:schemeClr val="tx1"/>
                </a:solidFill>
              </a:rPr>
              <a:t>1. </a:t>
            </a:r>
            <a:r>
              <a:rPr lang="zh-CN" altLang="en-US" sz="2400" dirty="0">
                <a:solidFill>
                  <a:schemeClr val="tx1"/>
                </a:solidFill>
              </a:rPr>
              <a:t>显宗密宗共同的皈依处</a:t>
            </a:r>
            <a:r>
              <a:rPr lang="en-US" altLang="zh-CN" sz="2400" dirty="0">
                <a:solidFill>
                  <a:schemeClr val="tx1"/>
                </a:solidFill>
              </a:rPr>
              <a:t>—</a:t>
            </a:r>
            <a:r>
              <a:rPr lang="zh-CN" altLang="en-US" sz="2400" dirty="0">
                <a:solidFill>
                  <a:schemeClr val="tx1"/>
                </a:solidFill>
              </a:rPr>
              <a:t>佛、法、僧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sz="2400" dirty="0">
                <a:solidFill>
                  <a:schemeClr val="tx1"/>
                </a:solidFill>
              </a:rPr>
              <a:t>2. </a:t>
            </a:r>
            <a:r>
              <a:rPr lang="zh-CN" altLang="en-US" sz="2400" dirty="0">
                <a:solidFill>
                  <a:schemeClr val="tx1"/>
                </a:solidFill>
              </a:rPr>
              <a:t>普通密宗的皈依处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sz="2400" dirty="0">
                <a:solidFill>
                  <a:schemeClr val="tx1"/>
                </a:solidFill>
              </a:rPr>
              <a:t>3. </a:t>
            </a:r>
            <a:r>
              <a:rPr lang="zh-CN" altLang="en-US" sz="2400" dirty="0">
                <a:solidFill>
                  <a:schemeClr val="tx1"/>
                </a:solidFill>
              </a:rPr>
              <a:t>大圆满的皈依处</a:t>
            </a:r>
            <a:endParaRPr lang="en-US" altLang="zh-CN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2800" dirty="0"/>
              <a:t>四、为什么要皈依三宝？（学佛的三个条件）</a:t>
            </a:r>
            <a:endParaRPr lang="en-CA" altLang="zh-CN" sz="2800" dirty="0"/>
          </a:p>
          <a:p>
            <a:pPr marL="0" indent="0">
              <a:buNone/>
            </a:pPr>
            <a:r>
              <a:rPr lang="zh-CN" altLang="en-US" sz="2800" dirty="0"/>
              <a:t>五、皈依的具体修法（略）</a:t>
            </a:r>
            <a:endParaRPr lang="en-US" altLang="zh-C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64845" y="421958"/>
            <a:ext cx="10201275" cy="892175"/>
          </a:xfrm>
          <a:ln/>
        </p:spPr>
        <p:txBody>
          <a:bodyPr anchor="ctr"/>
          <a:p>
            <a:r>
              <a:rPr lang="zh-CN" altLang="en-US" sz="3600" b="1"/>
              <a:t>一、皈依的分类</a:t>
            </a:r>
            <a:endParaRPr lang="zh-CN" altLang="en-US" sz="3600" b="1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923925" y="1314450"/>
            <a:ext cx="10201275" cy="1308100"/>
          </a:xfrm>
          <a:ln/>
        </p:spPr>
        <p:txBody>
          <a:bodyPr anchor="t"/>
          <a:p>
            <a:r>
              <a:rPr lang="zh-CN" altLang="en-US" sz="2000" b="1" dirty="0">
                <a:solidFill>
                  <a:srgbClr val="C00000"/>
                </a:solidFill>
              </a:rPr>
              <a:t>世间的皈依</a:t>
            </a:r>
            <a:endParaRPr lang="en-US" altLang="zh-CN" sz="2000" dirty="0"/>
          </a:p>
          <a:p>
            <a:r>
              <a:rPr lang="zh-CN" altLang="en-US" sz="2000" b="1" dirty="0">
                <a:solidFill>
                  <a:srgbClr val="C00000"/>
                </a:solidFill>
              </a:rPr>
              <a:t>小乘佛教的皈依</a:t>
            </a:r>
            <a:endParaRPr lang="en-US" altLang="zh-CN" sz="2000" dirty="0"/>
          </a:p>
          <a:p>
            <a:r>
              <a:rPr lang="zh-CN" altLang="en-US" sz="2000" b="1" dirty="0">
                <a:solidFill>
                  <a:srgbClr val="C00000"/>
                </a:solidFill>
              </a:rPr>
              <a:t>大乘佛教的皈依</a:t>
            </a:r>
            <a:endParaRPr lang="en-US" altLang="zh-CN" sz="2000" dirty="0"/>
          </a:p>
          <a:p>
            <a:endParaRPr lang="en-US" altLang="zh-CN" sz="2000" dirty="0"/>
          </a:p>
          <a:p>
            <a:pPr marL="0" indent="0">
              <a:buNone/>
            </a:pPr>
            <a:endParaRPr lang="en-CA" altLang="en-US" sz="2000" dirty="0"/>
          </a:p>
          <a:p>
            <a:endParaRPr lang="en-US" altLang="zh-CN" sz="2000"/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807720" y="2622233"/>
            <a:ext cx="10058400" cy="6921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lang="en-US" sz="4800" kern="1200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800">
                <a:solidFill>
                  <a:srgbClr val="262626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 dirty="0">
                <a:latin typeface="Songti SC" pitchFamily="2" charset="-122"/>
                <a:ea typeface="Songti SC" pitchFamily="2" charset="-122"/>
              </a:rPr>
              <a:t>二、</a:t>
            </a:r>
            <a:r>
              <a:rPr lang="en-US" altLang="zh-CN" sz="3600" b="1"/>
              <a:t>皈</a:t>
            </a:r>
            <a:r>
              <a:rPr lang="zh-CN" altLang="en-US" sz="3600" b="1"/>
              <a:t>依的含义</a:t>
            </a:r>
            <a:endParaRPr lang="zh-CN" altLang="en-US" sz="3600" b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995680" y="3314700"/>
            <a:ext cx="10058400" cy="266509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Font typeface="Courier New" panose="02070309020205020404" pitchFamily="49" charset="0"/>
              <a:buChar char="o"/>
            </a:pPr>
            <a:r>
              <a:rPr kumimoji="1"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皈依的含义就是</a:t>
            </a:r>
            <a:r>
              <a:rPr lang="zh-CN" altLang="zh-CN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依止、依靠、依赖</a:t>
            </a:r>
            <a:r>
              <a:rPr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佛法僧三宝。</a:t>
            </a:r>
            <a:r>
              <a:rPr lang="en-US" altLang="zh-CN" sz="18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 </a:t>
            </a:r>
            <a:r>
              <a:rPr lang="zh-CN" altLang="zh-CN" sz="18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授皈依戒是进入佛门的仪式</a:t>
            </a:r>
            <a:r>
              <a:rPr lang="zh-CN" altLang="zh-CN" sz="1800" strike="noStrike" noProof="1" dirty="0">
                <a:latin typeface="Songti SC" pitchFamily="2" charset="-122"/>
                <a:ea typeface="Songti SC" pitchFamily="2" charset="-122"/>
              </a:rPr>
              <a:t>，从此以后，决心以释迦牟尼为导师、以佛法为修行的道，以僧众为修行的道友。</a:t>
            </a:r>
            <a:endParaRPr lang="en-US" altLang="zh-CN" sz="18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>
              <a:buFont typeface="Courier New" panose="02070309020205020404" pitchFamily="49" charset="0"/>
              <a:buChar char="o"/>
            </a:pPr>
            <a:r>
              <a:rPr lang="zh-CN" altLang="zh-CN" sz="18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修皈依</a:t>
            </a:r>
            <a:r>
              <a:rPr lang="zh-CN" altLang="en-US" sz="18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的</a:t>
            </a:r>
            <a:r>
              <a:rPr lang="zh-CN" altLang="zh-CN" sz="18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功德</a:t>
            </a:r>
            <a:endParaRPr lang="en-CA" altLang="zh-CN" sz="1800" b="1" strike="noStrike" noProof="1" dirty="0">
              <a:latin typeface="Songti SC" pitchFamily="2" charset="-122"/>
              <a:ea typeface="Songti SC" pitchFamily="2" charset="-122"/>
              <a:cs typeface="黑体" panose="02010609060101010101" charset="-122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修了皈依，真正进入佛门，从此成为真正的佛教徒</a:t>
            </a:r>
            <a:endParaRPr lang="en-CA" altLang="zh-CN" sz="1800" b="1" strike="noStrike" noProof="1" dirty="0">
              <a:latin typeface="Songti SC" pitchFamily="2" charset="-122"/>
              <a:ea typeface="Songti SC" pitchFamily="2" charset="-122"/>
              <a:cs typeface="黑体" panose="02010609060101010101" charset="-122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皈依戒是所有其他戒律的基础</a:t>
            </a:r>
            <a:endParaRPr lang="en-CA" altLang="zh-CN" sz="1800" b="1" strike="noStrike" noProof="1" dirty="0">
              <a:latin typeface="Songti SC" pitchFamily="2" charset="-122"/>
              <a:ea typeface="Songti SC" pitchFamily="2" charset="-122"/>
              <a:cs typeface="黑体" panose="02010609060101010101" charset="-122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从无始以来所造的罪业都会减轻</a:t>
            </a:r>
            <a:endParaRPr lang="zh-CN" altLang="en-US" sz="18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>
              <a:buFont typeface="Courier New" panose="02070309020205020404" pitchFamily="49" charset="0"/>
              <a:buChar char="o"/>
            </a:pPr>
            <a:r>
              <a:rPr lang="zh-CN" altLang="en-US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修皈依</a:t>
            </a:r>
            <a:r>
              <a:rPr lang="en-US" altLang="zh-CN" sz="1800" b="1" strike="noStrike" noProof="1" dirty="0">
                <a:latin typeface="Songti SC" pitchFamily="2" charset="-122"/>
                <a:ea typeface="Songti SC" pitchFamily="2" charset="-122"/>
                <a:cs typeface="黑体" panose="02010609060101010101" charset="-122"/>
              </a:rPr>
              <a:t>:</a:t>
            </a:r>
            <a:r>
              <a:rPr lang="zh-CN" altLang="en-US" sz="1800" strike="noStrike" noProof="1" dirty="0">
                <a:latin typeface="Songti SC" pitchFamily="2" charset="-122"/>
                <a:ea typeface="Songti SC" pitchFamily="2" charset="-122"/>
              </a:rPr>
              <a:t>最初</a:t>
            </a:r>
            <a:r>
              <a:rPr lang="zh-CN" altLang="zh-CN" sz="1800" strike="noStrike" noProof="1" dirty="0">
                <a:latin typeface="Songti SC" pitchFamily="2" charset="-122"/>
                <a:ea typeface="Songti SC" pitchFamily="2" charset="-122"/>
              </a:rPr>
              <a:t>皈依</a:t>
            </a:r>
            <a:r>
              <a:rPr lang="zh-CN" altLang="en-US" sz="1800" strike="noStrike" noProof="1" dirty="0">
                <a:latin typeface="Songti SC" pitchFamily="2" charset="-122"/>
                <a:ea typeface="Songti SC" pitchFamily="2" charset="-122"/>
              </a:rPr>
              <a:t>的</a:t>
            </a:r>
            <a:r>
              <a:rPr lang="zh-CN" altLang="zh-CN" sz="1800" strike="noStrike" noProof="1" dirty="0">
                <a:latin typeface="Songti SC" pitchFamily="2" charset="-122"/>
                <a:ea typeface="Songti SC" pitchFamily="2" charset="-122"/>
              </a:rPr>
              <a:t>决心不够稳定</a:t>
            </a:r>
            <a:r>
              <a:rPr lang="zh-CN" altLang="en-US" sz="1800" strike="noStrike" noProof="1" dirty="0">
                <a:latin typeface="Songti SC" pitchFamily="2" charset="-122"/>
                <a:ea typeface="Songti SC" pitchFamily="2" charset="-122"/>
              </a:rPr>
              <a:t>、</a:t>
            </a:r>
            <a:r>
              <a:rPr lang="zh-CN" altLang="zh-CN" sz="1800" strike="noStrike" noProof="1" dirty="0">
                <a:latin typeface="Songti SC" pitchFamily="2" charset="-122"/>
                <a:ea typeface="Songti SC" pitchFamily="2" charset="-122"/>
              </a:rPr>
              <a:t>不</a:t>
            </a:r>
            <a:r>
              <a:rPr lang="zh-CN" altLang="en-US" sz="1800" strike="noStrike" noProof="1" dirty="0">
                <a:latin typeface="Songti SC" pitchFamily="2" charset="-122"/>
                <a:ea typeface="Songti SC" pitchFamily="2" charset="-122"/>
              </a:rPr>
              <a:t>够</a:t>
            </a:r>
            <a:r>
              <a:rPr lang="zh-CN" altLang="zh-CN" sz="1800" strike="noStrike" noProof="1" dirty="0">
                <a:latin typeface="Songti SC" pitchFamily="2" charset="-122"/>
                <a:ea typeface="Songti SC" pitchFamily="2" charset="-122"/>
              </a:rPr>
              <a:t>坚定不移，就需要反复训练，</a:t>
            </a:r>
            <a:r>
              <a:rPr lang="zh-CN" altLang="en-US" sz="1800" strike="noStrike" noProof="1" dirty="0">
                <a:latin typeface="Songti SC" pitchFamily="2" charset="-122"/>
                <a:ea typeface="Songti SC" pitchFamily="2" charset="-122"/>
              </a:rPr>
              <a:t>就要靠修来坚定皈依的决心</a:t>
            </a:r>
            <a:endParaRPr lang="zh-CN" altLang="en-US" sz="18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274320" lvl="1" indent="0" fontAlgn="base">
              <a:buNone/>
            </a:pPr>
            <a:r>
              <a:rPr lang="zh-CN" altLang="zh-CN" sz="1800" b="1" strike="noStrike" noProof="1" dirty="0">
                <a:sym typeface="+mn-ea"/>
              </a:rPr>
              <a:t>一天保证</a:t>
            </a:r>
            <a:r>
              <a:rPr lang="en-US" altLang="zh-CN" sz="1800" b="1" strike="noStrike" noProof="1" dirty="0">
                <a:sym typeface="+mn-ea"/>
              </a:rPr>
              <a:t>1-2</a:t>
            </a:r>
            <a:r>
              <a:rPr lang="zh-CN" altLang="zh-CN" sz="1800" b="1" strike="noStrike" noProof="1" dirty="0">
                <a:sym typeface="+mn-ea"/>
              </a:rPr>
              <a:t>个小时修行，</a:t>
            </a:r>
            <a:r>
              <a:rPr lang="zh-CN" altLang="en-US" sz="1800" b="1" strike="noStrike" noProof="1" dirty="0">
                <a:sym typeface="+mn-ea"/>
              </a:rPr>
              <a:t>再</a:t>
            </a:r>
            <a:r>
              <a:rPr lang="zh-CN" altLang="zh-CN" sz="1800" b="1" strike="noStrike" noProof="1" dirty="0">
                <a:sym typeface="+mn-ea"/>
              </a:rPr>
              <a:t>忙也要保证，然后节假日短期闭关修</a:t>
            </a:r>
            <a:endParaRPr lang="en-US" altLang="zh-CN" sz="18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en-US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en-US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en-US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kumimoji="1" lang="zh-CN" altLang="en-US" sz="2000" b="1" strike="noStrike" noProof="1" dirty="0">
              <a:latin typeface="Songti SC" pitchFamily="2" charset="-122"/>
              <a:ea typeface="Songti SC" pitchFamily="2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77863" y="642938"/>
            <a:ext cx="10447337" cy="735012"/>
          </a:xfrm>
          <a:ln/>
        </p:spPr>
        <p:txBody>
          <a:bodyPr anchor="ctr"/>
          <a:p>
            <a:br>
              <a:rPr lang="en-US" altLang="zh-CN" sz="3200" dirty="0"/>
            </a:br>
            <a:r>
              <a:rPr lang="zh-CN" altLang="en-US" sz="3600" b="1" dirty="0"/>
              <a:t>三、</a:t>
            </a:r>
            <a:r>
              <a:rPr lang="en-US" altLang="zh-CN" sz="3600" b="1" dirty="0"/>
              <a:t>皈</a:t>
            </a:r>
            <a:r>
              <a:rPr lang="zh-CN" altLang="en-US" sz="3600" b="1" dirty="0"/>
              <a:t>依处</a:t>
            </a:r>
            <a:endParaRPr lang="en-CA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80" y="1593850"/>
            <a:ext cx="10972800" cy="4262755"/>
          </a:xfrm>
        </p:spPr>
        <p:txBody>
          <a:bodyPr/>
          <a:lstStyle/>
          <a:p>
            <a:pPr fontAlgn="base">
              <a:buFont typeface="Wingdings" panose="05000000000000000000" charset="0"/>
              <a:buChar char="Ø"/>
            </a:pPr>
            <a:r>
              <a:rPr lang="zh-CN" altLang="zh-CN" sz="2400" b="1" strike="noStrike" noProof="1" dirty="0">
                <a:solidFill>
                  <a:schemeClr val="tx1"/>
                </a:solidFill>
                <a:latin typeface="Songti SC" pitchFamily="2" charset="-122"/>
                <a:ea typeface="Songti SC" pitchFamily="2" charset="-122"/>
                <a:cs typeface="黑体" panose="02010609060101010101" charset="-122"/>
                <a:sym typeface="+mn-ea"/>
              </a:rPr>
              <a:t>显宗密宗共同的皈依处</a:t>
            </a:r>
            <a:r>
              <a:rPr lang="zh-CN" altLang="zh-CN" sz="2400" b="1" strike="noStrike" noProof="1" dirty="0">
                <a:solidFill>
                  <a:schemeClr val="tx1"/>
                </a:solidFill>
                <a:latin typeface="Songti SC" pitchFamily="2" charset="-122"/>
                <a:ea typeface="Songti SC" pitchFamily="2" charset="-122"/>
                <a:sym typeface="+mn-ea"/>
              </a:rPr>
              <a:t>：</a:t>
            </a:r>
            <a:r>
              <a:rPr lang="zh-CN" altLang="en-US" sz="2400" b="1" strike="noStrike" noProof="1" dirty="0">
                <a:solidFill>
                  <a:srgbClr val="C00000"/>
                </a:solidFill>
                <a:sym typeface="+mn-ea"/>
              </a:rPr>
              <a:t>佛、法、僧</a:t>
            </a:r>
            <a:endParaRPr lang="zh-CN" altLang="zh-CN" sz="2400" b="1" strike="noStrike" noProof="1" dirty="0">
              <a:solidFill>
                <a:schemeClr val="tx1"/>
              </a:solidFill>
              <a:latin typeface="Songti SC" pitchFamily="2" charset="-122"/>
              <a:ea typeface="Songti SC" pitchFamily="2" charset="-122"/>
              <a:cs typeface="黑体" panose="02010609060101010101" charset="-122"/>
              <a:sym typeface="+mn-ea"/>
            </a:endParaRPr>
          </a:p>
          <a:p>
            <a:pPr marL="0" indent="0" fontAlgn="base">
              <a:buFont typeface="Wingdings" panose="05000000000000000000" charset="0"/>
              <a:buNone/>
            </a:pPr>
            <a:endParaRPr lang="zh-CN" altLang="zh-CN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  <a:cs typeface="黑体" panose="02010609060101010101" charset="-122"/>
              <a:sym typeface="+mn-ea"/>
            </a:endParaRPr>
          </a:p>
          <a:p>
            <a:pPr fontAlgn="base">
              <a:buFont typeface="Wingdings" panose="05000000000000000000" charset="0"/>
              <a:buChar char="Ø"/>
            </a:pPr>
            <a:r>
              <a:rPr lang="zh-CN" altLang="en-US" sz="2800" b="1" dirty="0">
                <a:sym typeface="+mn-ea"/>
              </a:rPr>
              <a:t>普通密宗的皈依处：</a:t>
            </a:r>
            <a:endParaRPr lang="zh-CN" altLang="en-US" sz="2800" b="1" dirty="0">
              <a:sym typeface="+mn-ea"/>
            </a:endParaRPr>
          </a:p>
          <a:p>
            <a:pPr lvl="1" fontAlgn="base">
              <a:buFont typeface="Wingdings" panose="05000000000000000000" charset="0"/>
              <a:buChar char="Ø"/>
            </a:pPr>
            <a:r>
              <a:rPr lang="zh-CN" altLang="en-US" sz="2400" b="1" dirty="0">
                <a:solidFill>
                  <a:srgbClr val="C00000"/>
                </a:solidFill>
                <a:sym typeface="+mn-ea"/>
              </a:rPr>
              <a:t>（1）上师，本尊，空行</a:t>
            </a:r>
            <a:endParaRPr lang="zh-CN" altLang="en-US" sz="2400" b="1" dirty="0">
              <a:solidFill>
                <a:srgbClr val="C00000"/>
              </a:solidFill>
              <a:sym typeface="+mn-ea"/>
            </a:endParaRPr>
          </a:p>
          <a:p>
            <a:pPr lvl="1" fontAlgn="base">
              <a:buFont typeface="Wingdings" panose="05000000000000000000" charset="0"/>
              <a:buChar char="Ø"/>
            </a:pPr>
            <a:r>
              <a:rPr lang="zh-CN" altLang="en-US" sz="2400" b="1" dirty="0">
                <a:solidFill>
                  <a:srgbClr val="C00000"/>
                </a:solidFill>
                <a:sym typeface="+mn-ea"/>
              </a:rPr>
              <a:t>（2）气，脉，明点 (清净的本质是佛的化身，报身，法身)</a:t>
            </a:r>
            <a:endParaRPr lang="en-US" altLang="zh-CN" sz="2400" b="1" dirty="0">
              <a:solidFill>
                <a:srgbClr val="FF0000"/>
              </a:solidFill>
              <a:sym typeface="+mn-ea"/>
            </a:endParaRPr>
          </a:p>
          <a:p>
            <a:pPr lvl="1" fontAlgn="base">
              <a:buFont typeface="Wingdings" panose="05000000000000000000" charset="0"/>
              <a:buChar char="Ø"/>
            </a:pPr>
            <a:endParaRPr lang="en-US" altLang="zh-CN" sz="1400" b="1" dirty="0">
              <a:solidFill>
                <a:schemeClr val="tx1"/>
              </a:solidFill>
              <a:sym typeface="+mn-ea"/>
            </a:endParaRPr>
          </a:p>
          <a:p>
            <a:pPr lvl="0" fontAlgn="base">
              <a:buFont typeface="Wingdings" panose="05000000000000000000" charset="0"/>
              <a:buChar char="Ø"/>
            </a:pPr>
            <a:r>
              <a:rPr lang="zh-CN" altLang="en-US" sz="2800" b="1" dirty="0">
                <a:sym typeface="+mn-ea"/>
              </a:rPr>
              <a:t>大圆满的皈依处 ：</a:t>
            </a:r>
            <a:endParaRPr lang="zh-CN" altLang="en-US" sz="2800" b="1" dirty="0">
              <a:sym typeface="+mn-ea"/>
            </a:endParaRPr>
          </a:p>
          <a:p>
            <a:pPr lvl="1" fontAlgn="base">
              <a:buFont typeface="Wingdings" panose="05000000000000000000" charset="0"/>
              <a:buChar char="Ø"/>
            </a:pPr>
            <a:r>
              <a:rPr lang="zh-CN" altLang="en-US" sz="2400" b="1" dirty="0">
                <a:solidFill>
                  <a:srgbClr val="C00000"/>
                </a:solidFill>
                <a:sym typeface="+mn-ea"/>
              </a:rPr>
              <a:t>大圆满不共的三宝：自己的心的本性的光明、空性、和无二无别（如来藏）</a:t>
            </a:r>
            <a:endParaRPr lang="zh-CN" altLang="en-US" sz="1400" b="1" dirty="0">
              <a:sym typeface="+mn-ea"/>
            </a:endParaRPr>
          </a:p>
          <a:p>
            <a:pPr lvl="0" fontAlgn="base">
              <a:buFont typeface="Wingdings" panose="05000000000000000000" charset="0"/>
              <a:buChar char="Ø"/>
            </a:pPr>
            <a:endParaRPr lang="zh-CN" altLang="en-US" sz="2800" b="1" dirty="0">
              <a:solidFill>
                <a:srgbClr val="C00000"/>
              </a:solidFill>
              <a:sym typeface="+mn-ea"/>
            </a:endParaRPr>
          </a:p>
          <a:p>
            <a:pPr lvl="1" fontAlgn="base">
              <a:buFont typeface="Wingdings" panose="05000000000000000000" charset="0"/>
              <a:buChar char="Ø"/>
            </a:pPr>
            <a:endParaRPr lang="en-US" altLang="zh-CN" sz="1400" b="1" strike="noStrike" noProof="1" dirty="0">
              <a:latin typeface="Songti SC" pitchFamily="2" charset="-122"/>
              <a:ea typeface="Songti SC" pitchFamily="2" charset="-122"/>
              <a:cs typeface="黑体" panose="02010609060101010101" charset="-122"/>
            </a:endParaRPr>
          </a:p>
          <a:p>
            <a:pPr marL="0" indent="0" fontAlgn="base">
              <a:buNone/>
            </a:pPr>
            <a:endParaRPr lang="en-CA" sz="2000" strike="noStrike" noProof="1" dirty="0"/>
          </a:p>
          <a:p>
            <a:pPr fontAlgn="base"/>
            <a:endParaRPr lang="en-CA" sz="2000" strike="noStrike" noProof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846138" y="642938"/>
            <a:ext cx="10279062" cy="769937"/>
          </a:xfrm>
          <a:ln/>
        </p:spPr>
        <p:txBody>
          <a:bodyPr anchor="ctr"/>
          <a:p>
            <a:r>
              <a:rPr lang="zh-CN" altLang="en-US" sz="3600" b="1"/>
              <a:t>四、为什么皈依三宝</a:t>
            </a:r>
            <a:br>
              <a:rPr lang="zh-CN" altLang="en-US" sz="3600"/>
            </a:b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446213"/>
            <a:ext cx="10058400" cy="4670425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追求智慧</a:t>
            </a:r>
            <a:endParaRPr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人类至高无上的智慧修炼到极点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成佛 </a:t>
            </a:r>
            <a:endParaRPr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例如：学生在校学习，需要老师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课程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同学， 学佛皈依三宝佛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法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僧三个条件</a:t>
            </a:r>
            <a:endParaRPr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sym typeface="+mn-ea"/>
              </a:rPr>
              <a:t>断除贪嗔痴，了生死得解脱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0" indent="0" fontAlgn="base">
              <a:buNone/>
            </a:pPr>
            <a:r>
              <a:rPr lang="zh-CN" altLang="zh-CN" sz="2000" strike="noStrike" noProof="1" dirty="0">
                <a:latin typeface="Songti SC" pitchFamily="2" charset="-122"/>
                <a:ea typeface="Songti SC" pitchFamily="2" charset="-122"/>
              </a:rPr>
              <a:t> 例如：人生病住院， 需要医生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药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</a:rPr>
              <a:t>护士， 对应皈依三宝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  <a:sym typeface="+mn-ea"/>
              </a:rPr>
              <a:t>佛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  <a:sym typeface="+mn-ea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  <a:sym typeface="+mn-ea"/>
              </a:rPr>
              <a:t>法</a:t>
            </a:r>
            <a:r>
              <a:rPr lang="en-US" altLang="zh-CN" sz="2000" strike="noStrike" noProof="1" dirty="0">
                <a:latin typeface="Songti SC" pitchFamily="2" charset="-122"/>
                <a:ea typeface="Songti SC" pitchFamily="2" charset="-122"/>
                <a:sym typeface="+mn-ea"/>
              </a:rPr>
              <a:t>--</a:t>
            </a:r>
            <a:r>
              <a:rPr lang="zh-CN" altLang="en-US" sz="2000" strike="noStrike" noProof="1" dirty="0">
                <a:latin typeface="Songti SC" pitchFamily="2" charset="-122"/>
                <a:ea typeface="Songti SC" pitchFamily="2" charset="-122"/>
                <a:sym typeface="+mn-ea"/>
              </a:rPr>
              <a:t>僧三个条件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fontAlgn="base"/>
            <a:endParaRPr lang="zh-CN" altLang="en-US" sz="2000" strike="noStrike" noProof="1" dirty="0"/>
          </a:p>
          <a:p>
            <a:pPr fontAlgn="base"/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705" y="4468495"/>
            <a:ext cx="9293225" cy="972185"/>
          </a:xfrm>
        </p:spPr>
        <p:txBody>
          <a:bodyPr>
            <a:normAutofit fontScale="62500"/>
          </a:bodyPr>
          <a:lstStyle/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endParaRPr lang="en-CA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endParaRPr lang="en-US" sz="2200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2200" strike="noStrike" noProof="1" dirty="0" err="1">
                <a:solidFill>
                  <a:srgbClr val="564843"/>
                </a:solidFill>
              </a:rPr>
              <a:t>慧灯禅修二班</a:t>
            </a:r>
            <a:endParaRPr lang="en-CA" sz="2200" strike="noStrike" noProof="1" dirty="0">
              <a:solidFill>
                <a:srgbClr val="564843"/>
              </a:solidFill>
            </a:endParaRPr>
          </a:p>
          <a:p>
            <a:pPr eaLnBrk="1" fontAlgn="base" hangingPunct="1">
              <a:spcBef>
                <a:spcPct val="0"/>
              </a:spcBef>
              <a:buFont typeface="Garamond" panose="02020404030301010803" pitchFamily="6" charset="0"/>
              <a:buNone/>
              <a:defRPr/>
            </a:pPr>
            <a:r>
              <a:rPr lang="en-US" sz="2200" strike="noStrike" noProof="1" dirty="0">
                <a:solidFill>
                  <a:srgbClr val="564843"/>
                </a:solidFill>
              </a:rPr>
              <a:t>2019-0</a:t>
            </a:r>
            <a:r>
              <a:rPr lang="en-US" altLang="zh-CN" sz="2200" strike="noStrike" noProof="1" dirty="0">
                <a:solidFill>
                  <a:srgbClr val="564843"/>
                </a:solidFill>
              </a:rPr>
              <a:t>3</a:t>
            </a:r>
            <a:r>
              <a:rPr lang="en-US" sz="2200" strike="noStrike" noProof="1" dirty="0">
                <a:solidFill>
                  <a:srgbClr val="564843"/>
                </a:solidFill>
              </a:rPr>
              <a:t>-22</a:t>
            </a:r>
            <a:endParaRPr lang="en-US" altLang="zh-CN" sz="2200" strike="noStrike" noProof="1" dirty="0">
              <a:solidFill>
                <a:srgbClr val="56484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23378" y="2120583"/>
            <a:ext cx="8945563" cy="1277938"/>
          </a:xfrm>
        </p:spPr>
        <p:txBody>
          <a:bodyPr>
            <a:noAutofit/>
          </a:bodyPr>
          <a:lstStyle/>
          <a:p>
            <a:pPr fontAlgn="base">
              <a:defRPr/>
            </a:pPr>
            <a:r>
              <a:rPr lang="zh-CN" altLang="en-US" sz="4000" strike="noStrike" noProof="1" dirty="0"/>
              <a:t>皈依（</a:t>
            </a:r>
            <a:r>
              <a:rPr lang="en-US" altLang="zh-CN" sz="4000" strike="noStrike" noProof="1" dirty="0"/>
              <a:t>16</a:t>
            </a:r>
            <a:r>
              <a:rPr lang="zh-CN" altLang="en-US" sz="4000" strike="noStrike" noProof="1" dirty="0"/>
              <a:t>）</a:t>
            </a:r>
            <a:br>
              <a:rPr lang="en-CA" altLang="zh-CN" sz="4000" dirty="0"/>
            </a:br>
            <a:r>
              <a:rPr lang="zh-CN" altLang="en-CA" sz="4000" dirty="0"/>
              <a:t>《定日百颂》中的皈依诀</a:t>
            </a:r>
            <a:r>
              <a:rPr lang="zh-CN" altLang="en-CA" sz="3600">
                <a:sym typeface="+mn-ea"/>
              </a:rPr>
              <a:t>窍</a:t>
            </a:r>
            <a:endParaRPr sz="3600" strike="noStrike" noProof="1" dirty="0"/>
          </a:p>
        </p:txBody>
      </p:sp>
      <p:sp>
        <p:nvSpPr>
          <p:cNvPr id="2" name="Text Placeholder 2"/>
          <p:cNvSpPr>
            <a:spLocks noGrp="1"/>
          </p:cNvSpPr>
          <p:nvPr/>
        </p:nvSpPr>
        <p:spPr>
          <a:xfrm>
            <a:off x="1449705" y="3612515"/>
            <a:ext cx="9070975" cy="11341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rmAutofit fontScale="70000"/>
          </a:bodyPr>
          <a:lstStyle>
            <a:lvl1pPr marL="0" indent="0" algn="ctr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tabLst>
                <a:tab pos="2633345" algn="l"/>
              </a:tabLst>
              <a:defRPr kumimoji="1" sz="1600" kern="1200">
                <a:solidFill>
                  <a:schemeClr val="tx2"/>
                </a:solidFill>
                <a:effectLst/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9144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3716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828800" indent="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tabLst>
                <a:tab pos="2632075" algn="l"/>
              </a:tabLst>
            </a:pPr>
            <a:r>
              <a:rPr kumimoji="1" lang="zh-CN" sz="2400" kern="1200" dirty="0">
                <a:latin typeface="+mn-lt"/>
                <a:ea typeface="宋体" panose="02010600030101010101" pitchFamily="2" charset="-122"/>
                <a:cs typeface="+mn-cs"/>
              </a:rPr>
              <a:t>慈诚罗珠堪布上师《定日百颂》六 视频 </a:t>
            </a:r>
            <a:endParaRPr kumimoji="1" lang="zh-CN" sz="2400" kern="1200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>
              <a:tabLst>
                <a:tab pos="2632075" algn="l"/>
              </a:tabLst>
            </a:pPr>
            <a:r>
              <a:rPr kumimoji="1" lang="zh-CN" sz="2400" kern="1200" dirty="0">
                <a:latin typeface="+mn-lt"/>
                <a:ea typeface="宋体" panose="02010600030101010101" pitchFamily="2" charset="-122"/>
                <a:cs typeface="+mn-cs"/>
              </a:rPr>
              <a:t>索达吉堪布上师《当日教言》五、六 </a:t>
            </a:r>
            <a:endParaRPr kumimoji="1" lang="zh-CN" sz="2400" kern="1200" dirty="0">
              <a:latin typeface="+mn-lt"/>
              <a:ea typeface="宋体" panose="02010600030101010101" pitchFamily="2" charset="-122"/>
              <a:cs typeface="+mn-cs"/>
            </a:endParaRPr>
          </a:p>
          <a:p>
            <a:pPr algn="ctr" defTabSz="914400">
              <a:tabLst>
                <a:tab pos="2632075" algn="l"/>
              </a:tabLst>
            </a:pPr>
            <a:r>
              <a:rPr kumimoji="1" lang="zh-CN" altLang="en-US" sz="2400" kern="1200" dirty="0">
                <a:latin typeface="+mn-lt"/>
                <a:ea typeface="宋体" panose="02010600030101010101" pitchFamily="2" charset="-122"/>
                <a:cs typeface="+mn-cs"/>
              </a:rPr>
              <a:t>根据上述视频和讲记整理，如有错谬之处，诚心忏悔！</a:t>
            </a:r>
            <a:endParaRPr kumimoji="1" lang="zh-CN" altLang="en-US" sz="2400" kern="1200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846455" y="643255"/>
            <a:ext cx="10901680" cy="769620"/>
          </a:xfrm>
        </p:spPr>
        <p:txBody>
          <a:bodyPr anchor="ctr"/>
          <a:p>
            <a:r>
              <a:rPr lang="zh-CN" altLang="en-US" sz="3600" b="1"/>
              <a:t>第二十诀窍：生老病死河无桥，已备船否当日瓦。</a:t>
            </a:r>
            <a:br>
              <a:rPr lang="zh-CN" altLang="en-US" sz="3600"/>
            </a:b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775" y="1135380"/>
            <a:ext cx="10868660" cy="2291080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颂词解释：生老病死之河没有桥，没有河滩（可涉水而渡的浅水之处），要渡过去的船只是否准备了？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死亡本身不可怕，最最最最可怕的是下一世的投生！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如何面对死亡？用什么东西来面对死亡？如何准备？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不要等到大难临头，现在就要做准备！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要时时刻刻问自己船只准备好了吗？如果没有准备好，</a:t>
            </a: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该做什么？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739775" y="3322955"/>
            <a:ext cx="10975340" cy="333121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作为一个凡夫人，要离开生死轮回的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‘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四大瀑流</a:t>
            </a:r>
            <a:r>
              <a:rPr lang="en-US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’</a:t>
            </a: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，钱财、势力、才华、美貌，都没办法当作桥来渡过</a:t>
            </a:r>
            <a:endParaRPr lang="zh-CN" altLang="zh-CN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kumimoji="1"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什么是渡河之船或桥？唯一是行持</a:t>
            </a:r>
            <a:r>
              <a:rPr kumimoji="1" lang="zh-CN" altLang="zh-CN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善法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《佛说瑜伽大教王经》：“须乘法行船，而至菩提岸。”即必须要乘坐以法行持的船，最后一定会到达菩提岸。因此，要从生老病死中出离，必定要依靠佛法。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华智仁波切也讲了，三皈依中最重要的就是皈依法，因为依靠法我们才能得到解脱。依止上师，应该只为求法。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lvl="0" indent="-342900" algn="l" fontAlgn="base">
              <a:buSzTx/>
              <a:buFont typeface="+mj-lt"/>
              <a:buAutoNum type="circleNumDbPlain"/>
            </a:pPr>
            <a:r>
              <a:rPr kumimoji="1"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生死大海中，想得到解脱，除了依靠佛法，还要自己的</a:t>
            </a:r>
            <a:r>
              <a:rPr kumimoji="1"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精进</a:t>
            </a:r>
            <a:endParaRPr kumimoji="1" lang="zh-CN" altLang="en-US"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800100" lvl="1" indent="-342900" algn="l" fontAlgn="base">
              <a:buSzTx/>
              <a:buFont typeface="+mj-lt"/>
              <a:buAutoNum type="alphaUcPeriod"/>
            </a:pPr>
            <a:r>
              <a:rPr kumimoji="1" lang="zh-CN" altLang="en-US" sz="16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《正法念处经》里也讲了：“若溺懈怠泥，没苦海不出，若人勤精进，则渡生死海。”如果沉溺在懈怠的泥坑中则很难解脱，只有非常精进地修法，才有希望从轮回的苦海中得到解脱。</a:t>
            </a: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539115" y="558165"/>
            <a:ext cx="11269345" cy="457835"/>
          </a:xfrm>
        </p:spPr>
        <p:txBody>
          <a:bodyPr anchor="ctr"/>
          <a:p>
            <a:r>
              <a:rPr lang="zh-CN" altLang="en-US" sz="2800" b="1"/>
              <a:t>第二十一诀窍：</a:t>
            </a:r>
            <a:r>
              <a:rPr lang="zh-CN" altLang="en-US" sz="2800" b="1">
                <a:sym typeface="+mn-ea"/>
              </a:rPr>
              <a:t>生死中阴狭险隘，五毒惑匪定等候，  寻护送师当日瓦</a:t>
            </a:r>
            <a:endParaRPr lang="zh-CN" altLang="en-US" sz="3600" b="1" baseline="-25000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140" y="1016000"/>
            <a:ext cx="10868660" cy="2873375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1.</a:t>
            </a:r>
            <a:r>
              <a:rPr lang="zh-CN" altLang="en-US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慈诚罗珠堪布上师教言</a:t>
            </a:r>
            <a:endParaRPr lang="zh-CN" altLang="en-US" sz="2400" b="1" strike="noStrike" noProof="1" dirty="0">
              <a:solidFill>
                <a:srgbClr val="C00000"/>
              </a:solidFill>
              <a:latin typeface="Songti SC" pitchFamily="2" charset="-122"/>
              <a:ea typeface="Songti SC" pitchFamily="2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颂词解释：生、死、中阴就像一条非常狭窄险隘的路，当我们路过之时，烦恼如强盗一般一定会来伏击我们的！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唯一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可以护送我们安全通过的护送者只有上师三宝，所以我们要寻找上师三宝的护送！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平时要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修上师瑜伽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、对上师三宝要有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信心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、要经常</a:t>
            </a:r>
            <a:r>
              <a:rPr lang="zh-CN" altLang="en-US" sz="1800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祈请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上师三宝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上师瑜伽中的</a:t>
            </a:r>
            <a:r>
              <a:rPr lang="en-US" altLang="zh-CN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“</a:t>
            </a: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上师</a:t>
            </a:r>
            <a:r>
              <a:rPr lang="en-US" altLang="zh-CN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”</a:t>
            </a: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是指：法王如意宝和莲花生大士！尤其需要将法王如意宝观想为莲花生大士！</a:t>
            </a:r>
            <a:endParaRPr lang="zh-CN" altLang="en-US" sz="1800" strike="noStrike" noProof="1" dirty="0">
              <a:latin typeface="华文楷体" panose="02010600040101010101" charset="-122"/>
              <a:ea typeface="华文楷体" panose="02010600040101010101" charset="-122"/>
            </a:endParaRPr>
          </a:p>
          <a:p>
            <a:pPr marL="342900" lvl="0" indent="-342900" fontAlgn="base">
              <a:buFont typeface="+mj-ea"/>
              <a:buAutoNum type="circleNumDbPlain"/>
            </a:pP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末法时代祈祷莲花生大士极为重要，遣除违缘道障最好的法门！应随时将法王如意宝和莲花生大士观想为一体，</a:t>
            </a:r>
            <a:r>
              <a:rPr lang="zh-CN" altLang="en-US" sz="1800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祈祷莲生大士，</a:t>
            </a:r>
            <a:r>
              <a:rPr lang="zh-CN" altLang="en-US" sz="1800" strike="noStrike" noProof="1" dirty="0">
                <a:latin typeface="华文楷体" panose="02010600040101010101" charset="-122"/>
                <a:ea typeface="华文楷体" panose="02010600040101010101" charset="-122"/>
              </a:rPr>
              <a:t>念诵莲师心咒！</a:t>
            </a:r>
            <a:endParaRPr kumimoji="1" lang="zh-CN" altLang="en-US" sz="1800" strike="noStrike" noProof="1" dirty="0">
              <a:latin typeface="Songti SC" pitchFamily="2" charset="-122"/>
              <a:ea typeface="Songti SC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685800" y="3890010"/>
            <a:ext cx="10975340" cy="219837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182880" indent="-18288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32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1pPr>
            <a:lvl2pPr marL="457200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6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73215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006475" indent="-1841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1279525" indent="-18288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262626"/>
              </a:buClr>
              <a:buFont typeface="Garamond" panose="02020404030301010803" pitchFamily="6" charset="0"/>
              <a:buChar char="◦"/>
              <a:defRPr kumimoji="1" sz="1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992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27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99995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anose="02020404030301010803" pitchFamily="6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</a:rPr>
              <a:t>2.</a:t>
            </a:r>
            <a:r>
              <a:rPr lang="zh-CN" altLang="zh-CN" sz="2400" b="1" strike="noStrike" noProof="1" dirty="0">
                <a:solidFill>
                  <a:srgbClr val="C00000"/>
                </a:solidFill>
                <a:latin typeface="Songti SC" pitchFamily="2" charset="-122"/>
                <a:ea typeface="Songti SC" pitchFamily="2" charset="-122"/>
                <a:sym typeface="+mn-ea"/>
              </a:rPr>
              <a:t>索达吉堪布上师教言</a:t>
            </a:r>
            <a:endParaRPr lang="zh-CN" altLang="zh-CN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在轮回的狭道中，需要寻找一个护送者，那就是明白取舍道理的上师，故而依止上师非常重要。 </a:t>
            </a:r>
            <a:endParaRPr sz="18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342900" indent="-342900" algn="l" fontAlgn="base">
              <a:buSzTx/>
              <a:buFont typeface="+mj-ea"/>
              <a:buAutoNum type="circleNumDbPlain"/>
            </a:pPr>
            <a:r>
              <a:rPr kumimoji="1" lang="zh-CN" altLang="zh-CN" sz="1800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寻找有能力护送的具格上师特别重要：</a:t>
            </a:r>
            <a:endParaRPr kumimoji="1" lang="zh-CN" altLang="en-US" sz="2000" strike="noStrike" noProof="1" dirty="0">
              <a:latin typeface="Songti SC" pitchFamily="2" charset="-122"/>
              <a:ea typeface="Songti SC" pitchFamily="2" charset="-122"/>
            </a:endParaRPr>
          </a:p>
          <a:p>
            <a:pPr lvl="1" indent="0" algn="l" fontAlgn="base">
              <a:buSzTx/>
              <a:buFont typeface="+mj-lt"/>
              <a:buNone/>
            </a:pP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法王如意宝讲过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真正的善知识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：在世间法和出世间法方面，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更重视出世间法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；自利和他利方面，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以他利为主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；在今世和来世方面，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以来世为主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；胜义谛和世俗谛方面，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以胜义谛为主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。即使他没有很高的学问，但是</a:t>
            </a:r>
            <a:r>
              <a:rPr kumimoji="1" lang="zh-CN" altLang="en-US" strike="noStrike" noProof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特别重视因果的见解、出世间的修行，以及利他的菩提心</a:t>
            </a:r>
            <a:r>
              <a:rPr kumimoji="1" lang="zh-CN" altLang="en-US" strike="noStrike" noProof="1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 </a:t>
            </a:r>
            <a:endParaRPr kumimoji="1" lang="zh-CN" altLang="en-US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lvl="0" indent="0" algn="l" fontAlgn="base">
              <a:buSzTx/>
              <a:buFont typeface="+mj-lt"/>
              <a:buNone/>
            </a:pPr>
            <a:endParaRPr kumimoji="1" lang="zh-CN" altLang="en-US" sz="1600" strike="noStrike" noProof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DOC_GUID" val="{166680a3-f971-44d9-b3d4-421e4998aa76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2947</Words>
  <Application>WPS 演示</Application>
  <PresentationFormat>Widescreen</PresentationFormat>
  <Paragraphs>172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32" baseType="lpstr">
      <vt:lpstr>Arial</vt:lpstr>
      <vt:lpstr>宋体</vt:lpstr>
      <vt:lpstr>Wingdings</vt:lpstr>
      <vt:lpstr>Garamond</vt:lpstr>
      <vt:lpstr>Songti SC</vt:lpstr>
      <vt:lpstr>黑体</vt:lpstr>
      <vt:lpstr>Courier New</vt:lpstr>
      <vt:lpstr>微软雅黑</vt:lpstr>
      <vt:lpstr>Arial Unicode MS</vt:lpstr>
      <vt:lpstr>Calibri</vt:lpstr>
      <vt:lpstr>Songti SC Light</vt:lpstr>
      <vt:lpstr>Wingdings</vt:lpstr>
      <vt:lpstr>华文楷体</vt:lpstr>
      <vt:lpstr>华文行楷</vt:lpstr>
      <vt:lpstr>隶书</vt:lpstr>
      <vt:lpstr>华文新魏</vt:lpstr>
      <vt:lpstr>Savon</vt:lpstr>
      <vt:lpstr>1_Savon</vt:lpstr>
      <vt:lpstr>PowerPoint 演示文稿</vt:lpstr>
      <vt:lpstr>PowerPoint 演示文稿</vt:lpstr>
      <vt:lpstr>PowerPoint 演示文稿</vt:lpstr>
      <vt:lpstr>二、皈依的含义</vt:lpstr>
      <vt:lpstr>PowerPoint 演示文稿</vt:lpstr>
      <vt:lpstr>PowerPoint 演示文稿</vt:lpstr>
      <vt:lpstr>皈依（15）  慈诚罗珠堪布《佛法见修》皈依修法4  </vt:lpstr>
      <vt:lpstr>四、为什么皈依三宝 </vt:lpstr>
      <vt:lpstr>颂词第二十：生老病死河无桥，已备船否当日瓦。 </vt:lpstr>
      <vt:lpstr>第二十诀窍：生老病死河无桥，已备船否当日瓦。 </vt:lpstr>
      <vt:lpstr>颂词第二十二：无欺皈处乃上师，不离顶戴当日瓦。</vt:lpstr>
      <vt:lpstr>颂词第二十二：无欺皈处乃上师，不离顶戴当日瓦。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23</cp:revision>
  <dcterms:created xsi:type="dcterms:W3CDTF">2019-03-08T16:13:00Z</dcterms:created>
  <dcterms:modified xsi:type="dcterms:W3CDTF">2019-03-22T02:54:43Z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