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6" r:id="rId4"/>
    <p:sldId id="634" r:id="rId5"/>
    <p:sldId id="783" r:id="rId6"/>
    <p:sldId id="787" r:id="rId7"/>
    <p:sldId id="788" r:id="rId8"/>
    <p:sldId id="789" r:id="rId9"/>
    <p:sldId id="793" r:id="rId10"/>
    <p:sldId id="796" r:id="rId11"/>
    <p:sldId id="795" r:id="rId12"/>
    <p:sldId id="797" r:id="rId13"/>
    <p:sldId id="798" r:id="rId14"/>
    <p:sldId id="799" r:id="rId15"/>
    <p:sldId id="800" r:id="rId16"/>
    <p:sldId id="801" r:id="rId17"/>
    <p:sldId id="802" r:id="rId18"/>
    <p:sldId id="803" r:id="rId19"/>
    <p:sldId id="804" r:id="rId20"/>
    <p:sldId id="806" r:id="rId21"/>
    <p:sldId id="814" r:id="rId22"/>
    <p:sldId id="810" r:id="rId23"/>
    <p:sldId id="805" r:id="rId24"/>
    <p:sldId id="711" r:id="rId25"/>
    <p:sldId id="274" r:id="rId26"/>
  </p:sldIdLst>
  <p:sldSz cx="12192000" cy="6858000"/>
  <p:notesSz cx="6858000" cy="9144000"/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588"/>
    <p:restoredTop sz="94624"/>
  </p:normalViewPr>
  <p:slideViewPr>
    <p:cSldViewPr snapToGrid="0" snapToObjects="1" showGuides="1">
      <p:cViewPr varScale="1">
        <p:scale>
          <a:sx n="104" d="100"/>
          <a:sy n="104" d="100"/>
        </p:scale>
        <p:origin x="816" y="200"/>
      </p:cViewPr>
      <p:guideLst>
        <p:guide orient="horz" pos="2158"/>
        <p:guide pos="3840"/>
      </p:guideLst>
    </p:cSldViewPr>
  </p:slideViewPr>
  <p:outlineViewPr>
    <p:cViewPr>
      <p:scale>
        <a:sx n="33" d="100"/>
        <a:sy n="33" d="100"/>
      </p:scale>
      <p:origin x="0" y="-51128"/>
    </p:cViewPr>
  </p:outlin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58" y="1267718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078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58" y="1267718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174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2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58" y="1267718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198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2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58" y="1267718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102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8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82880"/>
            <a:r>
              <a:rPr lang="en-US" altLang="zh-CN"/>
              <a:t>Edit Master text styles</a:t>
            </a:r>
            <a:endParaRPr lang="en-US" altLang="zh-CN"/>
          </a:p>
          <a:p>
            <a:pPr lvl="1" indent="-182245"/>
            <a:r>
              <a:rPr lang="en-US" altLang="zh-CN"/>
              <a:t>Second level</a:t>
            </a:r>
            <a:endParaRPr lang="en-US" altLang="zh-CN"/>
          </a:p>
          <a:p>
            <a:pPr lvl="2" indent="-182880"/>
            <a:r>
              <a:rPr lang="en-US" altLang="zh-CN"/>
              <a:t>Third level</a:t>
            </a:r>
            <a:endParaRPr lang="en-US" altLang="zh-CN"/>
          </a:p>
          <a:p>
            <a:pPr lvl="3" indent="-184150"/>
            <a:r>
              <a:rPr lang="en-US" altLang="zh-CN"/>
              <a:t>Fourth level</a:t>
            </a:r>
            <a:endParaRPr lang="en-US" altLang="zh-CN"/>
          </a:p>
          <a:p>
            <a:pPr lvl="4" indent="-182245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32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2052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82880"/>
            <a:r>
              <a:rPr lang="en-US" altLang="zh-CN"/>
              <a:t>Edit Master text styles</a:t>
            </a:r>
            <a:endParaRPr lang="en-US" altLang="zh-CN"/>
          </a:p>
          <a:p>
            <a:pPr lvl="1" indent="-182245"/>
            <a:r>
              <a:rPr lang="en-US" altLang="zh-CN"/>
              <a:t>Second level</a:t>
            </a:r>
            <a:endParaRPr lang="en-US" altLang="zh-CN"/>
          </a:p>
          <a:p>
            <a:pPr lvl="2" indent="-182880"/>
            <a:r>
              <a:rPr lang="en-US" altLang="zh-CN"/>
              <a:t>Third level</a:t>
            </a:r>
            <a:endParaRPr lang="en-US" altLang="zh-CN"/>
          </a:p>
          <a:p>
            <a:pPr lvl="3" indent="-184150"/>
            <a:r>
              <a:rPr lang="en-US" altLang="zh-CN"/>
              <a:t>Fourth level</a:t>
            </a:r>
            <a:endParaRPr lang="en-US" altLang="zh-CN"/>
          </a:p>
          <a:p>
            <a:pPr lvl="4" indent="-182245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32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标题 3"/>
          <p:cNvSpPr>
            <a:spLocks noGrp="1"/>
          </p:cNvSpPr>
          <p:nvPr>
            <p:ph type="title" idx="4294967295"/>
          </p:nvPr>
        </p:nvSpPr>
        <p:spPr>
          <a:xfrm>
            <a:off x="6610350" y="693738"/>
            <a:ext cx="4257675" cy="660400"/>
          </a:xfrm>
        </p:spPr>
        <p:txBody>
          <a:bodyPr vert="horz" wrap="square" lIns="91440" tIns="45720" rIns="91440" bIns="45720" anchor="ctr"/>
          <a:p>
            <a:pPr algn="ctr" eaLnBrk="1" hangingPunct="1"/>
            <a:r>
              <a:rPr lang="zh-CN" altLang="en-US" sz="4000"/>
              <a:t>发心偈</a:t>
            </a:r>
            <a:endParaRPr lang="zh-CN" altLang="en-US" sz="4000"/>
          </a:p>
        </p:txBody>
      </p:sp>
      <p:sp>
        <p:nvSpPr>
          <p:cNvPr id="1126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6486525" y="1531938"/>
            <a:ext cx="4816475" cy="4632325"/>
          </a:xfrm>
        </p:spPr>
        <p:txBody>
          <a:bodyPr vert="horz" wrap="square" lIns="91440" tIns="45720" rIns="91440" bIns="45720" anchor="t"/>
          <a:lstStyle>
            <a:lvl1pPr lvl="0">
              <a:buClr>
                <a:srgbClr val="262626"/>
              </a:buClr>
              <a:buSzTx/>
              <a:buFont typeface="Garamond" panose="02020404030301010803" pitchFamily="6" charset="0"/>
              <a:defRPr sz="2800"/>
            </a:lvl1pPr>
            <a:lvl2pPr lvl="1">
              <a:buClr>
                <a:srgbClr val="262626"/>
              </a:buClr>
              <a:buSzTx/>
              <a:buFont typeface="Garamond" panose="02020404030301010803" pitchFamily="6" charset="0"/>
              <a:defRPr sz="2400"/>
            </a:lvl2pPr>
            <a:lvl3pPr lvl="2">
              <a:buClr>
                <a:srgbClr val="262626"/>
              </a:buClr>
              <a:buSzTx/>
              <a:buFont typeface="Garamond" panose="02020404030301010803" pitchFamily="6" charset="0"/>
              <a:defRPr sz="2000"/>
            </a:lvl3pPr>
            <a:lvl4pPr lvl="3">
              <a:buClr>
                <a:srgbClr val="262626"/>
              </a:buClr>
              <a:buSzTx/>
              <a:buFont typeface="Garamond" panose="02020404030301010803" pitchFamily="6" charset="0"/>
              <a:defRPr sz="1800"/>
            </a:lvl4pPr>
            <a:lvl5pPr lvl="4">
              <a:buClr>
                <a:srgbClr val="262626"/>
              </a:buClr>
              <a:buSzTx/>
              <a:buFont typeface="Garamond" panose="02020404030301010803" pitchFamily="6" charset="0"/>
              <a:defRPr sz="18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  <a:endParaRPr lang="zh-CN" altLang="en-US" sz="2300">
              <a:latin typeface="宋体" panose="02010600030101010101" pitchFamily="2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25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25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en-US" altLang="zh-CN"/>
              <a:t>一、不信三宝的过患</a:t>
            </a:r>
            <a:endParaRPr lang="en-US" alt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438"/>
            <a:ext cx="10058400" cy="3932238"/>
          </a:xfrm>
        </p:spPr>
        <p:txBody>
          <a:bodyPr/>
          <a:p>
            <a:pPr marL="0" indent="0" fontAlgn="base">
              <a:buNone/>
            </a:pPr>
            <a:r>
              <a:rPr lang="en-US" strike="noStrike" noProof="1">
                <a:sym typeface="+mn-ea"/>
              </a:rPr>
              <a:t>1、人若没信心，善法方面的功德就不可能获得。</a:t>
            </a:r>
            <a:endParaRPr lang="en-US" strike="noStrike" noProof="1"/>
          </a:p>
          <a:p>
            <a:pPr marL="0" indent="0" fontAlgn="base">
              <a:buNone/>
            </a:pPr>
            <a:r>
              <a:rPr lang="en-US" strike="noStrike" noProof="1">
                <a:sym typeface="+mn-ea"/>
              </a:rPr>
              <a:t>2、人因先天不足，前世因缘不够而生不起信心。</a:t>
            </a:r>
            <a:endParaRPr lang="en-US" strike="noStrike" noProof="1"/>
          </a:p>
          <a:p>
            <a:pPr marL="0" indent="0" fontAlgn="base">
              <a:buNone/>
            </a:pPr>
            <a:r>
              <a:rPr lang="en-US" strike="noStrike" noProof="1">
                <a:sym typeface="+mn-ea"/>
              </a:rPr>
              <a:t>3、的确有许多这样的众生，根本无法调化他们。</a:t>
            </a:r>
            <a:endParaRPr lang="en-US" strike="noStrike" noProof="1"/>
          </a:p>
          <a:p>
            <a:pPr marL="0" indent="0" fontAlgn="base">
              <a:buNone/>
            </a:pPr>
            <a:endParaRPr lang="en-US" strike="noStrike" noProof="1"/>
          </a:p>
          <a:p>
            <a:pPr fontAlgn="base"/>
            <a:endParaRPr lang="en-US" strike="noStrike" noProof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787400" y="642938"/>
            <a:ext cx="10337800" cy="844550"/>
          </a:xfrm>
        </p:spPr>
        <p:txBody>
          <a:bodyPr anchor="ctr"/>
          <a:p>
            <a:r>
              <a:rPr lang="en-US" altLang="zh-CN" sz="3200"/>
              <a:t>二、信仰三宝的功德</a:t>
            </a:r>
            <a:endParaRPr lang="en-US" altLang="zh-CN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1643063"/>
            <a:ext cx="10693400" cy="4729163"/>
          </a:xfrm>
        </p:spPr>
        <p:txBody>
          <a:bodyPr/>
          <a:p>
            <a:pPr marL="0" indent="0" fontAlgn="base">
              <a:buNone/>
            </a:pPr>
            <a:r>
              <a:rPr lang="en-US" sz="1800" strike="noStrike" noProof="1"/>
              <a:t>1、自古传承上师的传记，</a:t>
            </a:r>
            <a:r>
              <a:rPr lang="en-US" sz="1800" strike="noStrike" noProof="1">
                <a:solidFill>
                  <a:srgbClr val="FF0000"/>
                </a:solidFill>
              </a:rPr>
              <a:t>能在短暂的时间中获得成就，就是因为有信心。</a:t>
            </a:r>
            <a:endParaRPr lang="en-US" sz="18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 sz="1800" strike="noStrike" noProof="1"/>
              <a:t>2、《金刚经》，都了知“信心清净，则生实相”。释义：</a:t>
            </a:r>
            <a:r>
              <a:rPr lang="en-US" sz="1800" strike="noStrike" noProof="1">
                <a:solidFill>
                  <a:srgbClr val="FF0000"/>
                </a:solidFill>
              </a:rPr>
              <a:t>如果我们有清净信、欲乐信、胜解信（不退转信心），就能生起真正的实相。实相就是证悟一切万法的本来面目。</a:t>
            </a:r>
            <a:endParaRPr lang="en-US" sz="18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endParaRPr lang="en-US" sz="1800" strike="noStrike" noProof="1"/>
          </a:p>
          <a:p>
            <a:pPr marL="0" indent="0" fontAlgn="base">
              <a:buNone/>
            </a:pPr>
            <a:r>
              <a:rPr lang="en-US" sz="1800" strike="noStrike" noProof="1"/>
              <a:t>3、</a:t>
            </a:r>
            <a:r>
              <a:rPr lang="en-US" sz="1800" strike="noStrike" noProof="1">
                <a:solidFill>
                  <a:srgbClr val="FF0000"/>
                </a:solidFill>
              </a:rPr>
              <a:t>显宗当中，禅宗、净土都是依靠信心而往生、开悟的</a:t>
            </a:r>
            <a:r>
              <a:rPr lang="en-US" sz="1800" strike="noStrike" noProof="1"/>
              <a:t>；</a:t>
            </a:r>
            <a:r>
              <a:rPr lang="en-US" sz="1800" strike="noStrike" noProof="1">
                <a:solidFill>
                  <a:srgbClr val="FF0000"/>
                </a:solidFill>
              </a:rPr>
              <a:t>密宗里面</a:t>
            </a:r>
            <a:r>
              <a:rPr lang="en-US" sz="1800" strike="noStrike" noProof="1"/>
              <a:t>，</a:t>
            </a:r>
            <a:r>
              <a:rPr lang="en-US" sz="1800" strike="noStrike" noProof="1">
                <a:solidFill>
                  <a:srgbClr val="FF0000"/>
                </a:solidFill>
              </a:rPr>
              <a:t>大圆满、大手印、大威德等高深法</a:t>
            </a:r>
            <a:r>
              <a:rPr lang="en-US" sz="1800" strike="noStrike" noProof="1"/>
              <a:t>要，也是</a:t>
            </a:r>
            <a:r>
              <a:rPr lang="en-US" sz="1800" strike="noStrike" noProof="1">
                <a:solidFill>
                  <a:srgbClr val="FF0000"/>
                </a:solidFill>
              </a:rPr>
              <a:t>依靠信心获得成就的</a:t>
            </a:r>
            <a:r>
              <a:rPr lang="en-US" sz="1800" strike="noStrike" noProof="1"/>
              <a:t>。</a:t>
            </a:r>
            <a:endParaRPr lang="en-US" sz="1800" strike="noStrike" noProof="1"/>
          </a:p>
          <a:p>
            <a:pPr fontAlgn="base"/>
            <a:endParaRPr lang="en-US" sz="1800" strike="noStrike" noProof="1"/>
          </a:p>
          <a:p>
            <a:pPr marL="0" indent="0" fontAlgn="base">
              <a:buNone/>
            </a:pPr>
            <a:r>
              <a:rPr lang="en-US" sz="1800" strike="noStrike" noProof="1"/>
              <a:t>4、人若有信心，不管</a:t>
            </a:r>
            <a:r>
              <a:rPr lang="en-US" sz="1800" strike="noStrike" noProof="1">
                <a:solidFill>
                  <a:srgbClr val="FF0000"/>
                </a:solidFill>
              </a:rPr>
              <a:t>身体、心理遭受多么大的痛苦，也心甘情愿</a:t>
            </a:r>
            <a:r>
              <a:rPr lang="en-US" sz="1800" strike="noStrike" noProof="1"/>
              <a:t>。若心力不够，或信心不足，即使一点一滴的小事，也不愿意实行。</a:t>
            </a:r>
            <a:endParaRPr lang="en-US" sz="1800" strike="noStrike" noProof="1"/>
          </a:p>
          <a:p>
            <a:pPr fontAlgn="base"/>
            <a:endParaRPr lang="en-US" sz="1800" strike="noStrike" noProof="1"/>
          </a:p>
          <a:p>
            <a:pPr marL="0" indent="0" fontAlgn="base">
              <a:buNone/>
            </a:pPr>
            <a:r>
              <a:rPr lang="en-US" sz="1800" strike="noStrike" noProof="1"/>
              <a:t>5、《华严经》云：“</a:t>
            </a:r>
            <a:r>
              <a:rPr lang="en-US" sz="1800" strike="noStrike" noProof="1">
                <a:solidFill>
                  <a:srgbClr val="FF0000"/>
                </a:solidFill>
              </a:rPr>
              <a:t>信能生长菩提树，信能增益最胜智，信能示现一切佛。</a:t>
            </a:r>
            <a:r>
              <a:rPr lang="en-US" sz="1800" strike="noStrike" noProof="1"/>
              <a:t>”</a:t>
            </a:r>
            <a:endParaRPr lang="en-US" sz="1800" strike="noStrike" noProof="1"/>
          </a:p>
          <a:p>
            <a:pPr fontAlgn="base"/>
            <a:endParaRPr lang="en-US" sz="1800" strike="noStrike" noProof="1"/>
          </a:p>
          <a:p>
            <a:pPr marL="0" indent="0" fontAlgn="base">
              <a:buNone/>
            </a:pPr>
            <a:r>
              <a:rPr lang="en-US" sz="1800" strike="noStrike" noProof="1"/>
              <a:t>6、</a:t>
            </a:r>
            <a:r>
              <a:rPr lang="en-US" sz="1800" strike="noStrike" noProof="1">
                <a:solidFill>
                  <a:srgbClr val="FF0000"/>
                </a:solidFill>
              </a:rPr>
              <a:t>如果有信心，经常观想、祈祷、顶礼佛陀，佛陀就会现在我们面前</a:t>
            </a:r>
            <a:r>
              <a:rPr lang="en-US" sz="1800" strike="noStrike" noProof="1"/>
              <a:t>。</a:t>
            </a:r>
            <a:endParaRPr lang="en-US" sz="1800" strike="noStrike" noProof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942975" y="642938"/>
            <a:ext cx="10182225" cy="536575"/>
          </a:xfrm>
        </p:spPr>
        <p:txBody>
          <a:bodyPr anchor="ctr"/>
          <a:p>
            <a:r>
              <a:rPr lang="en-US" altLang="zh-CN" sz="3200"/>
              <a:t>三、一则发人深省的公案-一位老妇女依靠狗牙而成佛</a:t>
            </a:r>
            <a:endParaRPr lang="en-US" altLang="zh-CN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470025"/>
            <a:ext cx="10440988" cy="4565650"/>
          </a:xfrm>
        </p:spPr>
        <p:txBody>
          <a:bodyPr/>
          <a:p>
            <a:pPr marL="0" indent="0" fontAlgn="base">
              <a:buNone/>
            </a:pPr>
            <a:r>
              <a:rPr lang="en-US" sz="2000" strike="noStrike" noProof="1"/>
              <a:t>有一位老妇女叫第一次去印度的儿子，从释迦牟尼佛示现成道的金刚座上带一个佛的加持品回来，好天天磕头，日日顶礼。</a:t>
            </a:r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第一次儿子因为忙着生意，把这个事情给忘了。第二次去的时候儿子又给忘了。第三次，虽然他去时很想买一个加持品，但回来的时候又忘了，接近住处时才想起这件事。</a:t>
            </a:r>
            <a:endParaRPr lang="en-US" sz="2000" strike="noStrike" noProof="1"/>
          </a:p>
          <a:p>
            <a:pPr fontAlgn="base"/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他想：好多次都没给母亲带加持品，这样空手而返，母亲一定会死在我面前，怎么办呢？他东看西看，正好看见旁边有一具腐烂的狗尸，牙齿全部暴露在外。他就拔下一颗狗牙，用在印度买的绸缎包好。回家后，哄母亲说：这次我给您带回来了特别殊胜的加持品——佛牙。母亲信以为真，认为是真正的佛牙，便天天礼拜。后来狗牙出现很多舍利，母亲往生时也瑞相纷呈。</a:t>
            </a:r>
            <a:endParaRPr lang="en-US" sz="2000" strike="noStrike" noProof="1"/>
          </a:p>
          <a:p>
            <a:pPr fontAlgn="base"/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很多高僧大德解释说：</a:t>
            </a:r>
            <a:r>
              <a:rPr lang="en-US" sz="2000" strike="noStrike" noProof="1">
                <a:solidFill>
                  <a:srgbClr val="FF0000"/>
                </a:solidFill>
              </a:rPr>
              <a:t>这并不是狗牙有加持，而是她以信心祈祷后，佛陀的加持融入狗牙，使她得到佛的加持而获得成就。</a:t>
            </a:r>
            <a:endParaRPr lang="en-US" sz="2000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903288" y="642938"/>
            <a:ext cx="10221912" cy="747712"/>
          </a:xfrm>
        </p:spPr>
        <p:txBody>
          <a:bodyPr anchor="ctr"/>
          <a:p>
            <a:r>
              <a:rPr lang="en-US" altLang="zh-CN" sz="3200"/>
              <a:t>四、来自哲学、医学、心理学的佐证</a:t>
            </a:r>
            <a:endParaRPr lang="en-US" altLang="zh-CN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390650"/>
            <a:ext cx="10766425" cy="4953000"/>
          </a:xfrm>
        </p:spPr>
        <p:txBody>
          <a:bodyPr/>
          <a:p>
            <a:pPr marL="0" indent="0" fontAlgn="base">
              <a:buNone/>
            </a:pPr>
            <a:r>
              <a:rPr lang="en-US" sz="2000" strike="noStrike" noProof="1"/>
              <a:t>1、十六世纪，意大利最著名的哲学家蓬波纳齐（PietroPomponazzi），通过多年研究，得出了一个结论。他说：医学界和哲学界的人完全明白，不管什么样的病人，只要让他确信我们为他找到了一块圣徒的骨头，他的病情就会有所好转。从</a:t>
            </a:r>
            <a:r>
              <a:rPr lang="en-US" sz="2000" strike="noStrike" noProof="1">
                <a:solidFill>
                  <a:srgbClr val="FF0000"/>
                </a:solidFill>
              </a:rPr>
              <a:t>哲学和医学的角度来讲，人的信心也很重要</a:t>
            </a:r>
            <a:endParaRPr lang="en-US" sz="2000" strike="noStrike" noProof="1"/>
          </a:p>
          <a:p>
            <a:pPr marL="0" indent="0" fontAlgn="base">
              <a:buNone/>
            </a:pPr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2、《俱舍论》来讲，</a:t>
            </a:r>
            <a:r>
              <a:rPr lang="en-US" sz="2000" strike="noStrike" noProof="1">
                <a:solidFill>
                  <a:srgbClr val="FF0000"/>
                </a:solidFill>
              </a:rPr>
              <a:t>信心是一种善妙的意识，但只要生起它，其作用就不可思议。</a:t>
            </a:r>
            <a:endParaRPr lang="en-US" sz="2000" strike="noStrike" noProof="1">
              <a:solidFill>
                <a:srgbClr val="FF0000"/>
              </a:solidFill>
            </a:endParaRPr>
          </a:p>
          <a:p>
            <a:pPr fontAlgn="base"/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3、</a:t>
            </a:r>
            <a:r>
              <a:rPr lang="en-US" sz="2000" strike="noStrike" noProof="1">
                <a:solidFill>
                  <a:srgbClr val="FF0000"/>
                </a:solidFill>
              </a:rPr>
              <a:t>华智仁波切</a:t>
            </a:r>
            <a:r>
              <a:rPr lang="en-US" sz="2000" strike="noStrike" noProof="1"/>
              <a:t>讲：对上师三宝有上等的信心和恭敬心，就能获得上等的加持和利益；有中等的信心和恭敬心，就能获得中等的加持和利益；有下等的信心和恭敬心，就能获得下等的加持和利益。如果对上师三宝毫无信心，那就一无所获，任何真实的利益都得不到。</a:t>
            </a:r>
            <a:endParaRPr lang="en-US" sz="2000" strike="noStrike" noProof="1"/>
          </a:p>
          <a:p>
            <a:pPr fontAlgn="base"/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4、</a:t>
            </a:r>
            <a:r>
              <a:rPr lang="en-US" sz="2000" strike="noStrike" noProof="1">
                <a:solidFill>
                  <a:srgbClr val="FF0000"/>
                </a:solidFill>
              </a:rPr>
              <a:t>《潜意识的力量》</a:t>
            </a:r>
            <a:r>
              <a:rPr lang="en-US" sz="2000" strike="noStrike" noProof="1"/>
              <a:t>一书中说：如果医生诊断错误，说病人患了癌症，或其他绝症，病人很快就会因恐惧而死亡。相反，如果我们在遇到一个身患绝症的人时，以语言让他生起向往和勇敢之心，也许还会有救。</a:t>
            </a:r>
            <a:endParaRPr lang="en-US" sz="2000" strike="noStrike" noProof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758825" y="642938"/>
            <a:ext cx="10366375" cy="882650"/>
          </a:xfrm>
        </p:spPr>
        <p:txBody>
          <a:bodyPr anchor="ctr"/>
          <a:p>
            <a:r>
              <a:rPr lang="en-US" altLang="zh-CN" sz="3200"/>
              <a:t>五、依教奉行生起信心</a:t>
            </a:r>
            <a:endParaRPr lang="en-US" altLang="zh-CN" sz="320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44525" y="1604963"/>
            <a:ext cx="10480675" cy="4430712"/>
          </a:xfrm>
        </p:spPr>
        <p:txBody>
          <a:bodyPr anchor="t"/>
          <a:p>
            <a:pPr marL="0" indent="0">
              <a:buNone/>
            </a:pPr>
            <a:r>
              <a:rPr lang="en-US" altLang="zh-CN" sz="2000"/>
              <a:t>1、有什么办法让自己生起信心?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（1）</a:t>
            </a:r>
            <a:r>
              <a:rPr lang="en-US" altLang="zh-CN" sz="2000">
                <a:solidFill>
                  <a:srgbClr val="FF0000"/>
                </a:solidFill>
              </a:rPr>
              <a:t>多学一些佛教的经典和论典。</a:t>
            </a:r>
            <a:endParaRPr lang="en-US" altLang="zh-CN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/>
              <a:t>（2）</a:t>
            </a:r>
            <a:r>
              <a:rPr lang="en-US" altLang="zh-CN" sz="2000">
                <a:solidFill>
                  <a:srgbClr val="FF0000"/>
                </a:solidFill>
              </a:rPr>
              <a:t>通过对经论的闻思与研究</a:t>
            </a:r>
            <a:r>
              <a:rPr lang="en-US" altLang="zh-CN" sz="2000"/>
              <a:t>。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（3）信心自然而然就会生起来。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2、学习佛法也要有信心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（1）龙猛菩萨《大智度论》中说：“</a:t>
            </a:r>
            <a:r>
              <a:rPr lang="en-US" altLang="zh-CN" sz="2000">
                <a:solidFill>
                  <a:srgbClr val="FF0000"/>
                </a:solidFill>
              </a:rPr>
              <a:t>佛法大海，信为能入</a:t>
            </a:r>
            <a:r>
              <a:rPr lang="en-US" altLang="zh-CN" sz="2000"/>
              <a:t>。”即唯依信心可以入于佛法的大海    如果没有信心，就不可能进入。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（2）有邪见、成见、常见、断见的人很多</a:t>
            </a:r>
            <a:r>
              <a:rPr lang="zh-CN" altLang="en-US" sz="2000"/>
              <a:t>。</a:t>
            </a:r>
            <a:r>
              <a:rPr lang="en-US" altLang="zh-CN" sz="2000"/>
              <a:t>印度非常著名的哲学家陈那论师说过：“邪见无边故，一一难破尽。”虽然如此，我们还是要铲除自己的邪见，培养清净的信心。因为只有依靠信心，才能通达一切万法的本来体相。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（3）《宝性论》云：“</a:t>
            </a:r>
            <a:r>
              <a:rPr lang="en-US" altLang="zh-CN" sz="2000">
                <a:solidFill>
                  <a:srgbClr val="FF0000"/>
                </a:solidFill>
              </a:rPr>
              <a:t>唯依信心，才能通达胜义谛</a:t>
            </a:r>
            <a:r>
              <a:rPr lang="en-US" altLang="zh-CN" sz="2000"/>
              <a:t>。”《法句经》云：“信能度河，其福难夺能禁止盗，野沙门乐。”</a:t>
            </a:r>
            <a:endParaRPr lang="en-US" altLang="zh-CN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962025" y="642938"/>
            <a:ext cx="10163175" cy="863600"/>
          </a:xfrm>
        </p:spPr>
        <p:txBody>
          <a:bodyPr anchor="ctr"/>
          <a:p>
            <a:r>
              <a:rPr lang="en-US" altLang="zh-CN" sz="3600"/>
              <a:t>六、护持正念闻思修行</a:t>
            </a:r>
            <a:endParaRPr lang="en-US" altLang="zh-CN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438"/>
            <a:ext cx="10058400" cy="3932238"/>
          </a:xfrm>
        </p:spPr>
        <p:txBody>
          <a:bodyPr/>
          <a:p>
            <a:pPr marL="0" indent="0" fontAlgn="base">
              <a:buNone/>
            </a:pPr>
            <a:r>
              <a:rPr lang="en-US" strike="noStrike" noProof="1"/>
              <a:t>1、</a:t>
            </a:r>
            <a:r>
              <a:rPr lang="en-US" strike="noStrike" noProof="1">
                <a:solidFill>
                  <a:srgbClr val="FF0000"/>
                </a:solidFill>
              </a:rPr>
              <a:t>止住散乱</a:t>
            </a:r>
            <a:r>
              <a:rPr lang="en-US" strike="noStrike" noProof="1"/>
              <a:t>，</a:t>
            </a:r>
            <a:r>
              <a:rPr lang="en-US" strike="noStrike" noProof="1">
                <a:solidFill>
                  <a:srgbClr val="FF0000"/>
                </a:solidFill>
              </a:rPr>
              <a:t>抵制欲妙的心念</a:t>
            </a:r>
            <a:r>
              <a:rPr lang="en-US" strike="noStrike" noProof="1"/>
              <a:t>。</a:t>
            </a:r>
            <a:endParaRPr lang="en-US" strike="noStrike" noProof="1"/>
          </a:p>
          <a:p>
            <a:pPr fontAlgn="base"/>
            <a:endParaRPr lang="en-US" strike="noStrike" noProof="1"/>
          </a:p>
          <a:p>
            <a:pPr marL="0" indent="0" fontAlgn="base">
              <a:buNone/>
            </a:pPr>
            <a:r>
              <a:rPr lang="en-US" strike="noStrike" noProof="1"/>
              <a:t>2、</a:t>
            </a:r>
            <a:r>
              <a:rPr lang="en-US" strike="noStrike" noProof="1">
                <a:solidFill>
                  <a:srgbClr val="FF0000"/>
                </a:solidFill>
              </a:rPr>
              <a:t>珍惜短暂几十年人生</a:t>
            </a:r>
            <a:r>
              <a:rPr lang="en-US" strike="noStrike" noProof="1"/>
              <a:t>，多想一想这样的因果道理追求五欲的积极性就会减弱。</a:t>
            </a:r>
            <a:endParaRPr lang="en-US" strike="noStrike" noProof="1"/>
          </a:p>
          <a:p>
            <a:pPr fontAlgn="base"/>
            <a:endParaRPr lang="en-US" strike="noStrike" noProof="1"/>
          </a:p>
          <a:p>
            <a:pPr marL="0" indent="0" fontAlgn="base">
              <a:buNone/>
            </a:pPr>
            <a:r>
              <a:rPr lang="en-US" strike="noStrike" noProof="1"/>
              <a:t>3、也不能太极端，首先要明白</a:t>
            </a:r>
            <a:r>
              <a:rPr lang="en-US" strike="noStrike" noProof="1">
                <a:solidFill>
                  <a:srgbClr val="FF0000"/>
                </a:solidFill>
              </a:rPr>
              <a:t>真理不要盲目</a:t>
            </a:r>
            <a:r>
              <a:rPr lang="en-US" strike="noStrike" noProof="1"/>
              <a:t>。</a:t>
            </a:r>
            <a:endParaRPr lang="en-US" strike="noStrike" noProof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828675" y="642938"/>
            <a:ext cx="10296525" cy="460375"/>
          </a:xfrm>
        </p:spPr>
        <p:txBody>
          <a:bodyPr anchor="ctr"/>
          <a:p>
            <a:r>
              <a:rPr lang="en-US" altLang="zh-CN" sz="3600"/>
              <a:t>七、睁开慧眼维护信心</a:t>
            </a:r>
            <a:endParaRPr lang="en-US" altLang="zh-CN" sz="360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2625" y="1317625"/>
            <a:ext cx="10912475" cy="5092700"/>
          </a:xfrm>
        </p:spPr>
        <p:txBody>
          <a:bodyPr anchor="t"/>
          <a:p>
            <a:pPr marL="0" indent="0">
              <a:buNone/>
            </a:pPr>
            <a:r>
              <a:rPr lang="en-US" altLang="zh-CN" sz="1800"/>
              <a:t>1、《大庄严论经》云：“</a:t>
            </a:r>
            <a:r>
              <a:rPr lang="en-US" altLang="zh-CN" sz="1800">
                <a:solidFill>
                  <a:srgbClr val="FF0000"/>
                </a:solidFill>
              </a:rPr>
              <a:t>能信三宝者，是名第一富</a:t>
            </a:r>
            <a:r>
              <a:rPr lang="en-US" altLang="zh-CN" sz="1800"/>
              <a:t>。”意思是，谁能信仰三宝，他就是世间第一富人。《大庄严论经》还讲：“</a:t>
            </a:r>
            <a:r>
              <a:rPr lang="en-US" altLang="zh-CN" sz="1800">
                <a:solidFill>
                  <a:srgbClr val="FF0000"/>
                </a:solidFill>
              </a:rPr>
              <a:t>于诸财宝中，信财最为上</a:t>
            </a:r>
            <a:r>
              <a:rPr lang="en-US" altLang="zh-CN" sz="1800"/>
              <a:t>。”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2、我们的修行与前世的福报有一定的关系。如果</a:t>
            </a:r>
            <a:r>
              <a:rPr lang="en-US" altLang="zh-CN" sz="1800">
                <a:solidFill>
                  <a:srgbClr val="FF0000"/>
                </a:solidFill>
              </a:rPr>
              <a:t>没有福报，就没有做善事的机会</a:t>
            </a:r>
            <a:r>
              <a:rPr lang="en-US" altLang="zh-CN" sz="1800"/>
              <a:t>，而做恶事的会却相当多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3、应好好观察，看</a:t>
            </a:r>
            <a:r>
              <a:rPr lang="en-US" altLang="zh-CN" sz="1800">
                <a:solidFill>
                  <a:srgbClr val="FF0000"/>
                </a:solidFill>
              </a:rPr>
              <a:t>自己的方向到底是什么样的</a:t>
            </a:r>
            <a:r>
              <a:rPr lang="en-US" altLang="zh-CN" sz="1800"/>
              <a:t>。因为，在短暂的人生中，造的业太不可思议了，之后必将感受漫长而剧烈的苦果。 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4、作为一名佛教徒，那就应该有一些修行，大家都要</a:t>
            </a:r>
            <a:r>
              <a:rPr lang="en-US" altLang="zh-CN" sz="1800">
                <a:solidFill>
                  <a:srgbClr val="FF0000"/>
                </a:solidFill>
              </a:rPr>
              <a:t>有信心，生起信心才能利益众生</a:t>
            </a:r>
            <a:r>
              <a:rPr lang="en-US" altLang="zh-CN" sz="1800"/>
              <a:t>。即使文化程度不是很高，但有信心后，境界就会越来越增上，利益他众自然而然就会成功。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5、《喜马拉雅大成就者的故事》中有一则</a:t>
            </a:r>
            <a:r>
              <a:rPr lang="en-US" altLang="zh-CN" sz="1800">
                <a:solidFill>
                  <a:srgbClr val="FF0000"/>
                </a:solidFill>
              </a:rPr>
              <a:t>公案</a:t>
            </a:r>
            <a:r>
              <a:rPr lang="en-US" altLang="zh-CN" sz="1800"/>
              <a:t>：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有一天，藏地北方有一家人死了家长，但苦于找不到出家人念破瓦。此时，正好来了一位像乞丐一样的瑜伽士，便请他超度。他说：我一个字都不认识，也不会念破瓦，只会念“噶玛巴千诺”（意为祈祷噶玛巴，或上师噶玛巴知、上师噶玛巴垂念我），不过这也可以超度。于是他每念100遍“噶玛巴千诺”，就用念珠打一打死者的尸体，不久奇迹就出现了——死者的梵净穴出现了破瓦的相，并出现光等往生瑞相。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后来，那位瑜伽士在西藏见到噶玛巴，噶玛巴对他说：在北方，我们齐心协力超度那个灵魂，还真不容易</a:t>
            </a:r>
            <a:r>
              <a:rPr lang="zh-CN" altLang="en-US" sz="1800"/>
              <a:t>，</a:t>
            </a:r>
            <a:r>
              <a:rPr lang="en-US" altLang="zh-CN" sz="1800"/>
              <a:t>而且还用念珠打一打身边的人。当时瑜伽士会心而笑，并更加坚信法王噶玛巴。</a:t>
            </a:r>
            <a:endParaRPr lang="en-US" altLang="zh-CN"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923925" y="642938"/>
            <a:ext cx="10201275" cy="844550"/>
          </a:xfrm>
        </p:spPr>
        <p:txBody>
          <a:bodyPr anchor="ctr"/>
          <a:p>
            <a:r>
              <a:rPr lang="en-US" altLang="zh-CN" sz="3600"/>
              <a:t>八、信心坚固的标准</a:t>
            </a:r>
            <a:endParaRPr lang="en-US" altLang="zh-CN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838" y="2014538"/>
            <a:ext cx="10058400" cy="3932238"/>
          </a:xfrm>
        </p:spPr>
        <p:txBody>
          <a:bodyPr/>
          <a:p>
            <a:pPr marL="0" indent="0" fontAlgn="base">
              <a:buNone/>
            </a:pPr>
            <a:r>
              <a:rPr lang="en-US" sz="2400" strike="noStrike" noProof="1"/>
              <a:t>对佛法要有的信念</a:t>
            </a:r>
            <a:endParaRPr lang="en-US" sz="2400" strike="noStrike" noProof="1"/>
          </a:p>
          <a:p>
            <a:pPr marL="0" indent="0" fontAlgn="base">
              <a:buNone/>
            </a:pPr>
            <a:r>
              <a:rPr lang="en-US" sz="2400" strike="noStrike" noProof="1"/>
              <a:t>1、</a:t>
            </a:r>
            <a:r>
              <a:rPr lang="en-US" sz="2400" strike="noStrike" noProof="1">
                <a:solidFill>
                  <a:srgbClr val="FF0000"/>
                </a:solidFill>
              </a:rPr>
              <a:t>坚不可摧。</a:t>
            </a:r>
            <a:endParaRPr lang="en-US" sz="24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 sz="2400" strike="noStrike" noProof="1"/>
              <a:t>2、</a:t>
            </a:r>
            <a:r>
              <a:rPr lang="en-US" sz="2400" strike="noStrike" noProof="1">
                <a:solidFill>
                  <a:srgbClr val="FF0000"/>
                </a:solidFill>
              </a:rPr>
              <a:t>颠扑不破。</a:t>
            </a:r>
            <a:endParaRPr lang="en-US" sz="24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 sz="2400" strike="noStrike" noProof="1"/>
              <a:t>3、</a:t>
            </a:r>
            <a:r>
              <a:rPr lang="en-US" sz="2400" strike="noStrike" noProof="1">
                <a:solidFill>
                  <a:srgbClr val="FF0000"/>
                </a:solidFill>
              </a:rPr>
              <a:t>不可退转。</a:t>
            </a:r>
            <a:endParaRPr lang="en-US" sz="2400" strike="noStrike" noProof="1">
              <a:solidFill>
                <a:srgbClr val="FF0000"/>
              </a:solidFill>
            </a:endParaRPr>
          </a:p>
          <a:p>
            <a:pPr fontAlgn="base"/>
            <a:endParaRPr lang="en-US" sz="2400" strike="noStrike" noProof="1"/>
          </a:p>
          <a:p>
            <a:pPr marL="0" indent="0" fontAlgn="base">
              <a:buNone/>
            </a:pPr>
            <a:r>
              <a:rPr lang="en-US" sz="2400" strike="noStrike" noProof="1"/>
              <a:t>《佛说广博严净不退转轮经》云：“信诸牟尼尊，以法施众生，我亦应随学，是名为坚信。”帮助众生最好的方法，就是以佛教的</a:t>
            </a:r>
            <a:r>
              <a:rPr lang="en-US" sz="2400" strike="noStrike" noProof="1">
                <a:solidFill>
                  <a:srgbClr val="FF0000"/>
                </a:solidFill>
              </a:rPr>
              <a:t>甘露妙药</a:t>
            </a:r>
            <a:r>
              <a:rPr lang="en-US" sz="2400" strike="noStrike" noProof="1"/>
              <a:t>，医治众生无始以来非常严重的</a:t>
            </a:r>
            <a:r>
              <a:rPr lang="en-US" sz="2400" strike="noStrike" noProof="1">
                <a:solidFill>
                  <a:srgbClr val="FF0000"/>
                </a:solidFill>
              </a:rPr>
              <a:t>贪嗔痴病</a:t>
            </a:r>
            <a:r>
              <a:rPr lang="en-US" sz="2400" strike="noStrike" noProof="1"/>
              <a:t>。</a:t>
            </a:r>
            <a:endParaRPr lang="en-US" sz="2400" strike="noStrike" noProof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993775" y="642938"/>
            <a:ext cx="10131425" cy="1033462"/>
          </a:xfrm>
        </p:spPr>
        <p:txBody>
          <a:bodyPr anchor="ctr"/>
          <a:p>
            <a:r>
              <a:rPr lang="en-US" altLang="zh-CN" sz="3600"/>
              <a:t>九、殷重嘱咐</a:t>
            </a:r>
            <a:endParaRPr lang="en-US" altLang="zh-CN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76400"/>
            <a:ext cx="10796588" cy="4665663"/>
          </a:xfrm>
        </p:spPr>
        <p:txBody>
          <a:bodyPr/>
          <a:p>
            <a:pPr marL="0" indent="0" fontAlgn="base">
              <a:buNone/>
            </a:pPr>
            <a:r>
              <a:rPr lang="en-US" sz="2000" strike="noStrike" noProof="1"/>
              <a:t>不要自欺欺人，只有生起坚固的信心，才能真正获得正道《出曜经》云：“信财乃得道”</a:t>
            </a:r>
            <a:r>
              <a:rPr lang="en-US" sz="2000" strike="noStrike" noProof="1">
                <a:solidFill>
                  <a:srgbClr val="FF0000"/>
                </a:solidFill>
              </a:rPr>
              <a:t>既然信心的财富是唯一得道的途径，那想获得一系列成就者，就要依靠坚固的信心。</a:t>
            </a:r>
            <a:endParaRPr lang="en-US" sz="2000" strike="noStrike" noProof="1"/>
          </a:p>
          <a:p>
            <a:pPr marL="0" indent="0" fontAlgn="base">
              <a:buNone/>
            </a:pPr>
            <a:r>
              <a:rPr lang="en-US" sz="2000" strike="noStrike" noProof="1"/>
              <a:t>汉地有个荼陵郁禅师，他有视师如佛的</a:t>
            </a:r>
            <a:r>
              <a:rPr lang="en-US" sz="2000" strike="noStrike" noProof="1">
                <a:solidFill>
                  <a:srgbClr val="FF0000"/>
                </a:solidFill>
              </a:rPr>
              <a:t>清净心和欢喜心</a:t>
            </a:r>
            <a:r>
              <a:rPr lang="en-US" sz="2000" strike="noStrike" noProof="1"/>
              <a:t>，依靠上师的加持，开悟时自然而然流露出一个偈颂，云：“我有明珠一颗，久被尘劳关锁，今朝尘尽光生，照破山河万朵。”意谓：</a:t>
            </a:r>
            <a:r>
              <a:rPr lang="en-US" sz="2000" strike="noStrike" noProof="1">
                <a:solidFill>
                  <a:srgbClr val="FF0000"/>
                </a:solidFill>
              </a:rPr>
              <a:t>我本来就有像水晶般透明的心性如来藏，但因自己的业力，很长时间都被尘垢覆盖，今天依靠上师的加持和自己的信心，明珠上面的尘埃一扫而光，其光芒自然而然照破千山万水，乃至整个世界。</a:t>
            </a:r>
            <a:endParaRPr lang="en-US" sz="20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zh-CN" altLang="en-US" sz="2000" strike="noStrike" noProof="1">
                <a:solidFill>
                  <a:schemeClr val="tx1"/>
                </a:solidFill>
              </a:rPr>
              <a:t>众生无始以来靠分别心进行流转，怎么让分别心停留下来呢？依靠上师的加持，</a:t>
            </a:r>
            <a:r>
              <a:rPr lang="zh-CN" altLang="en-US" sz="2000" strike="noStrike" noProof="1">
                <a:solidFill>
                  <a:srgbClr val="FF0000"/>
                </a:solidFill>
              </a:rPr>
              <a:t>让我们的分别心就能融入上师的</a:t>
            </a:r>
            <a:r>
              <a:rPr lang="zh-CN" altLang="en-US" sz="2000" strike="noStrike" noProof="1">
                <a:solidFill>
                  <a:srgbClr val="FF0000"/>
                </a:solidFill>
                <a:sym typeface="+mn-ea"/>
              </a:rPr>
              <a:t>悲愿当中，分别心就能现前心的本性，所有的尘埃就一扫而光，现前如来藏的光明。</a:t>
            </a:r>
            <a:r>
              <a:rPr lang="zh-CN" altLang="en-US" sz="2000" strike="noStrike" noProof="1">
                <a:solidFill>
                  <a:schemeClr val="tx1"/>
                </a:solidFill>
              </a:rPr>
              <a:t>依靠上师的加持，</a:t>
            </a:r>
            <a:r>
              <a:rPr lang="zh-CN" altLang="en-US" sz="2000" strike="noStrike" noProof="1">
                <a:solidFill>
                  <a:srgbClr val="FF0000"/>
                </a:solidFill>
              </a:rPr>
              <a:t>就能现前这样的境界。</a:t>
            </a:r>
            <a:r>
              <a:rPr lang="zh-CN" altLang="en-US" sz="2000" strike="noStrike" noProof="1">
                <a:solidFill>
                  <a:schemeClr val="tx1"/>
                </a:solidFill>
              </a:rPr>
              <a:t>上师鼓励大家</a:t>
            </a:r>
            <a:r>
              <a:rPr lang="zh-CN" altLang="en-US" sz="2000" strike="noStrike" noProof="1">
                <a:solidFill>
                  <a:srgbClr val="FF0000"/>
                </a:solidFill>
              </a:rPr>
              <a:t>；得道者要再接再力，没有</a:t>
            </a:r>
            <a:r>
              <a:rPr lang="zh-CN" altLang="en-US" sz="2000" strike="noStrike" noProof="1">
                <a:solidFill>
                  <a:srgbClr val="FF0000"/>
                </a:solidFill>
                <a:sym typeface="+mn-ea"/>
              </a:rPr>
              <a:t>得道</a:t>
            </a:r>
            <a:r>
              <a:rPr lang="zh-CN" altLang="en-US" sz="2000" strike="noStrike" noProof="1">
                <a:solidFill>
                  <a:srgbClr val="FF0000"/>
                </a:solidFill>
              </a:rPr>
              <a:t>的要勤奋努力。</a:t>
            </a:r>
            <a:endParaRPr lang="en-US" sz="2000" strike="noStrike" noProof="1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endParaRPr lang="en-US" sz="2400" strike="noStrike" noProof="1">
              <a:solidFill>
                <a:srgbClr val="FF0000"/>
              </a:solidFill>
            </a:endParaRPr>
          </a:p>
          <a:p>
            <a:pPr fontAlgn="base"/>
            <a:endParaRPr lang="en-US" sz="2400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63575" y="642938"/>
            <a:ext cx="10461625" cy="777875"/>
          </a:xfrm>
        </p:spPr>
        <p:txBody>
          <a:bodyPr anchor="ctr"/>
          <a:p>
            <a:r>
              <a:rPr lang="zh-CN" altLang="en-US" sz="3600"/>
              <a:t>补充</a:t>
            </a:r>
            <a:r>
              <a:rPr lang="en-US" altLang="zh-CN" sz="3600"/>
              <a:t>-</a:t>
            </a:r>
            <a:r>
              <a:rPr lang="zh-CN" altLang="en-US" sz="3600"/>
              <a:t>印度单巴桑吉尊者教言（</a:t>
            </a:r>
            <a:r>
              <a:rPr lang="en-US" altLang="zh-CN" sz="3600"/>
              <a:t>58</a:t>
            </a:r>
            <a:r>
              <a:rPr lang="zh-CN" altLang="en-US" sz="3600"/>
              <a:t>广释）</a:t>
            </a:r>
            <a:endParaRPr lang="zh-CN" alt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75" y="1604963"/>
            <a:ext cx="10461625" cy="4430713"/>
          </a:xfrm>
        </p:spPr>
        <p:txBody>
          <a:bodyPr/>
          <a:p>
            <a:pPr fontAlgn="base"/>
            <a:r>
              <a:rPr lang="en-US" sz="2400" b="1" strike="noStrike" noProof="1">
                <a:solidFill>
                  <a:srgbClr val="FF0000"/>
                </a:solidFill>
              </a:rPr>
              <a:t>加持原本是从内心生起,应当祈祷上师本尊!</a:t>
            </a:r>
            <a:endParaRPr lang="en-US" sz="2400" b="1" strike="noStrike" noProof="1">
              <a:solidFill>
                <a:srgbClr val="FF0000"/>
              </a:solidFill>
            </a:endParaRPr>
          </a:p>
          <a:p>
            <a:pPr marL="274320" lvl="1" indent="0" fontAlgn="base">
              <a:buNone/>
            </a:pPr>
            <a:endParaRPr lang="en-US" sz="2000" strike="noStrike" noProof="1"/>
          </a:p>
          <a:p>
            <a:pPr marL="274320" lvl="1" indent="0" fontAlgn="base">
              <a:buNone/>
            </a:pPr>
            <a:r>
              <a:rPr lang="en-US" sz="2000" b="1" strike="noStrike" noProof="1">
                <a:solidFill>
                  <a:schemeClr val="tx1"/>
                </a:solidFill>
              </a:rPr>
              <a:t>如果你想求加持就以信心去祈祷上师,祈祷本尊。</a:t>
            </a:r>
            <a:endParaRPr lang="en-US" sz="2000" b="1" strike="noStrike" noProof="1">
              <a:solidFill>
                <a:schemeClr val="tx1"/>
              </a:solidFill>
            </a:endParaRPr>
          </a:p>
          <a:p>
            <a:pPr marL="274320" lvl="1" indent="0" fontAlgn="base">
              <a:buNone/>
            </a:pPr>
            <a:r>
              <a:rPr lang="en-US" sz="2000" b="1" strike="noStrike" noProof="1">
                <a:solidFill>
                  <a:schemeClr val="tx1"/>
                </a:solidFill>
              </a:rPr>
              <a:t>如果经常这样祈祷,就会得到越来越明显的加持。</a:t>
            </a:r>
            <a:endParaRPr lang="en-US" sz="2000" b="1" strike="noStrike" noProof="1">
              <a:solidFill>
                <a:schemeClr val="tx1"/>
              </a:solidFill>
            </a:endParaRPr>
          </a:p>
          <a:p>
            <a:pPr marL="274320" lvl="1" indent="0" fontAlgn="base">
              <a:buNone/>
            </a:pPr>
            <a:endParaRPr lang="en-US" altLang="en-US" sz="2000" b="1" strike="noStrike" noProof="1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  <a:p>
            <a:pPr marL="274320" lvl="1" indent="0" fontAlgn="base">
              <a:buNone/>
            </a:pPr>
            <a:r>
              <a:rPr lang="zh-CN" altLang="en-US" sz="20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加持是一种强大的力量，需要我们的信心才能激活和启动。信心是得到加持的真正的钥匙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en-US" strike="noStrike" noProof="1"/>
          </a:p>
          <a:p>
            <a:pPr fontAlgn="base"/>
            <a:r>
              <a:rPr lang="en-US" sz="2400" b="1" strike="noStrike" noProof="1">
                <a:solidFill>
                  <a:srgbClr val="FF0000"/>
                </a:solidFill>
              </a:rPr>
              <a:t>虔诚的信心好似良田,切不可置之不理让它变成烦恼的贫瘠荒地!</a:t>
            </a:r>
            <a:endParaRPr lang="en-US" sz="2400" b="1" strike="noStrike" noProof="1">
              <a:solidFill>
                <a:srgbClr val="FF0000"/>
              </a:solidFill>
            </a:endParaRPr>
          </a:p>
          <a:p>
            <a:pPr marL="457200" lvl="1" indent="0" fontAlgn="base">
              <a:buNone/>
            </a:pPr>
            <a:r>
              <a:rPr lang="zh-CN" altLang="en-US" sz="2000" b="1" strike="noStrike" noProof="1">
                <a:solidFill>
                  <a:schemeClr val="tx1"/>
                </a:solidFill>
              </a:rPr>
              <a:t>呵护我们的信心</a:t>
            </a:r>
            <a:r>
              <a:rPr lang="en-US" altLang="zh-CN" sz="2000" b="1" strike="noStrike" noProof="1">
                <a:solidFill>
                  <a:schemeClr val="tx1"/>
                </a:solidFill>
              </a:rPr>
              <a:t>-</a:t>
            </a:r>
            <a:r>
              <a:rPr lang="zh-CN" altLang="en-US" sz="2000" b="1" strike="noStrike" noProof="1">
                <a:solidFill>
                  <a:schemeClr val="tx1"/>
                </a:solidFill>
              </a:rPr>
              <a:t>使它产生</a:t>
            </a:r>
            <a:r>
              <a:rPr lang="en-US" altLang="zh-CN" sz="2000" b="1" strike="noStrike" noProof="1">
                <a:solidFill>
                  <a:schemeClr val="tx1"/>
                </a:solidFill>
              </a:rPr>
              <a:t>-</a:t>
            </a:r>
            <a:r>
              <a:rPr lang="zh-CN" altLang="en-US" sz="2000" b="1" strike="noStrike" noProof="1">
                <a:solidFill>
                  <a:schemeClr val="tx1"/>
                </a:solidFill>
              </a:rPr>
              <a:t>稳固</a:t>
            </a:r>
            <a:r>
              <a:rPr lang="en-US" altLang="zh-CN" sz="2000" b="1" strike="noStrike" noProof="1">
                <a:solidFill>
                  <a:schemeClr val="tx1"/>
                </a:solidFill>
              </a:rPr>
              <a:t>-</a:t>
            </a:r>
            <a:r>
              <a:rPr lang="zh-CN" altLang="en-US" sz="2000" b="1" strike="noStrike" noProof="1">
                <a:solidFill>
                  <a:schemeClr val="tx1"/>
                </a:solidFill>
              </a:rPr>
              <a:t>增上</a:t>
            </a:r>
            <a:endParaRPr lang="zh-CN" altLang="en-US" sz="2000" b="1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138" y="2093913"/>
            <a:ext cx="9153525" cy="677863"/>
          </a:xfrm>
        </p:spPr>
        <p:txBody>
          <a:bodyPr>
            <a:noAutofit/>
          </a:bodyPr>
          <a:lstStyle/>
          <a:p>
            <a:pPr fontAlgn="base">
              <a:defRPr/>
            </a:pPr>
            <a:r>
              <a:rPr lang="zh-CN" altLang="en-US" sz="6000" strike="noStrike" noProof="1"/>
              <a:t>前课回顾</a:t>
            </a:r>
            <a:endParaRPr sz="6000" strike="noStrike" noProof="1"/>
          </a:p>
        </p:txBody>
      </p:sp>
      <p:sp>
        <p:nvSpPr>
          <p:cNvPr id="7170" name="Text Placeholder 2"/>
          <p:cNvSpPr>
            <a:spLocks noGrp="1"/>
          </p:cNvSpPr>
          <p:nvPr>
            <p:ph type="body" idx="1"/>
          </p:nvPr>
        </p:nvSpPr>
        <p:spPr>
          <a:xfrm>
            <a:off x="1654175" y="3035300"/>
            <a:ext cx="8980488" cy="2360613"/>
          </a:xfrm>
        </p:spPr>
        <p:txBody>
          <a:bodyPr anchor="t">
            <a:normAutofit fontScale="60000"/>
          </a:bodyPr>
          <a:p>
            <a:pPr fontAlgn="base">
              <a:defRPr/>
            </a:pPr>
            <a:r>
              <a:rPr lang="zh-CN" altLang="en-US" sz="2400" strike="noStrike" noProof="1" dirty="0">
                <a:sym typeface="+mn-ea"/>
              </a:rPr>
              <a:t>皈依（</a:t>
            </a:r>
            <a:r>
              <a:rPr lang="en-US" altLang="zh-CN" sz="2400" strike="noStrike" noProof="1" dirty="0">
                <a:sym typeface="+mn-ea"/>
              </a:rPr>
              <a:t>16</a:t>
            </a:r>
            <a:r>
              <a:rPr lang="zh-CN" altLang="en-US" sz="2400" strike="noStrike" noProof="1" dirty="0">
                <a:sym typeface="+mn-ea"/>
              </a:rPr>
              <a:t>）</a:t>
            </a:r>
            <a:br>
              <a:rPr lang="en-CA" altLang="zh-CN" sz="2400" dirty="0">
                <a:sym typeface="+mn-ea"/>
              </a:rPr>
            </a:br>
            <a:r>
              <a:rPr lang="zh-CN" altLang="en-CA" sz="2400" strike="noStrike" noProof="1" dirty="0">
                <a:sym typeface="+mn-ea"/>
              </a:rPr>
              <a:t>《定日百颂》中的皈依诀</a:t>
            </a:r>
            <a:r>
              <a:rPr lang="zh-CN" altLang="en-CA" sz="2400" strike="noStrike" noProof="1">
                <a:sym typeface="+mn-ea"/>
              </a:rPr>
              <a:t>窍</a:t>
            </a:r>
            <a:endParaRPr lang="zh-CN" altLang="en-CA" sz="2400" strike="noStrike" noProof="1">
              <a:sym typeface="+mn-ea"/>
            </a:endParaRPr>
          </a:p>
          <a:p>
            <a:pPr fontAlgn="base">
              <a:defRPr/>
            </a:pPr>
            <a:endParaRPr lang="zh-CN" altLang="en-CA" sz="2400" strike="noStrike" noProof="1">
              <a:sym typeface="+mn-ea"/>
            </a:endParaRPr>
          </a:p>
          <a:p>
            <a:pPr fontAlgn="base">
              <a:defRPr/>
            </a:pPr>
            <a:r>
              <a:rPr lang="zh-CN" sz="1800" strike="noStrike" noProof="1" dirty="0">
                <a:sym typeface="+mn-ea"/>
              </a:rPr>
              <a:t>慈诚罗珠堪布上师《定日百颂》六 视频 </a:t>
            </a:r>
            <a:endParaRPr kumimoji="1" lang="zh-CN" sz="18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 fontAlgn="base">
              <a:tabLst>
                <a:tab pos="2632075" algn="l"/>
              </a:tabLst>
            </a:pPr>
            <a:r>
              <a:rPr lang="zh-CN" sz="1800" strike="noStrike" noProof="1" dirty="0">
                <a:sym typeface="+mn-ea"/>
              </a:rPr>
              <a:t>索达吉堪布上师《当日教言》五、六 </a:t>
            </a:r>
            <a:endParaRPr kumimoji="1" lang="zh-CN" sz="18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 fontAlgn="base">
              <a:tabLst>
                <a:tab pos="2632075" algn="l"/>
              </a:tabLst>
            </a:pPr>
            <a:r>
              <a:rPr lang="zh-CN" altLang="en-US" sz="1800" strike="noStrike" noProof="1" dirty="0">
                <a:sym typeface="+mn-ea"/>
              </a:rPr>
              <a:t>根据上述视频和讲记整理，如有错谬之处，诚心忏悔！</a:t>
            </a:r>
            <a:endParaRPr lang="zh-CN" altLang="en-US" sz="1800" strike="noStrike" noProof="1" dirty="0">
              <a:sym typeface="+mn-ea"/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endParaRPr lang="en-US" sz="1800" strike="noStrike" noProof="1" dirty="0" err="1">
              <a:solidFill>
                <a:srgbClr val="564843"/>
              </a:solidFill>
              <a:sym typeface="+mn-ea"/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1800" strike="noStrike" noProof="1" dirty="0" err="1">
                <a:solidFill>
                  <a:srgbClr val="564843"/>
                </a:solidFill>
                <a:sym typeface="+mn-ea"/>
              </a:rPr>
              <a:t>慧灯禅修二班</a:t>
            </a:r>
            <a:endParaRPr lang="en-CA" sz="1800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1800" strike="noStrike" noProof="1" dirty="0">
                <a:solidFill>
                  <a:srgbClr val="564843"/>
                </a:solidFill>
                <a:sym typeface="+mn-ea"/>
              </a:rPr>
              <a:t>2019-0</a:t>
            </a:r>
            <a:r>
              <a:rPr lang="en-US" altLang="zh-CN" sz="1800" strike="noStrike" noProof="1" dirty="0">
                <a:solidFill>
                  <a:srgbClr val="564843"/>
                </a:solidFill>
                <a:sym typeface="+mn-ea"/>
              </a:rPr>
              <a:t>3</a:t>
            </a:r>
            <a:r>
              <a:rPr lang="en-US" sz="1800" strike="noStrike" noProof="1" dirty="0">
                <a:solidFill>
                  <a:srgbClr val="564843"/>
                </a:solidFill>
                <a:sym typeface="+mn-ea"/>
              </a:rPr>
              <a:t>-29</a:t>
            </a:r>
            <a:endParaRPr lang="en-US" altLang="zh-CN" sz="1800" strike="noStrike" noProof="1" dirty="0">
              <a:solidFill>
                <a:srgbClr val="564843"/>
              </a:solidFill>
            </a:endParaRPr>
          </a:p>
          <a:p>
            <a:pPr algn="ctr" defTabSz="914400" fontAlgn="base">
              <a:tabLst>
                <a:tab pos="2632075" algn="l"/>
              </a:tabLst>
            </a:pPr>
            <a:endParaRPr kumimoji="1" lang="zh-CN" altLang="en-US" sz="18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  <a:p>
            <a:pPr fontAlgn="base">
              <a:defRPr/>
            </a:pPr>
            <a:endParaRPr kumimoji="1" lang="en-US" altLang="zh-CN" sz="18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701675" y="642938"/>
            <a:ext cx="10423525" cy="595312"/>
          </a:xfrm>
        </p:spPr>
        <p:txBody>
          <a:bodyPr anchor="ctr"/>
          <a:p>
            <a:r>
              <a:rPr lang="zh-CN" altLang="en-US" sz="3600" b="1"/>
              <a:t>补充</a:t>
            </a:r>
            <a:r>
              <a:rPr lang="en-US" altLang="zh-CN" sz="3600" b="1"/>
              <a:t>--</a:t>
            </a:r>
            <a:r>
              <a:rPr lang="zh-CN" altLang="en-US" sz="3600" b="1"/>
              <a:t>皈依的三个层次</a:t>
            </a:r>
            <a:endParaRPr lang="zh-CN" altLang="en-US" sz="3600" b="1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596900" y="1325563"/>
            <a:ext cx="10528300" cy="4873625"/>
          </a:xfrm>
        </p:spPr>
        <p:txBody>
          <a:bodyPr anchor="t"/>
          <a:p>
            <a:pPr marL="0" indent="0">
              <a:buNone/>
            </a:pPr>
            <a:r>
              <a:rPr lang="en-US" altLang="zh-CN" sz="2000" b="1">
                <a:solidFill>
                  <a:srgbClr val="FF0000"/>
                </a:solidFill>
              </a:rPr>
              <a:t>第一种，如果仅是表面上参加一个皈依，</a:t>
            </a:r>
            <a:endParaRPr lang="en-US" altLang="zh-CN" sz="2000" b="1">
              <a:solidFill>
                <a:srgbClr val="FF0000"/>
              </a:solidFill>
            </a:endParaRPr>
          </a:p>
          <a:p>
            <a:pPr lvl="1" indent="0">
              <a:buNone/>
            </a:pPr>
            <a:r>
              <a:rPr lang="en-US" altLang="zh-CN" sz="1800"/>
              <a:t> 念诵十万遍，属于比较浅的一种皈依，</a:t>
            </a:r>
            <a:endParaRPr lang="en-US" altLang="zh-CN" sz="1800"/>
          </a:p>
          <a:p>
            <a:pPr lvl="1" indent="0">
              <a:buNone/>
            </a:pPr>
            <a:r>
              <a:rPr lang="en-US" altLang="zh-CN" sz="1800"/>
              <a:t> 也可以种下一些解脱的种子;</a:t>
            </a:r>
            <a:endParaRPr lang="en-US" altLang="zh-CN" sz="1800"/>
          </a:p>
          <a:p>
            <a:pPr lvl="1" indent="0">
              <a:buNone/>
            </a:pPr>
            <a:endParaRPr lang="en-US" altLang="zh-CN" sz="1800"/>
          </a:p>
          <a:p>
            <a:pPr marL="0" indent="0">
              <a:buNone/>
            </a:pPr>
            <a:r>
              <a:rPr lang="en-US" altLang="zh-CN" sz="2000" b="1">
                <a:solidFill>
                  <a:srgbClr val="FF0000"/>
                </a:solidFill>
              </a:rPr>
              <a:t>第二种，了知了三宝的真正体性、功德之后</a:t>
            </a:r>
            <a:endParaRPr lang="en-US" altLang="zh-CN" sz="2000"/>
          </a:p>
          <a:p>
            <a:pPr lvl="1" indent="0">
              <a:buNone/>
            </a:pPr>
            <a:r>
              <a:rPr lang="en-US" altLang="zh-CN" sz="1800"/>
              <a:t>以生起信心的方式发永远不舍弃三宝的誓言;</a:t>
            </a:r>
            <a:endParaRPr lang="en-US" altLang="zh-CN" sz="1800"/>
          </a:p>
          <a:p>
            <a:pPr lvl="1" indent="0">
              <a:buNone/>
            </a:pPr>
            <a:endParaRPr lang="en-US" altLang="zh-CN" sz="1000"/>
          </a:p>
          <a:p>
            <a:pPr marL="0" indent="0">
              <a:buNone/>
            </a:pPr>
            <a:r>
              <a:rPr lang="en-US" altLang="zh-CN" sz="2000" b="1">
                <a:solidFill>
                  <a:srgbClr val="FF0000"/>
                </a:solidFill>
              </a:rPr>
              <a:t>第三种，比较深的皈依是了知了自己本具佛性，</a:t>
            </a:r>
            <a:endParaRPr lang="en-US" altLang="zh-CN" sz="2000"/>
          </a:p>
          <a:p>
            <a:pPr lvl="1" indent="0">
              <a:buNone/>
            </a:pPr>
            <a:endParaRPr lang="en-US" altLang="zh-CN" sz="1800"/>
          </a:p>
          <a:p>
            <a:pPr lvl="1" indent="0">
              <a:buNone/>
            </a:pPr>
            <a:r>
              <a:rPr lang="en-US" altLang="zh-CN" sz="1800"/>
              <a:t>本具法宝道灭的自性，</a:t>
            </a:r>
            <a:endParaRPr lang="en-US" altLang="zh-CN" sz="1800"/>
          </a:p>
          <a:p>
            <a:pPr lvl="1" indent="0">
              <a:buNone/>
            </a:pPr>
            <a:r>
              <a:rPr lang="en-US" altLang="zh-CN" sz="1800"/>
              <a:t>也本具僧宝的如所有智、尽所有智等等的自性。</a:t>
            </a:r>
            <a:endParaRPr lang="en-US" altLang="zh-CN" sz="1800"/>
          </a:p>
          <a:p>
            <a:pPr lvl="1" indent="0">
              <a:buNone/>
            </a:pPr>
            <a:r>
              <a:rPr lang="en-US" altLang="zh-CN" sz="1800"/>
              <a:t>这种见解一旦在我们相续当中生起来的了，绝对不会舍弃。</a:t>
            </a:r>
            <a:endParaRPr lang="en-US" altLang="zh-CN" sz="1800"/>
          </a:p>
          <a:p>
            <a:pPr lvl="1" indent="0">
              <a:buNone/>
            </a:pPr>
            <a:r>
              <a:rPr lang="en-US" altLang="zh-CN" sz="1800"/>
              <a:t>因为自己已经知道所谓三宝的自性不在外而在内，不是表面的，而是本性具足的。</a:t>
            </a:r>
            <a:endParaRPr lang="en-US" altLang="zh-CN"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/>
              <a:t>问答讨论题</a:t>
            </a:r>
            <a:endParaRPr lang="zh-CN" altLang="en-US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1066800" y="2103438"/>
            <a:ext cx="10058400" cy="3932238"/>
          </a:xfrm>
        </p:spPr>
        <p:txBody>
          <a:bodyPr anchor="t"/>
          <a:p>
            <a:pPr fontAlgn="base"/>
            <a:r>
              <a:rPr lang="en-US" altLang="zh-CN" strike="noStrike" noProof="1"/>
              <a:t>1</a:t>
            </a:r>
            <a:r>
              <a:rPr lang="zh-CN" altLang="en-US" strike="noStrike" noProof="1"/>
              <a:t>、从自利、利他两个方面，谈一谈信心的重要性（可以举例说明）</a:t>
            </a:r>
            <a:endParaRPr lang="zh-CN" altLang="en-US" strike="noStrike" noProof="1"/>
          </a:p>
          <a:p>
            <a:pPr marL="0" indent="0" fontAlgn="base">
              <a:buNone/>
            </a:pPr>
            <a:endParaRPr lang="zh-CN" altLang="en-US" strike="noStrike" noProof="1"/>
          </a:p>
          <a:p>
            <a:pPr fontAlgn="base"/>
            <a:r>
              <a:rPr lang="en-US" altLang="zh-CN" strike="noStrike" noProof="1"/>
              <a:t>2</a:t>
            </a:r>
            <a:r>
              <a:rPr lang="zh-CN" altLang="en-US" strike="noStrike" noProof="1"/>
              <a:t>、我们应如何生起信心？如何坚固信心？</a:t>
            </a:r>
            <a:endParaRPr lang="zh-CN" altLang="en-US" strike="noStrike" noProof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00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charset="-122"/>
              </a:rPr>
              <a:t>共修一座</a:t>
            </a:r>
            <a:endParaRPr kumimoji="1" lang="en-US" altLang="zh-CN" sz="600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charset="-122"/>
            </a:endParaRPr>
          </a:p>
        </p:txBody>
      </p:sp>
      <p:sp>
        <p:nvSpPr>
          <p:cNvPr id="3277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wrap="square" lIns="91440" tIns="45720" rIns="91440" bIns="45720" anchor="t"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Title 6"/>
          <p:cNvSpPr>
            <a:spLocks noGrp="1"/>
          </p:cNvSpPr>
          <p:nvPr>
            <p:ph type="title" idx="4294967295"/>
          </p:nvPr>
        </p:nvSpPr>
        <p:spPr>
          <a:xfrm>
            <a:off x="1492250" y="952500"/>
            <a:ext cx="3865563" cy="531813"/>
          </a:xfrm>
        </p:spPr>
        <p:txBody>
          <a:bodyPr vert="horz" wrap="square" lIns="91440" tIns="45720" rIns="91440" bIns="45720" anchor="ctr"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33795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2250" y="1944688"/>
            <a:ext cx="3865563" cy="4041775"/>
          </a:xfrm>
        </p:spPr>
        <p:txBody>
          <a:bodyPr vert="horz" wrap="square" lIns="91440" tIns="45720" rIns="91440" bIns="45720" anchor="t"/>
          <a:lstStyle>
            <a:lvl1pPr lvl="0">
              <a:buClr>
                <a:srgbClr val="262626"/>
              </a:buClr>
              <a:buSzTx/>
              <a:buFont typeface="Garamond" panose="02020404030301010803" pitchFamily="6" charset="0"/>
              <a:defRPr sz="2800"/>
            </a:lvl1pPr>
            <a:lvl2pPr lvl="1">
              <a:buClr>
                <a:srgbClr val="262626"/>
              </a:buClr>
              <a:buSzTx/>
              <a:buFont typeface="Garamond" panose="02020404030301010803" pitchFamily="6" charset="0"/>
              <a:defRPr sz="2400"/>
            </a:lvl2pPr>
            <a:lvl3pPr lvl="2">
              <a:buClr>
                <a:srgbClr val="262626"/>
              </a:buClr>
              <a:buSzTx/>
              <a:buFont typeface="Garamond" panose="02020404030301010803" pitchFamily="6" charset="0"/>
              <a:defRPr sz="2000"/>
            </a:lvl3pPr>
            <a:lvl4pPr lvl="3">
              <a:buClr>
                <a:srgbClr val="262626"/>
              </a:buClr>
              <a:buSzTx/>
              <a:buFont typeface="Garamond" panose="02020404030301010803" pitchFamily="6" charset="0"/>
              <a:defRPr sz="1800"/>
            </a:lvl4pPr>
            <a:lvl5pPr lvl="4">
              <a:buClr>
                <a:srgbClr val="262626"/>
              </a:buClr>
              <a:buSzTx/>
              <a:buFont typeface="Garamond" panose="02020404030301010803" pitchFamily="6" charset="0"/>
              <a:defRPr sz="18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67" y="1484300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846138" y="642938"/>
            <a:ext cx="10901362" cy="769937"/>
          </a:xfrm>
        </p:spPr>
        <p:txBody>
          <a:bodyPr anchor="ctr"/>
          <a:p>
            <a:r>
              <a:rPr lang="zh-CN" altLang="en-US" sz="3600" b="1"/>
              <a:t>第二十诀窍：生老病死河无桥，已备船否当日瓦。</a:t>
            </a:r>
            <a:br>
              <a:rPr lang="zh-CN" altLang="en-US" sz="3600"/>
            </a:b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775" y="1135063"/>
            <a:ext cx="10868025" cy="2290763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颂词解释：生老病死之河没有桥，没有河滩（可涉水而渡的浅水之处），要渡过去的船只是否准备了？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死亡本身不可怕，最最最最可怕的是下一世的投生！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如何面对死亡？用什么东西来面对死亡？如何准备？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不要等到大难临头，现在就要做准备！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要时时刻刻问自己船只准备好了吗？如果没有准备好，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该做什么？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739775" y="3322638"/>
            <a:ext cx="10975975" cy="33321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作为一个凡夫人，要离开生死轮回的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‘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四大瀑流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’</a:t>
            </a: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，钱财、势力、才华、美貌，都没办法当作桥来渡过</a:t>
            </a:r>
            <a:endParaRPr lang="zh-CN" alt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kumimoji="1"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什么是渡河之船或桥？唯一是行持</a:t>
            </a:r>
            <a:r>
              <a:rPr kumimoji="1" lang="zh-CN" alt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善法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《佛说瑜伽大教王经》：“须乘法行船，而至菩提岸。”即必须要乘坐以法行持的船，最后一定会到达菩提岸。因此，要从生老病死中出离，必定要依靠佛法。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华智仁波切也讲了，三皈依中最重要的就是皈依法，因为依靠法我们才能得到解脱。依止上师，应该只为求法。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生死大海中，想得到解脱，除了依靠佛法，还要自己的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精进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《正法念处经》里也讲了：“若溺懈怠泥，没苦海不出，若人勤精进，则渡生死海。”如果沉溺在懈怠的泥坑中则很难解脱，只有非常精进地修法，才有希望从轮回的苦海中得到解脱。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539750" y="558800"/>
            <a:ext cx="11268075" cy="457200"/>
          </a:xfrm>
        </p:spPr>
        <p:txBody>
          <a:bodyPr anchor="ctr"/>
          <a:p>
            <a:r>
              <a:rPr lang="zh-CN" altLang="en-US" sz="2800" b="1"/>
              <a:t>第二十一诀窍：</a:t>
            </a:r>
            <a:r>
              <a:rPr lang="zh-CN" altLang="en-US" sz="2800" b="1">
                <a:sym typeface="宋体" panose="02010600030101010101" pitchFamily="2" charset="-122"/>
              </a:rPr>
              <a:t>生死中阴狭险隘，五毒惑匪定等候，  寻护送师当日瓦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775" y="1016000"/>
            <a:ext cx="10868025" cy="2873375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颂词解释：生、死、中阴就像一条非常狭窄险隘的路，当我们路过之时，烦恼如强盗一般一定会来伏击我们的！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唯一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可以护送我们安全通过的护送者只有上师三宝，所以我们要寻找上师三宝的护送！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平时要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修上师瑜伽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、对上师三宝要有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信心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、要经常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祈请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上师三宝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上师瑜伽中的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“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上师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”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是指：法王如意宝和莲花生大士！尤其需要将法王如意宝观想为莲花生大士！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末法时代祈祷莲花生大士极为重要，遣除违缘道障最好的法门！应随时将法王如意宝和莲花生大士观想为一体，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祈祷莲生大士，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念诵莲师心咒！</a:t>
            </a:r>
            <a:endParaRPr kumimoji="1" lang="zh-CN" altLang="en-US" sz="18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85800" y="3889375"/>
            <a:ext cx="10975975" cy="219868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在轮回的狭道中，需要寻找一个护送者，那就是明白取舍道理的上师，故而依止上师非常重要。 </a:t>
            </a:r>
            <a:endParaRPr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kumimoji="1"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寻找有能力护送的具格上师特别重要：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lvl="1" indent="0" algn="l" fontAlgn="base">
              <a:buSzTx/>
              <a:buFont typeface="+mj-lt"/>
              <a:buNone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法王如意宝讲过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真正的善知识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：在世间法和出世间法方面，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更重视出世间法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；自利和他利方面，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以他利为主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；在今世和来世方面，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以来世为主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；胜义谛和世俗谛方面，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以胜义谛为主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。即使他没有很高的学问，但是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特别重视因果的见解、出世间的修行，以及利他的菩提心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lvl="0" indent="0" algn="l" fontAlgn="base">
              <a:buSzTx/>
              <a:buFont typeface="+mj-lt"/>
              <a:buNone/>
            </a:pP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标题 1"/>
          <p:cNvSpPr>
            <a:spLocks noGrp="1"/>
          </p:cNvSpPr>
          <p:nvPr>
            <p:ph type="title"/>
          </p:nvPr>
        </p:nvSpPr>
        <p:spPr>
          <a:xfrm>
            <a:off x="812800" y="425450"/>
            <a:ext cx="10902950" cy="769938"/>
          </a:xfrm>
        </p:spPr>
        <p:txBody>
          <a:bodyPr anchor="ctr"/>
          <a:p>
            <a:r>
              <a:rPr lang="zh-CN" altLang="en-US" sz="3600" b="1">
                <a:sym typeface="宋体" panose="02010600030101010101" pitchFamily="2" charset="-122"/>
              </a:rPr>
              <a:t>颂词第二十二：无欺皈处乃上师，不离顶戴当日瓦。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775" y="1135063"/>
            <a:ext cx="10868025" cy="2290763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颂词解释：作为皈依处的上师三宝，有巨大的加持力量，是永远不会有错永远不会欺骗我们的，应该时刻观想在头顶祈祷！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由于长期修持菩提心和证悟空性的智慧即积累福慧二资粮，上师三宝积累了无量巨大力量即加持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! </a:t>
            </a:r>
            <a:endParaRPr lang="en-US" altLang="zh-CN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加持是一种强大的力量，需要我们的信心才能激活和启动，只有依靠我们信赖、信仰、信心对加持的认可，加持才能发挥作用！信心是得到加持的真正的钥匙！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08013" y="3425825"/>
            <a:ext cx="10975975" cy="31623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上师是无有欺惑的皈依处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，是三世诸佛之化身、三世诸佛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之总体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，从</a:t>
            </a:r>
            <a:r>
              <a:rPr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恩德方面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来说，我们的传承上师们与诸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佛同等，或者说超越诸佛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对待真正的上师，应该是师如佛的同时，</a:t>
            </a:r>
            <a:r>
              <a:rPr kumimoji="1"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发愿生生世世信心和修行不离上师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修念上师瑜伽来祈祷， 相当于已经见到了上师的法身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，也是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不离上师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时常顶戴、祈祷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，很多缘起自然而然可以成就，违缘会轻而易举地遣除，修行境界和顺缘也会顺理成章地出现。如果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不修善知识，得不到上师真实的加持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我们已经获得了暇满人身，并且遇到了这么好的善知识，应该经常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修上师瑜伽，思维上师、忆念恩德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，在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死亡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来临之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时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，应对上师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生起极大的信心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，一定会往生清净刹土。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812800" y="511175"/>
            <a:ext cx="10902950" cy="542925"/>
          </a:xfrm>
        </p:spPr>
        <p:txBody>
          <a:bodyPr anchor="ctr"/>
          <a:p>
            <a:r>
              <a:rPr lang="zh-CN" altLang="en-US" sz="3600" b="1">
                <a:sym typeface="宋体" panose="02010600030101010101" pitchFamily="2" charset="-122"/>
              </a:rPr>
              <a:t>颂词第二十三： 皈依上师抵目地，起大敬信当日瓦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75" y="1054100"/>
            <a:ext cx="10869613" cy="2292350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颂词解释：依靠上师三宝能够抵达解脱的目的地，犹如乘车需要付费一样，必须以信心才能得获解脱！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一切由自己的信心决定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：有多大的信心就能获得多大的加持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! 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佛度有缘人就是指对佛信心之人。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 </a:t>
            </a:r>
            <a:endParaRPr lang="en-US" altLang="zh-CN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真正的依止上师就是保持一颗纯洁的信心，依教奉行！</a:t>
            </a:r>
            <a:endParaRPr lang="zh-CN" altLang="en-US" sz="1800" strike="noStrike" noProof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时时刻刻祈祷上师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，一定能得到加持，并时刻感觉到加持力量！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通过闻思提升信心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：多看莲花生大士、法王如意宝的传记！！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08013" y="3530600"/>
            <a:ext cx="11107738" cy="31623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+mn-cs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如果我们皈依了具有法相、具有资格的上师，依靠上师的教言、指点、引导，一定会实现自己的目标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在依止上师的过程中，</a:t>
            </a:r>
            <a:r>
              <a:rPr kumimoji="1"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清净心和敬信心</a:t>
            </a: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至关重要：如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果没有大信心和恭敬心，虽然上师德高望重，相续中有慈悲、智慧和无量无边的法藏，但是因为</a:t>
            </a:r>
            <a:r>
              <a:rPr kumimoji="1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自己的因缘不具足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，依靠这种缘起无法获得加持。 </a:t>
            </a:r>
            <a:endParaRPr kumimoji="1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弟子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对上师以恭敬心和随顺心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，供养或是承事护持，自相续的善法永远也不会间断。因此，我们应该用恭敬心来对待，否则上师相续中有再多的功德，自己也不一定能得到。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学佛的缘起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特别重要，最初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遇到一位具相的善知识，走上一条正确的路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，否则在修行的过程中会有一定障碍。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依止善知识，弟子和上师都需要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智慧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，通过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闻思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，在知晓佛教的基础理论之后，应该学会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观察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，懂得辨别，对此释迦牟尼佛在相关经典中再三强调，后学者应该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依教奉行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468813"/>
            <a:ext cx="9293225" cy="971550"/>
          </a:xfrm>
        </p:spPr>
        <p:txBody>
          <a:bodyPr>
            <a:normAutofit fontScale="62500"/>
          </a:bodyPr>
          <a:lstStyle/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endParaRPr lang="en-CA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endParaRPr lang="en-US" sz="2200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2200" strike="noStrike" noProof="1" dirty="0" err="1">
                <a:solidFill>
                  <a:srgbClr val="564843"/>
                </a:solidFill>
              </a:rPr>
              <a:t>慧灯禅修二班</a:t>
            </a:r>
            <a:endParaRPr lang="en-CA" sz="2200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2200" strike="noStrike" noProof="1" dirty="0">
                <a:solidFill>
                  <a:srgbClr val="564843"/>
                </a:solidFill>
              </a:rPr>
              <a:t>2019-0</a:t>
            </a:r>
            <a:r>
              <a:rPr lang="en-US" altLang="zh-CN" sz="2200" strike="noStrike" noProof="1" dirty="0">
                <a:solidFill>
                  <a:srgbClr val="564843"/>
                </a:solidFill>
              </a:rPr>
              <a:t>3</a:t>
            </a:r>
            <a:r>
              <a:rPr lang="en-US" sz="2200" strike="noStrike" noProof="1" dirty="0">
                <a:solidFill>
                  <a:srgbClr val="564843"/>
                </a:solidFill>
              </a:rPr>
              <a:t>-29</a:t>
            </a:r>
            <a:endParaRPr lang="en-US" altLang="zh-CN" sz="2200" strike="noStrike" noProof="1" dirty="0">
              <a:solidFill>
                <a:srgbClr val="56484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24013" y="2120900"/>
            <a:ext cx="8945563" cy="1277938"/>
          </a:xfrm>
        </p:spPr>
        <p:txBody>
          <a:bodyPr>
            <a:noAutofit/>
          </a:bodyPr>
          <a:lstStyle/>
          <a:p>
            <a:pPr fontAlgn="base">
              <a:defRPr/>
            </a:pPr>
            <a:r>
              <a:rPr lang="zh-CN" altLang="en-US" sz="4000" strike="noStrike" noProof="1" dirty="0"/>
              <a:t>皈依（</a:t>
            </a:r>
            <a:r>
              <a:rPr lang="en-US" altLang="zh-CN" sz="4000" strike="noStrike" noProof="1" dirty="0"/>
              <a:t>17</a:t>
            </a:r>
            <a:r>
              <a:rPr lang="zh-CN" altLang="en-US" sz="4000" strike="noStrike" noProof="1" dirty="0"/>
              <a:t>）</a:t>
            </a:r>
            <a:br>
              <a:rPr lang="en-CA" altLang="zh-CN" sz="4000" dirty="0"/>
            </a:br>
            <a:r>
              <a:rPr lang="zh-CN" altLang="en-US" sz="3600" strike="noStrike" noProof="1" dirty="0"/>
              <a:t>皈依的关键《信心是最好的财富》</a:t>
            </a:r>
            <a:endParaRPr altLang="zh-CN" sz="3600" strike="noStrike" noProof="1" dirty="0"/>
          </a:p>
        </p:txBody>
      </p:sp>
      <p:sp>
        <p:nvSpPr>
          <p:cNvPr id="2" name="Text Placeholder 2"/>
          <p:cNvSpPr>
            <a:spLocks noGrp="1"/>
          </p:cNvSpPr>
          <p:nvPr/>
        </p:nvSpPr>
        <p:spPr>
          <a:xfrm>
            <a:off x="1449388" y="3613150"/>
            <a:ext cx="9070975" cy="1133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rmAutofit fontScale="70000"/>
          </a:bodyPr>
          <a:lstStyle>
            <a:lvl1pPr marL="0" indent="0" algn="ctr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tabLst>
                <a:tab pos="2633345" algn="l"/>
              </a:tabLst>
              <a:defRPr kumimoji="1" sz="1600" kern="1200">
                <a:solidFill>
                  <a:schemeClr val="tx2"/>
                </a:solidFill>
                <a:effectLst/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9144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3716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8288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fontAlgn="base">
              <a:tabLst>
                <a:tab pos="2632075" algn="l"/>
              </a:tabLst>
            </a:pPr>
            <a:endParaRPr kumimoji="1" lang="zh-CN" sz="24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 fontAlgn="base">
              <a:tabLst>
                <a:tab pos="2632075" algn="l"/>
              </a:tabLst>
            </a:pPr>
            <a:r>
              <a:rPr kumimoji="1" lang="zh-CN" sz="2400" strike="noStrike" kern="1200" noProof="1" dirty="0">
                <a:latin typeface="+mn-lt"/>
                <a:ea typeface="宋体" panose="02010600030101010101" pitchFamily="2" charset="-122"/>
                <a:cs typeface="+mn-cs"/>
              </a:rPr>
              <a:t>索达吉堪布上师大学演讲</a:t>
            </a:r>
            <a:endParaRPr kumimoji="1" lang="zh-CN" sz="24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 fontAlgn="base">
              <a:tabLst>
                <a:tab pos="2632075" algn="l"/>
              </a:tabLst>
            </a:pPr>
            <a:r>
              <a:rPr kumimoji="1" lang="zh-CN" altLang="en-US" sz="2400" strike="noStrike" kern="1200" noProof="1" dirty="0">
                <a:latin typeface="+mn-lt"/>
                <a:ea typeface="宋体" panose="02010600030101010101" pitchFamily="2" charset="-122"/>
                <a:cs typeface="+mn-cs"/>
              </a:rPr>
              <a:t>根据上述视频和讲记整理，如有错谬之处，诚心忏悔！</a:t>
            </a:r>
            <a:endParaRPr kumimoji="1" lang="zh-CN" altLang="en-US" sz="2400" strike="noStrike" kern="1200" noProof="1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1095375" y="642938"/>
            <a:ext cx="10029825" cy="479425"/>
          </a:xfrm>
        </p:spPr>
        <p:txBody>
          <a:bodyPr anchor="ctr"/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1017588" y="1422400"/>
            <a:ext cx="10107612" cy="4613275"/>
          </a:xfrm>
        </p:spPr>
        <p:txBody>
          <a:bodyPr anchor="t"/>
          <a:p>
            <a:pPr marL="0" indent="0">
              <a:buNone/>
            </a:pPr>
            <a:r>
              <a:rPr lang="en-US" altLang="zh-CN" sz="2400"/>
              <a:t>缘起：对三宝生起正信特别重要，为什么这么讲呢？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一、不信三宝的过患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二、信仰三宝的功德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三、一则发人深省的公案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四、来自哲学、医学、心理学的佐证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五、依教奉行生起信心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六、护持正念闻思修行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七、睁开慧眼维护信心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八、信心坚固的标准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九、殷重嘱咐</a:t>
            </a:r>
            <a:endParaRPr lang="en-US" altLang="zh-CN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846138" y="642938"/>
            <a:ext cx="10279062" cy="882650"/>
          </a:xfrm>
        </p:spPr>
        <p:txBody>
          <a:bodyPr anchor="ctr"/>
          <a:p>
            <a:br>
              <a:rPr lang="en-US" altLang="zh-CN"/>
            </a:br>
            <a:r>
              <a:rPr lang="en-US" altLang="zh-CN"/>
              <a:t>缘起：对三宝生起正信特别重要</a:t>
            </a:r>
            <a:br>
              <a:rPr lang="en-US" altLang="zh-CN"/>
            </a:br>
            <a:endParaRPr lang="en-US" altLang="zh-CN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p>
            <a:pPr marL="0" indent="0">
              <a:buNone/>
            </a:pPr>
            <a:r>
              <a:rPr lang="en-US" altLang="zh-CN"/>
              <a:t>为什么这么讲呢？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lvl="1" indent="0">
              <a:buNone/>
            </a:pPr>
            <a:r>
              <a:rPr lang="en-US" altLang="zh-CN" sz="2800"/>
              <a:t>1、现在社会很多人都缺少道德教育和宗教教育。</a:t>
            </a:r>
            <a:endParaRPr lang="en-US" altLang="zh-CN" sz="2800"/>
          </a:p>
          <a:p>
            <a:pPr lvl="1" indent="0">
              <a:buNone/>
            </a:pPr>
            <a:r>
              <a:rPr lang="en-US" altLang="zh-CN" sz="2800"/>
              <a:t>2、技能和财富不能解决生老病死苦等重大问题。</a:t>
            </a:r>
            <a:endParaRPr lang="en-US" altLang="zh-CN" sz="2800"/>
          </a:p>
          <a:p>
            <a:pPr lvl="1" indent="0">
              <a:buNone/>
            </a:pPr>
            <a:r>
              <a:rPr lang="en-US" altLang="zh-CN" sz="2800"/>
              <a:t>3、因此，很希望大家能对三宝生起真正的信心。</a:t>
            </a:r>
            <a:endParaRPr lang="en-US" altLang="zh-CN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5498</Words>
  <Application>WPS 演示</Application>
  <PresentationFormat>Widescreen</PresentationFormat>
  <Paragraphs>249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36" baseType="lpstr">
      <vt:lpstr>Arial</vt:lpstr>
      <vt:lpstr>宋体</vt:lpstr>
      <vt:lpstr>Wingdings</vt:lpstr>
      <vt:lpstr>Garamond</vt:lpstr>
      <vt:lpstr>Songti SC</vt:lpstr>
      <vt:lpstr>华文楷体</vt:lpstr>
      <vt:lpstr>微软雅黑</vt:lpstr>
      <vt:lpstr>Arial Unicode MS</vt:lpstr>
      <vt:lpstr>Calibri</vt:lpstr>
      <vt:lpstr>Songti SC Light</vt:lpstr>
      <vt:lpstr>黑体</vt:lpstr>
      <vt:lpstr>Savon</vt:lpstr>
      <vt:lpstr>1_Savon</vt:lpstr>
      <vt:lpstr>发心偈</vt:lpstr>
      <vt:lpstr>前课回顾</vt:lpstr>
      <vt:lpstr>第二十诀窍：生老病死河无桥，已备船否当日瓦。 </vt:lpstr>
      <vt:lpstr>第二十一诀窍：生死中阴狭险隘，五毒惑匪定等候，  寻护送师当日瓦</vt:lpstr>
      <vt:lpstr>颂词第二十二：无欺皈处乃上师，不离顶戴当日瓦。</vt:lpstr>
      <vt:lpstr>颂词第二十三： 皈依上师抵目地，起大敬信当日瓦</vt:lpstr>
      <vt:lpstr>皈依（17） 皈依的关键《信心是最好的财富》</vt:lpstr>
      <vt:lpstr>目录</vt:lpstr>
      <vt:lpstr> 缘起：对三宝生起正信特别重要 </vt:lpstr>
      <vt:lpstr>一、不信三宝的过患</vt:lpstr>
      <vt:lpstr>二、信仰三宝的功德</vt:lpstr>
      <vt:lpstr>三、一则发人深省的公案-一位老妇女依靠狗牙而成佛</vt:lpstr>
      <vt:lpstr>四、来自哲学、医学、心理学的佐证</vt:lpstr>
      <vt:lpstr>五、依教奉行生起信心</vt:lpstr>
      <vt:lpstr>六、护持正念闻思修行</vt:lpstr>
      <vt:lpstr>七、睁开慧眼维护信心</vt:lpstr>
      <vt:lpstr>八、信心坚固的标准</vt:lpstr>
      <vt:lpstr>九、殷重嘱咐</vt:lpstr>
      <vt:lpstr>补充-印度单巴桑吉尊者教言（58广释）</vt:lpstr>
      <vt:lpstr>补充--皈依的三个层次</vt:lpstr>
      <vt:lpstr>问答讨论题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31</cp:revision>
  <dcterms:created xsi:type="dcterms:W3CDTF">2019-03-08T16:13:00Z</dcterms:created>
  <dcterms:modified xsi:type="dcterms:W3CDTF">2019-04-07T19:45:20Z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2052-11.1.0.8573</vt:lpwstr>
  </property>
</Properties>
</file>