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69"/>
  </p:notesMasterIdLst>
  <p:sldIdLst>
    <p:sldId id="256" r:id="rId2"/>
    <p:sldId id="257" r:id="rId3"/>
    <p:sldId id="258" r:id="rId4"/>
    <p:sldId id="284" r:id="rId5"/>
    <p:sldId id="259" r:id="rId6"/>
    <p:sldId id="260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62" r:id="rId15"/>
    <p:sldId id="261" r:id="rId16"/>
    <p:sldId id="263" r:id="rId17"/>
    <p:sldId id="293" r:id="rId18"/>
    <p:sldId id="294" r:id="rId19"/>
    <p:sldId id="266" r:id="rId20"/>
    <p:sldId id="267" r:id="rId21"/>
    <p:sldId id="295" r:id="rId22"/>
    <p:sldId id="296" r:id="rId23"/>
    <p:sldId id="297" r:id="rId24"/>
    <p:sldId id="439" r:id="rId25"/>
    <p:sldId id="362" r:id="rId26"/>
    <p:sldId id="298" r:id="rId27"/>
    <p:sldId id="299" r:id="rId28"/>
    <p:sldId id="270" r:id="rId29"/>
    <p:sldId id="271" r:id="rId30"/>
    <p:sldId id="300" r:id="rId31"/>
    <p:sldId id="278" r:id="rId32"/>
    <p:sldId id="356" r:id="rId33"/>
    <p:sldId id="357" r:id="rId34"/>
    <p:sldId id="301" r:id="rId35"/>
    <p:sldId id="403" r:id="rId36"/>
    <p:sldId id="302" r:id="rId37"/>
    <p:sldId id="303" r:id="rId38"/>
    <p:sldId id="304" r:id="rId39"/>
    <p:sldId id="305" r:id="rId40"/>
    <p:sldId id="306" r:id="rId41"/>
    <p:sldId id="307" r:id="rId42"/>
    <p:sldId id="308" r:id="rId43"/>
    <p:sldId id="309" r:id="rId44"/>
    <p:sldId id="355" r:id="rId45"/>
    <p:sldId id="310" r:id="rId46"/>
    <p:sldId id="311" r:id="rId47"/>
    <p:sldId id="312" r:id="rId48"/>
    <p:sldId id="313" r:id="rId49"/>
    <p:sldId id="314" r:id="rId50"/>
    <p:sldId id="282" r:id="rId51"/>
    <p:sldId id="315" r:id="rId52"/>
    <p:sldId id="316" r:id="rId53"/>
    <p:sldId id="318" r:id="rId54"/>
    <p:sldId id="319" r:id="rId55"/>
    <p:sldId id="317" r:id="rId56"/>
    <p:sldId id="358" r:id="rId57"/>
    <p:sldId id="320" r:id="rId58"/>
    <p:sldId id="321" r:id="rId59"/>
    <p:sldId id="283" r:id="rId60"/>
    <p:sldId id="322" r:id="rId61"/>
    <p:sldId id="359" r:id="rId62"/>
    <p:sldId id="323" r:id="rId63"/>
    <p:sldId id="361" r:id="rId64"/>
    <p:sldId id="435" r:id="rId65"/>
    <p:sldId id="324" r:id="rId66"/>
    <p:sldId id="363" r:id="rId67"/>
    <p:sldId id="279" r:id="rId68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21"/>
    <p:restoredTop sz="94681"/>
  </p:normalViewPr>
  <p:slideViewPr>
    <p:cSldViewPr snapToGrid="0" snapToObjects="1">
      <p:cViewPr varScale="1">
        <p:scale>
          <a:sx n="72" d="100"/>
          <a:sy n="72" d="100"/>
        </p:scale>
        <p:origin x="133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Shape 3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Shape 3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Shape 3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Shape 3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Shape 6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9" name="Shape 6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Shape 6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9" name="Shape 6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Shape 6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9" name="Shape 6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Shape 6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9" name="Shape 6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Shape 6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9" name="Shape 6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Shape 6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9" name="Shape 6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Shape 6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9" name="Shape 6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Shape 6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9" name="Shape 6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Shape 3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solidFill>
          <a:srgbClr val="C7F464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3012226" y="1146650"/>
            <a:ext cx="5445899" cy="240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r">
              <a:spcBef>
                <a:spcPts val="0"/>
              </a:spcBef>
              <a:buSzPct val="100000"/>
              <a:defRPr sz="4800"/>
            </a:lvl1pPr>
            <a:lvl2pPr lvl="1" algn="r">
              <a:spcBef>
                <a:spcPts val="0"/>
              </a:spcBef>
              <a:buSzPct val="100000"/>
              <a:defRPr sz="6000"/>
            </a:lvl2pPr>
            <a:lvl3pPr lvl="2" algn="r">
              <a:spcBef>
                <a:spcPts val="0"/>
              </a:spcBef>
              <a:buSzPct val="100000"/>
              <a:defRPr sz="6000"/>
            </a:lvl3pPr>
            <a:lvl4pPr lvl="3" algn="r">
              <a:spcBef>
                <a:spcPts val="0"/>
              </a:spcBef>
              <a:buSzPct val="100000"/>
              <a:defRPr sz="6000"/>
            </a:lvl4pPr>
            <a:lvl5pPr lvl="4" algn="r">
              <a:spcBef>
                <a:spcPts val="0"/>
              </a:spcBef>
              <a:buSzPct val="100000"/>
              <a:defRPr sz="6000"/>
            </a:lvl5pPr>
            <a:lvl6pPr lvl="5" algn="r">
              <a:spcBef>
                <a:spcPts val="0"/>
              </a:spcBef>
              <a:buSzPct val="100000"/>
              <a:defRPr sz="6000"/>
            </a:lvl6pPr>
            <a:lvl7pPr lvl="6" algn="r">
              <a:spcBef>
                <a:spcPts val="0"/>
              </a:spcBef>
              <a:buSzPct val="100000"/>
              <a:defRPr sz="6000"/>
            </a:lvl7pPr>
            <a:lvl8pPr lvl="7" algn="r">
              <a:spcBef>
                <a:spcPts val="0"/>
              </a:spcBef>
              <a:buSzPct val="100000"/>
              <a:defRPr sz="6000"/>
            </a:lvl8pPr>
            <a:lvl9pPr lvl="8" algn="r">
              <a:spcBef>
                <a:spcPts val="0"/>
              </a:spcBef>
              <a:buSzPct val="100000"/>
              <a:defRPr sz="6000"/>
            </a:lvl9pPr>
          </a:lstStyle>
          <a:p>
            <a:endParaRPr/>
          </a:p>
        </p:txBody>
      </p:sp>
      <p:sp>
        <p:nvSpPr>
          <p:cNvPr id="10" name="Shape 10"/>
          <p:cNvSpPr/>
          <p:nvPr/>
        </p:nvSpPr>
        <p:spPr>
          <a:xfrm>
            <a:off x="6208125" y="4125186"/>
            <a:ext cx="2250000" cy="137699"/>
          </a:xfrm>
          <a:prstGeom prst="rect">
            <a:avLst/>
          </a:prstGeom>
          <a:solidFill>
            <a:srgbClr val="4ECDC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469" y="5469983"/>
            <a:ext cx="2069706" cy="138801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bg>
      <p:bgPr>
        <a:solidFill>
          <a:srgbClr val="4ECDC4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/>
          <p:nvPr/>
        </p:nvSpPr>
        <p:spPr>
          <a:xfrm>
            <a:off x="5680801" y="0"/>
            <a:ext cx="34631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685800" y="3863725"/>
            <a:ext cx="4505399" cy="19103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r" rtl="0">
              <a:spcBef>
                <a:spcPts val="0"/>
              </a:spcBef>
              <a:buClr>
                <a:srgbClr val="FFFFFF"/>
              </a:buClr>
              <a:buSzPct val="100000"/>
              <a:defRPr sz="40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ubTitle" idx="1"/>
          </p:nvPr>
        </p:nvSpPr>
        <p:spPr>
          <a:xfrm>
            <a:off x="6101100" y="3817851"/>
            <a:ext cx="2446500" cy="19103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Clr>
                <a:srgbClr val="738498"/>
              </a:buClr>
              <a:buSzPct val="100000"/>
              <a:buNone/>
              <a:defRPr sz="2200">
                <a:solidFill>
                  <a:srgbClr val="738498"/>
                </a:solidFill>
              </a:defRPr>
            </a:lvl1pPr>
            <a:lvl2pPr lvl="1" rtl="0">
              <a:spcBef>
                <a:spcPts val="0"/>
              </a:spcBef>
              <a:buClr>
                <a:srgbClr val="738498"/>
              </a:buClr>
              <a:buSzPct val="100000"/>
              <a:buNone/>
              <a:defRPr sz="2200">
                <a:solidFill>
                  <a:srgbClr val="738498"/>
                </a:solidFill>
              </a:defRPr>
            </a:lvl2pPr>
            <a:lvl3pPr lvl="2" rtl="0">
              <a:spcBef>
                <a:spcPts val="0"/>
              </a:spcBef>
              <a:buClr>
                <a:srgbClr val="738498"/>
              </a:buClr>
              <a:buSzPct val="100000"/>
              <a:buNone/>
              <a:defRPr sz="2200">
                <a:solidFill>
                  <a:srgbClr val="738498"/>
                </a:solidFill>
              </a:defRPr>
            </a:lvl3pPr>
            <a:lvl4pPr lvl="3" rtl="0">
              <a:spcBef>
                <a:spcPts val="0"/>
              </a:spcBef>
              <a:buClr>
                <a:srgbClr val="738498"/>
              </a:buClr>
              <a:buSzPct val="100000"/>
              <a:buNone/>
              <a:defRPr sz="2200">
                <a:solidFill>
                  <a:srgbClr val="738498"/>
                </a:solidFill>
              </a:defRPr>
            </a:lvl4pPr>
            <a:lvl5pPr lvl="4" rtl="0">
              <a:spcBef>
                <a:spcPts val="0"/>
              </a:spcBef>
              <a:buClr>
                <a:srgbClr val="738498"/>
              </a:buClr>
              <a:buSzPct val="100000"/>
              <a:buNone/>
              <a:defRPr sz="2200">
                <a:solidFill>
                  <a:srgbClr val="738498"/>
                </a:solidFill>
              </a:defRPr>
            </a:lvl5pPr>
            <a:lvl6pPr lvl="5" rtl="0">
              <a:spcBef>
                <a:spcPts val="0"/>
              </a:spcBef>
              <a:buClr>
                <a:srgbClr val="738498"/>
              </a:buClr>
              <a:buSzPct val="100000"/>
              <a:buNone/>
              <a:defRPr sz="2200">
                <a:solidFill>
                  <a:srgbClr val="738498"/>
                </a:solidFill>
              </a:defRPr>
            </a:lvl6pPr>
            <a:lvl7pPr lvl="6" rtl="0">
              <a:spcBef>
                <a:spcPts val="0"/>
              </a:spcBef>
              <a:buClr>
                <a:srgbClr val="738498"/>
              </a:buClr>
              <a:buSzPct val="100000"/>
              <a:buNone/>
              <a:defRPr sz="2200">
                <a:solidFill>
                  <a:srgbClr val="738498"/>
                </a:solidFill>
              </a:defRPr>
            </a:lvl7pPr>
            <a:lvl8pPr lvl="7" rtl="0">
              <a:spcBef>
                <a:spcPts val="0"/>
              </a:spcBef>
              <a:buClr>
                <a:srgbClr val="738498"/>
              </a:buClr>
              <a:buSzPct val="100000"/>
              <a:buNone/>
              <a:defRPr sz="2200">
                <a:solidFill>
                  <a:srgbClr val="738498"/>
                </a:solidFill>
              </a:defRPr>
            </a:lvl8pPr>
            <a:lvl9pPr lvl="8" rtl="0">
              <a:spcBef>
                <a:spcPts val="0"/>
              </a:spcBef>
              <a:buClr>
                <a:srgbClr val="738498"/>
              </a:buClr>
              <a:buSzPct val="100000"/>
              <a:buNone/>
              <a:defRPr sz="2200">
                <a:solidFill>
                  <a:srgbClr val="738498"/>
                </a:solidFill>
              </a:defRPr>
            </a:lvl9pPr>
          </a:lstStyle>
          <a:p>
            <a:endParaRPr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661" y="6042236"/>
            <a:ext cx="551642" cy="53654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070" y="6042236"/>
            <a:ext cx="499299" cy="51432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136" y="6000251"/>
            <a:ext cx="565508" cy="57590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411" y="6033660"/>
            <a:ext cx="599861" cy="48687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536" y="6020856"/>
            <a:ext cx="480176" cy="54112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875" y="6020856"/>
            <a:ext cx="532983" cy="54675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144" y="6020856"/>
            <a:ext cx="508750" cy="55708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122" y="6005305"/>
            <a:ext cx="485920" cy="58069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>
            <a:off x="0" y="289932"/>
            <a:ext cx="2767799" cy="6858000"/>
          </a:xfrm>
          <a:prstGeom prst="rect">
            <a:avLst/>
          </a:prstGeom>
          <a:solidFill>
            <a:srgbClr val="C7F46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3165233" y="1528066"/>
            <a:ext cx="4809000" cy="4335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3000"/>
            </a:lvl1pPr>
            <a:lvl2pPr lvl="1" rtl="0">
              <a:spcBef>
                <a:spcPts val="0"/>
              </a:spcBef>
              <a:buSzPct val="100000"/>
              <a:defRPr sz="3000"/>
            </a:lvl2pPr>
            <a:lvl3pPr lvl="2" rtl="0">
              <a:spcBef>
                <a:spcPts val="0"/>
              </a:spcBef>
              <a:buSzPct val="100000"/>
              <a:defRPr sz="3000"/>
            </a:lvl3pPr>
            <a:lvl4pPr lvl="3" rtl="0">
              <a:spcBef>
                <a:spcPts val="0"/>
              </a:spcBef>
              <a:buSzPct val="100000"/>
              <a:defRPr sz="3000"/>
            </a:lvl4pPr>
            <a:lvl5pPr lvl="4" rtl="0">
              <a:spcBef>
                <a:spcPts val="0"/>
              </a:spcBef>
              <a:buSzPct val="100000"/>
              <a:defRPr sz="3000"/>
            </a:lvl5pPr>
            <a:lvl6pPr lvl="5" rtl="0">
              <a:spcBef>
                <a:spcPts val="0"/>
              </a:spcBef>
              <a:buSzPct val="100000"/>
              <a:defRPr sz="3000"/>
            </a:lvl6pPr>
            <a:lvl7pPr lvl="6" rtl="0">
              <a:spcBef>
                <a:spcPts val="0"/>
              </a:spcBef>
              <a:buSzPct val="100000"/>
              <a:defRPr sz="3000"/>
            </a:lvl7pPr>
            <a:lvl8pPr lvl="7" rtl="0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>
            <a:endParaRPr dirty="0"/>
          </a:p>
        </p:txBody>
      </p:sp>
      <p:grpSp>
        <p:nvGrpSpPr>
          <p:cNvPr id="18" name="Shape 18"/>
          <p:cNvGrpSpPr/>
          <p:nvPr/>
        </p:nvGrpSpPr>
        <p:grpSpPr>
          <a:xfrm>
            <a:off x="801025" y="1672320"/>
            <a:ext cx="1957200" cy="947979"/>
            <a:chOff x="801025" y="1367520"/>
            <a:chExt cx="1957200" cy="947979"/>
          </a:xfrm>
        </p:grpSpPr>
        <p:sp>
          <p:nvSpPr>
            <p:cNvPr id="19" name="Shape 19"/>
            <p:cNvSpPr txBox="1"/>
            <p:nvPr/>
          </p:nvSpPr>
          <p:spPr>
            <a:xfrm>
              <a:off x="801025" y="1367520"/>
              <a:ext cx="1957200" cy="8714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-GB" sz="9400" b="1">
                  <a:solidFill>
                    <a:srgbClr val="454F5B"/>
                  </a:solidFill>
                </a:rPr>
                <a:t>‘’</a:t>
              </a:r>
            </a:p>
          </p:txBody>
        </p:sp>
        <p:sp>
          <p:nvSpPr>
            <p:cNvPr id="20" name="Shape 20"/>
            <p:cNvSpPr/>
            <p:nvPr/>
          </p:nvSpPr>
          <p:spPr>
            <a:xfrm>
              <a:off x="1397398" y="1543299"/>
              <a:ext cx="772200" cy="772200"/>
            </a:xfrm>
            <a:prstGeom prst="rect">
              <a:avLst/>
            </a:prstGeom>
            <a:noFill/>
            <a:ln w="76200" cap="flat" cmpd="sng">
              <a:solidFill>
                <a:srgbClr val="454F5B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115" y="6112833"/>
            <a:ext cx="551642" cy="53654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524" y="6112833"/>
            <a:ext cx="499299" cy="51432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590" y="6093151"/>
            <a:ext cx="565508" cy="5759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865" y="6126560"/>
            <a:ext cx="599861" cy="48687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493" y="6086033"/>
            <a:ext cx="480176" cy="54112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436" y="6091453"/>
            <a:ext cx="532983" cy="54675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598" y="6091453"/>
            <a:ext cx="508750" cy="557086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937" y="6032737"/>
            <a:ext cx="485920" cy="58069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691200" y="0"/>
            <a:ext cx="7761599" cy="12921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691200" y="1811604"/>
            <a:ext cx="7761599" cy="4412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/>
          <p:nvPr/>
        </p:nvSpPr>
        <p:spPr>
          <a:xfrm>
            <a:off x="813272" y="1506188"/>
            <a:ext cx="1533600" cy="137699"/>
          </a:xfrm>
          <a:prstGeom prst="rect">
            <a:avLst/>
          </a:prstGeom>
          <a:solidFill>
            <a:srgbClr val="4ECDC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" name="Shape 25"/>
          <p:cNvSpPr/>
          <p:nvPr/>
        </p:nvSpPr>
        <p:spPr>
          <a:xfrm>
            <a:off x="0" y="0"/>
            <a:ext cx="137699" cy="6858000"/>
          </a:xfrm>
          <a:prstGeom prst="rect">
            <a:avLst/>
          </a:prstGeom>
          <a:solidFill>
            <a:srgbClr val="C7F46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389" y="6134258"/>
            <a:ext cx="551642" cy="53654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798" y="6134258"/>
            <a:ext cx="499299" cy="51432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864" y="6114576"/>
            <a:ext cx="565508" cy="57590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139" y="6147985"/>
            <a:ext cx="599861" cy="48687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767" y="6107458"/>
            <a:ext cx="480176" cy="54112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710" y="6112878"/>
            <a:ext cx="532983" cy="54675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872" y="6112878"/>
            <a:ext cx="508750" cy="55708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211" y="6054162"/>
            <a:ext cx="485920" cy="58069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691200" y="634299"/>
            <a:ext cx="7761599" cy="6579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691200" y="1857900"/>
            <a:ext cx="3767400" cy="4710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29" name="Shape 29"/>
          <p:cNvSpPr txBox="1">
            <a:spLocks noGrp="1"/>
          </p:cNvSpPr>
          <p:nvPr>
            <p:ph type="body" idx="2"/>
          </p:nvPr>
        </p:nvSpPr>
        <p:spPr>
          <a:xfrm>
            <a:off x="4685500" y="1857900"/>
            <a:ext cx="3767400" cy="4710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/>
          <p:nvPr/>
        </p:nvSpPr>
        <p:spPr>
          <a:xfrm>
            <a:off x="813272" y="1506188"/>
            <a:ext cx="1533600" cy="137699"/>
          </a:xfrm>
          <a:prstGeom prst="rect">
            <a:avLst/>
          </a:prstGeom>
          <a:solidFill>
            <a:srgbClr val="4ECDC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" name="Shape 31"/>
          <p:cNvSpPr/>
          <p:nvPr/>
        </p:nvSpPr>
        <p:spPr>
          <a:xfrm>
            <a:off x="0" y="0"/>
            <a:ext cx="137699" cy="6858000"/>
          </a:xfrm>
          <a:prstGeom prst="rect">
            <a:avLst/>
          </a:prstGeom>
          <a:solidFill>
            <a:srgbClr val="C7F46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271" y="6225687"/>
            <a:ext cx="551642" cy="53654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680" y="6225687"/>
            <a:ext cx="499299" cy="51432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746" y="6206005"/>
            <a:ext cx="565508" cy="5759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021" y="6239414"/>
            <a:ext cx="599861" cy="48687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649" y="6198887"/>
            <a:ext cx="480176" cy="54112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592" y="6204307"/>
            <a:ext cx="532983" cy="54675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754" y="6204307"/>
            <a:ext cx="508750" cy="557086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3093" y="6145591"/>
            <a:ext cx="485920" cy="58069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633681" y="310913"/>
            <a:ext cx="7761599" cy="6579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1" name="Shape 41"/>
          <p:cNvSpPr/>
          <p:nvPr/>
        </p:nvSpPr>
        <p:spPr>
          <a:xfrm>
            <a:off x="0" y="0"/>
            <a:ext cx="137699" cy="6858000"/>
          </a:xfrm>
          <a:prstGeom prst="rect">
            <a:avLst/>
          </a:prstGeom>
          <a:solidFill>
            <a:srgbClr val="C7F46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" name="Shape 42"/>
          <p:cNvSpPr/>
          <p:nvPr/>
        </p:nvSpPr>
        <p:spPr>
          <a:xfrm>
            <a:off x="633681" y="1147233"/>
            <a:ext cx="1533600" cy="137699"/>
          </a:xfrm>
          <a:prstGeom prst="rect">
            <a:avLst/>
          </a:prstGeom>
          <a:solidFill>
            <a:srgbClr val="4ECDC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389" y="6112821"/>
            <a:ext cx="551642" cy="53654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798" y="6112821"/>
            <a:ext cx="499299" cy="51432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864" y="6093139"/>
            <a:ext cx="565508" cy="57590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139" y="6126548"/>
            <a:ext cx="599861" cy="48687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767" y="6086021"/>
            <a:ext cx="480176" cy="54112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710" y="6091441"/>
            <a:ext cx="532983" cy="54675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872" y="6091441"/>
            <a:ext cx="508750" cy="55708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211" y="6032725"/>
            <a:ext cx="485920" cy="58069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solidFill>
          <a:srgbClr val="4ECDC4"/>
        </a:soli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/>
        </p:nvSpPr>
        <p:spPr>
          <a:xfrm>
            <a:off x="-3" y="6720300"/>
            <a:ext cx="9144000" cy="137699"/>
          </a:xfrm>
          <a:prstGeom prst="rect">
            <a:avLst/>
          </a:prstGeom>
          <a:solidFill>
            <a:srgbClr val="C7F46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285" y="5923250"/>
            <a:ext cx="551642" cy="53654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694" y="5923250"/>
            <a:ext cx="499299" cy="51432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760" y="5903568"/>
            <a:ext cx="565508" cy="57590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035" y="5936977"/>
            <a:ext cx="599861" cy="48687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663" y="5896450"/>
            <a:ext cx="480176" cy="54112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606" y="5901870"/>
            <a:ext cx="532983" cy="54675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768" y="5901870"/>
            <a:ext cx="508750" cy="55708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107" y="5843154"/>
            <a:ext cx="485920" cy="58069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691200" y="634299"/>
            <a:ext cx="7761599" cy="657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691200" y="1811604"/>
            <a:ext cx="7761599" cy="441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C7F464"/>
              </a:buClr>
              <a:buSzPct val="100000"/>
              <a:buFont typeface="Montserrat"/>
              <a:buChar char="▣"/>
              <a:defRPr sz="24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480"/>
              </a:spcBef>
              <a:buClr>
                <a:srgbClr val="C7F464"/>
              </a:buClr>
              <a:buSzPct val="100000"/>
              <a:buFont typeface="Montserrat"/>
              <a:buChar char="□"/>
              <a:defRPr sz="20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480"/>
              </a:spcBef>
              <a:buClr>
                <a:srgbClr val="C7F464"/>
              </a:buClr>
              <a:buSzPct val="100000"/>
              <a:buFont typeface="Montserrat"/>
              <a:defRPr sz="20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360"/>
              </a:spcBef>
              <a:buClr>
                <a:srgbClr val="C7F464"/>
              </a:buClr>
              <a:buSzPct val="100000"/>
              <a:buFont typeface="Montserrat"/>
              <a:defRPr sz="18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360"/>
              </a:spcBef>
              <a:buClr>
                <a:srgbClr val="C7F464"/>
              </a:buClr>
              <a:buSzPct val="100000"/>
              <a:buFont typeface="Montserrat"/>
              <a:defRPr sz="18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360"/>
              </a:spcBef>
              <a:buClr>
                <a:srgbClr val="C7F464"/>
              </a:buClr>
              <a:buSzPct val="100000"/>
              <a:buFont typeface="Montserrat"/>
              <a:defRPr sz="18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360"/>
              </a:spcBef>
              <a:buClr>
                <a:srgbClr val="C7F464"/>
              </a:buClr>
              <a:buSzPct val="100000"/>
              <a:buFont typeface="Montserrat"/>
              <a:defRPr sz="18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360"/>
              </a:spcBef>
              <a:buClr>
                <a:srgbClr val="C7F464"/>
              </a:buClr>
              <a:buSzPct val="100000"/>
              <a:buFont typeface="Montserrat"/>
              <a:defRPr sz="18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360"/>
              </a:spcBef>
              <a:buClr>
                <a:srgbClr val="C7F464"/>
              </a:buClr>
              <a:buSzPct val="100000"/>
              <a:buFont typeface="Montserrat"/>
              <a:defRPr sz="18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ctrTitle"/>
          </p:nvPr>
        </p:nvSpPr>
        <p:spPr>
          <a:xfrm>
            <a:off x="1203471" y="842413"/>
            <a:ext cx="5445899" cy="2405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/>
            <a:br>
              <a:rPr lang="zh-CN" altLang="en-US" sz="5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br>
              <a:rPr lang="zh-CN" altLang="en-US" sz="5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r>
              <a:rPr lang="zh-CN" altLang="en-US" sz="6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实相：如来藏</a:t>
            </a:r>
          </a:p>
        </p:txBody>
      </p:sp>
      <p:sp>
        <p:nvSpPr>
          <p:cNvPr id="2" name="矩形 1"/>
          <p:cNvSpPr/>
          <p:nvPr/>
        </p:nvSpPr>
        <p:spPr>
          <a:xfrm>
            <a:off x="5237537" y="3551614"/>
            <a:ext cx="3383280" cy="5486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chemeClr val="bg1"/>
                </a:solidFill>
                <a:latin typeface="+mj-ea"/>
                <a:ea typeface="+mj-ea"/>
              </a:rPr>
              <a:t>中观系列讲座（七）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idx="1"/>
          </p:nvPr>
        </p:nvSpPr>
        <p:spPr>
          <a:xfrm>
            <a:off x="2873829" y="308758"/>
            <a:ext cx="6270171" cy="5700155"/>
          </a:xfrm>
        </p:spPr>
        <p:txBody>
          <a:bodyPr/>
          <a:lstStyle/>
          <a:p>
            <a:pPr>
              <a:buNone/>
            </a:pPr>
            <a:r>
              <a:rPr lang="en-US" altLang="zh-CN" sz="2800" dirty="0">
                <a:latin typeface="+mj-ea"/>
                <a:ea typeface="+mj-ea"/>
              </a:rPr>
              <a:t>5</a:t>
            </a:r>
            <a:r>
              <a:rPr lang="zh-CN" altLang="zh-CN" sz="2800" dirty="0">
                <a:latin typeface="+mj-ea"/>
                <a:ea typeface="+mj-ea"/>
              </a:rPr>
              <a:t>，</a:t>
            </a:r>
            <a:r>
              <a:rPr lang="zh-CN" altLang="zh-CN" sz="2800" b="1" dirty="0">
                <a:latin typeface="+mj-ea"/>
                <a:ea typeface="+mj-ea"/>
              </a:rPr>
              <a:t>常恒不变，圆满具足佛陀的一切功德。</a:t>
            </a:r>
            <a:r>
              <a:rPr lang="en-US" altLang="zh-CN" sz="2800" b="1" dirty="0">
                <a:latin typeface="+mj-ea"/>
                <a:ea typeface="+mj-ea"/>
              </a:rPr>
              <a:t> </a:t>
            </a:r>
            <a:r>
              <a:rPr lang="en-US" altLang="zh-CN" sz="2800" dirty="0">
                <a:latin typeface="+mj-ea"/>
                <a:ea typeface="+mj-ea"/>
              </a:rPr>
              <a:t>“</a:t>
            </a:r>
            <a:r>
              <a:rPr lang="zh-CN" altLang="zh-CN" sz="2800" dirty="0">
                <a:latin typeface="+mj-ea"/>
                <a:ea typeface="+mj-ea"/>
              </a:rPr>
              <a:t>常乐我净</a:t>
            </a:r>
            <a:r>
              <a:rPr lang="en-US" altLang="zh-CN" sz="2800" dirty="0">
                <a:latin typeface="+mj-ea"/>
                <a:ea typeface="+mj-ea"/>
              </a:rPr>
              <a:t>”</a:t>
            </a:r>
            <a:endParaRPr lang="zh-CN" altLang="zh-CN" sz="2800" dirty="0">
              <a:latin typeface="+mj-ea"/>
              <a:ea typeface="+mj-ea"/>
            </a:endParaRPr>
          </a:p>
          <a:p>
            <a:pPr>
              <a:buNone/>
            </a:pPr>
            <a:endParaRPr lang="zh-CN" altLang="zh-CN" sz="2800" dirty="0">
              <a:latin typeface="+mj-ea"/>
              <a:ea typeface="+mj-ea"/>
            </a:endParaRPr>
          </a:p>
          <a:p>
            <a:pPr>
              <a:buNone/>
            </a:pPr>
            <a:endParaRPr lang="zh-CN" altLang="zh-CN" sz="2800" dirty="0">
              <a:latin typeface="+mj-ea"/>
              <a:ea typeface="+mj-ea"/>
            </a:endParaRPr>
          </a:p>
          <a:p>
            <a:pPr>
              <a:buNone/>
            </a:pPr>
            <a:r>
              <a:rPr lang="zh-CN" altLang="zh-CN" sz="2800" dirty="0">
                <a:latin typeface="+mj-ea"/>
                <a:ea typeface="+mj-ea"/>
                <a:sym typeface="+mn-ea"/>
              </a:rPr>
              <a:t>【无垢功德具</a:t>
            </a:r>
            <a:r>
              <a:rPr lang="zh-CN" altLang="zh-CN" sz="2800" dirty="0">
                <a:latin typeface="+mj-ea"/>
                <a:ea typeface="+mj-ea"/>
              </a:rPr>
              <a:t>】</a:t>
            </a:r>
            <a:endParaRPr lang="en-US" altLang="zh-CN" sz="2800" dirty="0">
              <a:latin typeface="+mj-ea"/>
              <a:ea typeface="+mj-ea"/>
            </a:endParaRPr>
          </a:p>
          <a:p>
            <a:pPr algn="r">
              <a:buNone/>
            </a:pPr>
            <a:r>
              <a:rPr lang="en-US" altLang="zh-CN" sz="2800" dirty="0">
                <a:latin typeface="+mj-ea"/>
                <a:ea typeface="+mj-ea"/>
              </a:rPr>
              <a:t>---</a:t>
            </a:r>
            <a:r>
              <a:rPr kumimoji="1" lang="zh-CN" altLang="en-US" sz="2800" dirty="0">
                <a:latin typeface="+mj-ea"/>
                <a:ea typeface="+mj-ea"/>
                <a:sym typeface="+mn-ea"/>
              </a:rPr>
              <a:t>《究竟一乘宝性论》</a:t>
            </a:r>
            <a:endParaRPr lang="zh-CN" altLang="zh-CN" sz="2800" dirty="0">
              <a:latin typeface="+mj-ea"/>
              <a:ea typeface="+mj-ea"/>
            </a:endParaRPr>
          </a:p>
          <a:p>
            <a:pPr>
              <a:buNone/>
            </a:pPr>
            <a:r>
              <a:rPr lang="en-US" altLang="zh-CN" sz="2800" dirty="0">
                <a:latin typeface="+mj-ea"/>
                <a:ea typeface="+mj-ea"/>
              </a:rPr>
              <a:t> </a:t>
            </a:r>
            <a:endParaRPr lang="zh-CN" altLang="zh-CN" sz="2800" dirty="0">
              <a:latin typeface="+mj-ea"/>
              <a:ea typeface="+mj-ea"/>
            </a:endParaRPr>
          </a:p>
          <a:p>
            <a:pPr algn="l">
              <a:buNone/>
            </a:pPr>
            <a:r>
              <a:rPr lang="zh-CN" altLang="zh-CN" sz="2800" dirty="0">
                <a:latin typeface="+mj-ea"/>
                <a:ea typeface="+mj-ea"/>
              </a:rPr>
              <a:t>【如来藏者即是法身。舍利弗。如我所说法身义者。过于恒沙不离不脱不断不异。不思议佛法如来功德智慧。】</a:t>
            </a:r>
          </a:p>
          <a:p>
            <a:pPr algn="r">
              <a:buNone/>
            </a:pPr>
            <a:r>
              <a:rPr lang="en-US" altLang="zh-CN" sz="2800" dirty="0">
                <a:latin typeface="+mj-ea"/>
                <a:ea typeface="+mj-ea"/>
              </a:rPr>
              <a:t>---</a:t>
            </a:r>
            <a:r>
              <a:rPr lang="zh-CN" altLang="zh-CN" sz="2800" dirty="0">
                <a:latin typeface="+mj-ea"/>
                <a:ea typeface="+mj-ea"/>
              </a:rPr>
              <a:t>《佛说不增不减经》</a:t>
            </a:r>
          </a:p>
          <a:p>
            <a:pPr>
              <a:buNone/>
            </a:pPr>
            <a:endParaRPr kumimoji="1" lang="zh-CN" altLang="en-US" sz="2800" dirty="0"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idx="1"/>
          </p:nvPr>
        </p:nvSpPr>
        <p:spPr>
          <a:xfrm>
            <a:off x="2897579" y="1561605"/>
            <a:ext cx="6127668" cy="5296395"/>
          </a:xfrm>
        </p:spPr>
        <p:txBody>
          <a:bodyPr/>
          <a:lstStyle/>
          <a:p>
            <a:pPr>
              <a:buNone/>
            </a:pPr>
            <a:r>
              <a:rPr lang="en-US" altLang="zh-CN" sz="2800" dirty="0">
                <a:latin typeface="+mj-ea"/>
                <a:ea typeface="+mj-ea"/>
              </a:rPr>
              <a:t>6</a:t>
            </a:r>
            <a:r>
              <a:rPr lang="zh-CN" altLang="zh-CN" sz="2800" dirty="0">
                <a:latin typeface="+mj-ea"/>
                <a:ea typeface="+mj-ea"/>
              </a:rPr>
              <a:t>，</a:t>
            </a:r>
            <a:r>
              <a:rPr lang="zh-CN" altLang="zh-CN" sz="2800" b="1" dirty="0">
                <a:latin typeface="+mj-ea"/>
                <a:ea typeface="+mj-ea"/>
              </a:rPr>
              <a:t>本来具足，不是重新产生的。</a:t>
            </a:r>
            <a:endParaRPr lang="en-US" altLang="zh-CN" sz="2800" b="1" dirty="0">
              <a:latin typeface="+mj-ea"/>
              <a:ea typeface="+mj-ea"/>
            </a:endParaRPr>
          </a:p>
          <a:p>
            <a:pPr>
              <a:buNone/>
            </a:pPr>
            <a:endParaRPr lang="zh-CN" altLang="zh-CN" sz="2800" b="1" dirty="0">
              <a:latin typeface="+mj-ea"/>
              <a:ea typeface="+mj-ea"/>
            </a:endParaRPr>
          </a:p>
          <a:p>
            <a:pPr>
              <a:buNone/>
            </a:pPr>
            <a:r>
              <a:rPr lang="zh-CN" altLang="zh-CN" sz="2800" dirty="0">
                <a:latin typeface="+mj-ea"/>
                <a:ea typeface="+mj-ea"/>
              </a:rPr>
              <a:t>【   </a:t>
            </a:r>
            <a:r>
              <a:rPr lang="zh-CN" altLang="zh-CN" sz="2800" dirty="0">
                <a:latin typeface="+mj-ea"/>
                <a:ea typeface="+mj-ea"/>
                <a:sym typeface="+mn-ea"/>
              </a:rPr>
              <a:t>净心如虚空　　无因复无缘</a:t>
            </a:r>
          </a:p>
          <a:p>
            <a:pPr>
              <a:buNone/>
            </a:pPr>
            <a:r>
              <a:rPr lang="zh-CN" altLang="zh-CN" sz="2800" dirty="0">
                <a:latin typeface="+mj-ea"/>
                <a:ea typeface="+mj-ea"/>
                <a:sym typeface="+mn-ea"/>
              </a:rPr>
              <a:t>　　及无和合义　　亦无生住灭</a:t>
            </a:r>
          </a:p>
          <a:p>
            <a:pPr>
              <a:buNone/>
            </a:pPr>
            <a:r>
              <a:rPr lang="zh-CN" altLang="zh-CN" sz="2800" dirty="0">
                <a:latin typeface="+mj-ea"/>
                <a:ea typeface="+mj-ea"/>
                <a:sym typeface="+mn-ea"/>
              </a:rPr>
              <a:t>　　如虚空净心　　常明无转变</a:t>
            </a:r>
            <a:r>
              <a:rPr lang="zh-CN" altLang="zh-CN" sz="2800" dirty="0">
                <a:latin typeface="+mj-ea"/>
                <a:ea typeface="+mj-ea"/>
              </a:rPr>
              <a:t>】</a:t>
            </a:r>
            <a:endParaRPr lang="en-US" altLang="zh-CN" sz="2800" dirty="0">
              <a:latin typeface="+mj-ea"/>
              <a:ea typeface="+mj-ea"/>
            </a:endParaRPr>
          </a:p>
          <a:p>
            <a:pPr>
              <a:buNone/>
            </a:pPr>
            <a:endParaRPr lang="en-US" altLang="zh-CN" sz="2800" dirty="0">
              <a:latin typeface="+mj-ea"/>
              <a:ea typeface="+mj-ea"/>
            </a:endParaRPr>
          </a:p>
          <a:p>
            <a:pPr algn="r">
              <a:buNone/>
            </a:pPr>
            <a:r>
              <a:rPr lang="en-US" altLang="zh-CN" sz="2800" dirty="0">
                <a:latin typeface="+mj-ea"/>
                <a:ea typeface="+mj-ea"/>
              </a:rPr>
              <a:t>---</a:t>
            </a:r>
            <a:r>
              <a:rPr lang="zh-CN" altLang="zh-CN" sz="2800" dirty="0">
                <a:latin typeface="+mj-ea"/>
                <a:ea typeface="+mj-ea"/>
              </a:rPr>
              <a:t>《</a:t>
            </a:r>
            <a:r>
              <a:rPr kumimoji="1" lang="zh-CN" altLang="en-US" sz="2800" dirty="0">
                <a:latin typeface="+mj-ea"/>
                <a:ea typeface="+mj-ea"/>
                <a:sym typeface="+mn-ea"/>
              </a:rPr>
              <a:t>究竟一乘宝性论</a:t>
            </a:r>
            <a:r>
              <a:rPr lang="zh-CN" altLang="zh-CN" sz="2800" dirty="0">
                <a:latin typeface="+mj-ea"/>
                <a:ea typeface="+mj-ea"/>
              </a:rPr>
              <a:t>》</a:t>
            </a:r>
          </a:p>
          <a:p>
            <a:pPr>
              <a:buNone/>
            </a:pPr>
            <a:endParaRPr kumimoji="1" lang="zh-CN" altLang="en-US" sz="2800" dirty="0"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idx="1"/>
          </p:nvPr>
        </p:nvSpPr>
        <p:spPr>
          <a:xfrm>
            <a:off x="2872740" y="1051560"/>
            <a:ext cx="6048375" cy="4335145"/>
          </a:xfrm>
        </p:spPr>
        <p:txBody>
          <a:bodyPr/>
          <a:lstStyle/>
          <a:p>
            <a:pPr>
              <a:buNone/>
            </a:pPr>
            <a:r>
              <a:rPr lang="en-US" altLang="zh-CN" sz="2800" dirty="0">
                <a:latin typeface="+mj-ea"/>
                <a:ea typeface="+mj-ea"/>
              </a:rPr>
              <a:t>7</a:t>
            </a:r>
            <a:r>
              <a:rPr lang="zh-CN" altLang="zh-CN" sz="2800" dirty="0">
                <a:latin typeface="+mj-ea"/>
                <a:ea typeface="+mj-ea"/>
              </a:rPr>
              <a:t>，</a:t>
            </a:r>
            <a:r>
              <a:rPr lang="zh-CN" altLang="zh-CN" sz="2800" b="1" dirty="0">
                <a:latin typeface="+mj-ea"/>
                <a:ea typeface="+mj-ea"/>
              </a:rPr>
              <a:t>大空性，超越一切戏论。</a:t>
            </a:r>
          </a:p>
          <a:p>
            <a:pPr>
              <a:buNone/>
            </a:pPr>
            <a:endParaRPr kumimoji="1" lang="zh-CN" altLang="en-US" sz="2800" dirty="0">
              <a:latin typeface="+mj-ea"/>
              <a:ea typeface="+mj-ea"/>
            </a:endParaRPr>
          </a:p>
          <a:p>
            <a:pPr>
              <a:buNone/>
            </a:pPr>
            <a:r>
              <a:rPr kumimoji="1" lang="zh-CN" altLang="en-US" sz="2800" dirty="0">
                <a:latin typeface="+mj-ea"/>
                <a:ea typeface="+mj-ea"/>
              </a:rPr>
              <a:t>【佛体无前际。及无中间际。亦复无后际故。又复远离一切戏论虚妄分别。寂静体故。名为自然。】</a:t>
            </a:r>
          </a:p>
          <a:p>
            <a:pPr>
              <a:buNone/>
            </a:pPr>
            <a:r>
              <a:rPr kumimoji="1" lang="zh-CN" altLang="en-US" sz="2800" dirty="0">
                <a:latin typeface="+mj-ea"/>
                <a:ea typeface="+mj-ea"/>
              </a:rPr>
              <a:t>               </a:t>
            </a:r>
            <a:r>
              <a:rPr kumimoji="1" lang="en-US" altLang="zh-CN" sz="2800" dirty="0">
                <a:latin typeface="+mj-ea"/>
                <a:ea typeface="+mj-ea"/>
              </a:rPr>
              <a:t>---</a:t>
            </a:r>
            <a:r>
              <a:rPr kumimoji="1" lang="zh-CN" altLang="en-US" sz="2800" dirty="0">
                <a:latin typeface="+mj-ea"/>
                <a:ea typeface="+mj-ea"/>
              </a:rPr>
              <a:t>《究竟一乘宝性论》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idx="1"/>
          </p:nvPr>
        </p:nvSpPr>
        <p:spPr>
          <a:xfrm>
            <a:off x="2909454" y="308758"/>
            <a:ext cx="6092041" cy="5545777"/>
          </a:xfrm>
        </p:spPr>
        <p:txBody>
          <a:bodyPr/>
          <a:lstStyle/>
          <a:p>
            <a:pPr>
              <a:buNone/>
            </a:pPr>
            <a:r>
              <a:rPr lang="en-US" altLang="zh-CN" sz="2800" dirty="0">
                <a:latin typeface="+mj-ea"/>
                <a:ea typeface="+mj-ea"/>
              </a:rPr>
              <a:t>8</a:t>
            </a:r>
            <a:r>
              <a:rPr lang="zh-CN" altLang="zh-CN" sz="2800" dirty="0">
                <a:latin typeface="+mj-ea"/>
                <a:ea typeface="+mj-ea"/>
              </a:rPr>
              <a:t>，</a:t>
            </a:r>
            <a:r>
              <a:rPr lang="zh-CN" altLang="zh-CN" sz="2800" b="1" dirty="0">
                <a:latin typeface="+mj-ea"/>
                <a:ea typeface="+mj-ea"/>
              </a:rPr>
              <a:t>如来藏不是凡夫的境界</a:t>
            </a:r>
            <a:r>
              <a:rPr lang="zh-CN" altLang="zh-CN" sz="2800" dirty="0">
                <a:latin typeface="+mj-ea"/>
                <a:ea typeface="+mj-ea"/>
              </a:rPr>
              <a:t>。</a:t>
            </a:r>
          </a:p>
          <a:p>
            <a:pPr>
              <a:buNone/>
            </a:pPr>
            <a:r>
              <a:rPr lang="en-US" altLang="zh-CN" sz="2800" dirty="0">
                <a:latin typeface="+mj-ea"/>
                <a:ea typeface="+mj-ea"/>
              </a:rPr>
              <a:t> </a:t>
            </a:r>
            <a:endParaRPr lang="zh-CN" altLang="zh-CN" sz="2800" dirty="0">
              <a:latin typeface="+mj-ea"/>
              <a:ea typeface="+mj-ea"/>
            </a:endParaRPr>
          </a:p>
          <a:p>
            <a:pPr>
              <a:buNone/>
            </a:pPr>
            <a:r>
              <a:rPr lang="zh-CN" altLang="zh-CN" sz="2800" dirty="0">
                <a:latin typeface="+mj-ea"/>
                <a:ea typeface="+mj-ea"/>
              </a:rPr>
              <a:t>【</a:t>
            </a:r>
            <a:r>
              <a:rPr lang="zh-CN" altLang="zh-CN" sz="2800" b="1" dirty="0">
                <a:latin typeface="+mj-ea"/>
                <a:ea typeface="+mj-ea"/>
              </a:rPr>
              <a:t>唯佛世尊</a:t>
            </a:r>
            <a:r>
              <a:rPr lang="zh-CN" altLang="zh-CN" sz="2800" dirty="0">
                <a:latin typeface="+mj-ea"/>
                <a:ea typeface="+mj-ea"/>
              </a:rPr>
              <a:t>，实眼实智，为法根本，为通达法，为正法依，如实知见。】</a:t>
            </a:r>
          </a:p>
          <a:p>
            <a:pPr>
              <a:buNone/>
            </a:pPr>
            <a:endParaRPr lang="zh-CN" altLang="zh-CN" sz="2800" dirty="0">
              <a:latin typeface="+mj-ea"/>
              <a:ea typeface="+mj-ea"/>
            </a:endParaRPr>
          </a:p>
          <a:p>
            <a:pPr>
              <a:buNone/>
            </a:pPr>
            <a:r>
              <a:rPr lang="zh-CN" altLang="zh-CN" sz="2800" dirty="0">
                <a:latin typeface="+mj-ea"/>
                <a:ea typeface="+mj-ea"/>
                <a:sym typeface="+mn-ea"/>
              </a:rPr>
              <a:t>【如来藏者，</a:t>
            </a:r>
            <a:r>
              <a:rPr lang="zh-CN" altLang="zh-CN" sz="2800" b="1" dirty="0">
                <a:latin typeface="+mj-ea"/>
                <a:ea typeface="+mj-ea"/>
                <a:sym typeface="+mn-ea"/>
              </a:rPr>
              <a:t>是如来境界</a:t>
            </a:r>
            <a:r>
              <a:rPr lang="zh-CN" altLang="zh-CN" sz="2800" dirty="0">
                <a:latin typeface="+mj-ea"/>
                <a:ea typeface="+mj-ea"/>
                <a:sym typeface="+mn-ea"/>
              </a:rPr>
              <a:t>，非一切声闻、缘觉所知。如来藏处，说圣谛义。如来藏处甚深故，说圣谛亦甚深，微细难知，非思量境界；是智者所知，一切世间所不能信。】</a:t>
            </a:r>
            <a:endParaRPr lang="en-US" altLang="zh-CN" sz="2800" dirty="0">
              <a:latin typeface="+mj-ea"/>
              <a:ea typeface="+mj-ea"/>
            </a:endParaRPr>
          </a:p>
          <a:p>
            <a:pPr>
              <a:buNone/>
            </a:pPr>
            <a:endParaRPr lang="zh-CN" altLang="zh-CN" sz="2800" dirty="0">
              <a:latin typeface="+mj-ea"/>
              <a:ea typeface="+mj-ea"/>
            </a:endParaRPr>
          </a:p>
          <a:p>
            <a:pPr>
              <a:buNone/>
            </a:pPr>
            <a:r>
              <a:rPr lang="en-US" altLang="zh-CN" sz="2800" dirty="0">
                <a:latin typeface="+mj-ea"/>
                <a:ea typeface="+mj-ea"/>
                <a:sym typeface="+mn-ea"/>
              </a:rPr>
              <a:t>-----</a:t>
            </a:r>
            <a:r>
              <a:rPr lang="zh-CN" altLang="zh-CN" sz="2800" dirty="0">
                <a:latin typeface="+mj-ea"/>
                <a:ea typeface="+mj-ea"/>
                <a:sym typeface="+mn-ea"/>
              </a:rPr>
              <a:t>《胜鬘师子吼一乘大方便方广经》</a:t>
            </a:r>
            <a:endParaRPr kumimoji="1" lang="zh-CN" altLang="en-US" sz="2800" dirty="0"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ctrTitle" idx="4294967295"/>
          </p:nvPr>
        </p:nvSpPr>
        <p:spPr>
          <a:xfrm>
            <a:off x="0" y="3114675"/>
            <a:ext cx="8467725" cy="1295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/>
            <a:r>
              <a:rPr lang="zh-CN" altLang="en-US" sz="4800">
                <a:solidFill>
                  <a:srgbClr val="FFFFFF"/>
                </a:solidFill>
                <a:latin typeface="+mj-ea"/>
                <a:ea typeface="+mj-ea"/>
              </a:rPr>
              <a:t>“众生具有如来藏”的证据 </a:t>
            </a:r>
            <a:endParaRPr lang="en-GB" sz="4800" dirty="0">
              <a:solidFill>
                <a:srgbClr val="FFFFFF"/>
              </a:solidFill>
              <a:latin typeface="+mj-ea"/>
              <a:ea typeface="+mj-ea"/>
            </a:endParaRPr>
          </a:p>
        </p:txBody>
      </p:sp>
      <p:grpSp>
        <p:nvGrpSpPr>
          <p:cNvPr id="95" name="Shape 95"/>
          <p:cNvGrpSpPr/>
          <p:nvPr/>
        </p:nvGrpSpPr>
        <p:grpSpPr>
          <a:xfrm>
            <a:off x="3568955" y="1105062"/>
            <a:ext cx="2006084" cy="2006084"/>
            <a:chOff x="3782699" y="1538287"/>
            <a:chExt cx="1578600" cy="1578600"/>
          </a:xfrm>
        </p:grpSpPr>
        <p:sp>
          <p:nvSpPr>
            <p:cNvPr id="96" name="Shape 96"/>
            <p:cNvSpPr/>
            <p:nvPr/>
          </p:nvSpPr>
          <p:spPr>
            <a:xfrm>
              <a:off x="3782700" y="2757487"/>
              <a:ext cx="359400" cy="359400"/>
            </a:xfrm>
            <a:prstGeom prst="corner">
              <a:avLst>
                <a:gd name="adj1" fmla="val 50000"/>
                <a:gd name="adj2" fmla="val 50000"/>
              </a:avLst>
            </a:prstGeom>
            <a:solidFill>
              <a:srgbClr val="C7F46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7" name="Shape 97"/>
            <p:cNvSpPr/>
            <p:nvPr/>
          </p:nvSpPr>
          <p:spPr>
            <a:xfrm rot="-5400000">
              <a:off x="5001900" y="2757487"/>
              <a:ext cx="359400" cy="359400"/>
            </a:xfrm>
            <a:prstGeom prst="corner">
              <a:avLst>
                <a:gd name="adj1" fmla="val 50000"/>
                <a:gd name="adj2" fmla="val 50000"/>
              </a:avLst>
            </a:prstGeom>
            <a:solidFill>
              <a:srgbClr val="C7F46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8" name="Shape 98"/>
            <p:cNvSpPr/>
            <p:nvPr/>
          </p:nvSpPr>
          <p:spPr>
            <a:xfrm rot="5400000">
              <a:off x="3782699" y="1538287"/>
              <a:ext cx="359400" cy="359400"/>
            </a:xfrm>
            <a:prstGeom prst="corner">
              <a:avLst>
                <a:gd name="adj1" fmla="val 50000"/>
                <a:gd name="adj2" fmla="val 50000"/>
              </a:avLst>
            </a:prstGeom>
            <a:solidFill>
              <a:srgbClr val="C7F46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9" name="Shape 99"/>
            <p:cNvSpPr/>
            <p:nvPr/>
          </p:nvSpPr>
          <p:spPr>
            <a:xfrm rot="10800000">
              <a:off x="5001899" y="1538287"/>
              <a:ext cx="359400" cy="359400"/>
            </a:xfrm>
            <a:prstGeom prst="corner">
              <a:avLst>
                <a:gd name="adj1" fmla="val 50000"/>
                <a:gd name="adj2" fmla="val 50000"/>
              </a:avLst>
            </a:prstGeom>
            <a:solidFill>
              <a:srgbClr val="C7F46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4007496" y="1546425"/>
            <a:ext cx="15675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6600" b="1">
                <a:solidFill>
                  <a:schemeClr val="bg1"/>
                </a:solidFill>
                <a:latin typeface="+mj-ea"/>
                <a:ea typeface="+mj-ea"/>
              </a:rPr>
              <a:t>三、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zh-CN" altLang="en-US" sz="4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基于相关教证前提下的三大证据：</a:t>
            </a:r>
          </a:p>
        </p:txBody>
      </p:sp>
      <p:sp>
        <p:nvSpPr>
          <p:cNvPr id="4" name="Shape 94"/>
          <p:cNvSpPr txBox="1"/>
          <p:nvPr/>
        </p:nvSpPr>
        <p:spPr>
          <a:xfrm>
            <a:off x="691200" y="2229098"/>
            <a:ext cx="7198199" cy="104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7F464"/>
              </a:buClr>
              <a:buSzPct val="100000"/>
              <a:buFont typeface="Montserrat"/>
              <a:buChar char="▣"/>
              <a:defRPr sz="2400" b="0" i="0" u="none" strike="noStrike" cap="none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7F464"/>
              </a:buClr>
              <a:buSzPct val="100000"/>
              <a:buFont typeface="Montserrat"/>
              <a:buChar char="□"/>
              <a:defRPr sz="2000" b="0" i="0" u="none" strike="noStrike" cap="none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7F464"/>
              </a:buClr>
              <a:buSzPct val="100000"/>
              <a:buFont typeface="Montserrat"/>
              <a:buNone/>
              <a:defRPr sz="2000" b="0" i="0" u="none" strike="noStrike" cap="none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7F464"/>
              </a:buClr>
              <a:buSzPct val="100000"/>
              <a:buFont typeface="Montserrat"/>
              <a:buNone/>
              <a:defRPr sz="1800" b="0" i="0" u="none" strike="noStrike" cap="none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7F464"/>
              </a:buClr>
              <a:buSzPct val="100000"/>
              <a:buFont typeface="Montserrat"/>
              <a:buNone/>
              <a:defRPr sz="1800" b="0" i="0" u="none" strike="noStrike" cap="none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7F464"/>
              </a:buClr>
              <a:buSzPct val="100000"/>
              <a:buFont typeface="Montserrat"/>
              <a:buNone/>
              <a:defRPr sz="1800" b="0" i="0" u="none" strike="noStrike" cap="none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7F464"/>
              </a:buClr>
              <a:buSzPct val="100000"/>
              <a:buFont typeface="Montserrat"/>
              <a:buNone/>
              <a:defRPr sz="1800" b="0" i="0" u="none" strike="noStrike" cap="none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7F464"/>
              </a:buClr>
              <a:buSzPct val="100000"/>
              <a:buFont typeface="Montserrat"/>
              <a:buNone/>
              <a:defRPr sz="1800" b="0" i="0" u="none" strike="noStrike" cap="none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7F464"/>
              </a:buClr>
              <a:buSzPct val="100000"/>
              <a:buFont typeface="Montserrat"/>
              <a:buNone/>
              <a:defRPr sz="1800" b="0" i="0" u="none" strike="noStrike" cap="none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>
              <a:spcBef>
                <a:spcPts val="0"/>
              </a:spcBef>
              <a:buFont typeface="Montserrat"/>
              <a:buNone/>
            </a:pP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 </a:t>
            </a:r>
          </a:p>
          <a:p>
            <a:pPr>
              <a:spcBef>
                <a:spcPts val="0"/>
              </a:spcBef>
              <a:buFont typeface="Montserrat"/>
              <a:buNone/>
            </a:pP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佛身能现故，真实无别故，</a:t>
            </a:r>
          </a:p>
          <a:p>
            <a:pPr>
              <a:spcBef>
                <a:spcPts val="0"/>
              </a:spcBef>
              <a:buFont typeface="Montserrat"/>
              <a:buNone/>
            </a:pP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具种故众生，恒具如来藏。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】</a:t>
            </a:r>
          </a:p>
          <a:p>
            <a:pPr>
              <a:spcBef>
                <a:spcPts val="0"/>
              </a:spcBef>
              <a:buFont typeface="Montserrat"/>
              <a:buNone/>
            </a:pPr>
            <a:endParaRPr lang="en-US" altLang="zh-CN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r">
              <a:spcBef>
                <a:spcPts val="0"/>
              </a:spcBef>
              <a:buFont typeface="Montserrat"/>
              <a:buNone/>
            </a:pP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------《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宝性论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》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91200" y="2220686"/>
            <a:ext cx="7761700" cy="434721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 altLang="zh-CN" sz="2800" dirty="0">
                <a:latin typeface="+mj-ea"/>
                <a:ea typeface="+mj-ea"/>
              </a:rPr>
              <a:t>1</a:t>
            </a:r>
            <a:r>
              <a:rPr lang="zh-CN" altLang="zh-CN" sz="2800" dirty="0">
                <a:latin typeface="+mj-ea"/>
                <a:ea typeface="+mj-ea"/>
              </a:rPr>
              <a:t>，</a:t>
            </a:r>
            <a:r>
              <a:rPr lang="en-US" altLang="zh-CN" sz="2800" dirty="0">
                <a:latin typeface="+mj-ea"/>
                <a:ea typeface="+mj-ea"/>
              </a:rPr>
              <a:t>“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佛身能现故</a:t>
            </a:r>
            <a:r>
              <a:rPr lang="en-US" altLang="zh-CN" sz="2800" dirty="0">
                <a:latin typeface="+mj-ea"/>
                <a:ea typeface="+mj-ea"/>
              </a:rPr>
              <a:t>”  --</a:t>
            </a:r>
          </a:p>
          <a:p>
            <a:pPr>
              <a:buNone/>
            </a:pPr>
            <a:endParaRPr lang="en-US" altLang="zh-CN" sz="2800" dirty="0">
              <a:latin typeface="+mj-ea"/>
              <a:ea typeface="+mj-ea"/>
            </a:endParaRPr>
          </a:p>
          <a:p>
            <a:pPr>
              <a:buNone/>
            </a:pPr>
            <a:r>
              <a:rPr lang="zh-CN" altLang="zh-CN" sz="2800" dirty="0">
                <a:latin typeface="+mj-ea"/>
                <a:ea typeface="+mj-ea"/>
                <a:sym typeface="+mn-ea"/>
              </a:rPr>
              <a:t>众生通过修行，最终能够现前佛陀的法身。</a:t>
            </a:r>
            <a:endParaRPr lang="zh-CN" altLang="zh-CN" sz="2800" dirty="0">
              <a:latin typeface="+mj-ea"/>
              <a:ea typeface="+mj-ea"/>
            </a:endParaRPr>
          </a:p>
          <a:p>
            <a:pPr>
              <a:buNone/>
            </a:pPr>
            <a:endParaRPr lang="en-US" altLang="zh-CN" sz="2800" dirty="0">
              <a:latin typeface="+mj-ea"/>
              <a:ea typeface="+mj-ea"/>
            </a:endParaRPr>
          </a:p>
          <a:p>
            <a:pPr>
              <a:buNone/>
            </a:pPr>
            <a:endParaRPr lang="en-US" altLang="zh-CN" sz="2800" dirty="0">
              <a:latin typeface="+mj-ea"/>
              <a:ea typeface="+mj-ea"/>
            </a:endParaRPr>
          </a:p>
          <a:p>
            <a:pPr>
              <a:buNone/>
            </a:pPr>
            <a:r>
              <a:rPr lang="zh-CN" sz="2800" dirty="0">
                <a:latin typeface="+mj-ea"/>
                <a:ea typeface="+mj-ea"/>
              </a:rPr>
              <a:t>【</a:t>
            </a:r>
            <a:r>
              <a:rPr lang="zh-CN" altLang="zh-CN" sz="2800" dirty="0">
                <a:latin typeface="+mj-ea"/>
                <a:ea typeface="+mj-ea"/>
              </a:rPr>
              <a:t>有藏勤作故，能见黄金等，</a:t>
            </a:r>
          </a:p>
          <a:p>
            <a:pPr>
              <a:buNone/>
            </a:pPr>
            <a:r>
              <a:rPr lang="zh-CN" altLang="zh-CN" sz="2800" dirty="0">
                <a:latin typeface="+mj-ea"/>
                <a:ea typeface="+mj-ea"/>
              </a:rPr>
              <a:t>  无藏虽勤作，唯一生烦恼。</a:t>
            </a:r>
            <a:r>
              <a:rPr lang="zh-CN" altLang="en-US" sz="2800" dirty="0">
                <a:latin typeface="+mj-ea"/>
                <a:ea typeface="+mj-ea"/>
              </a:rPr>
              <a:t>】</a:t>
            </a:r>
            <a:r>
              <a:rPr lang="en-US" altLang="zh-CN" sz="2800" dirty="0">
                <a:latin typeface="+mj-ea"/>
                <a:ea typeface="+mj-ea"/>
              </a:rPr>
              <a:t>---</a:t>
            </a:r>
            <a:r>
              <a:rPr lang="zh-CN" altLang="zh-CN" sz="2800" dirty="0">
                <a:latin typeface="+mj-ea"/>
                <a:ea typeface="+mj-ea"/>
                <a:sym typeface="+mn-ea"/>
              </a:rPr>
              <a:t>《赞法界颂》</a:t>
            </a:r>
            <a:endParaRPr lang="zh-CN" altLang="en-US" sz="2800" dirty="0">
              <a:latin typeface="+mj-ea"/>
              <a:ea typeface="+mj-ea"/>
            </a:endParaRPr>
          </a:p>
          <a:p>
            <a:pPr>
              <a:buNone/>
            </a:pPr>
            <a:r>
              <a:rPr lang="en-US" altLang="zh-CN" sz="2800" dirty="0">
                <a:latin typeface="+mj-ea"/>
                <a:ea typeface="+mj-ea"/>
              </a:rPr>
              <a:t> </a:t>
            </a:r>
            <a:endParaRPr lang="zh-CN" altLang="zh-CN" sz="2800" dirty="0">
              <a:latin typeface="+mj-ea"/>
              <a:ea typeface="+mj-ea"/>
            </a:endParaRPr>
          </a:p>
          <a:p>
            <a:pPr>
              <a:buNone/>
            </a:pPr>
            <a:endParaRPr lang="zh-CN" altLang="zh-CN" sz="2800" dirty="0">
              <a:latin typeface="+mj-ea"/>
              <a:ea typeface="+mj-ea"/>
            </a:endParaRPr>
          </a:p>
        </p:txBody>
      </p:sp>
      <p:sp>
        <p:nvSpPr>
          <p:cNvPr id="7" name="Shape 87"/>
          <p:cNvSpPr txBox="1"/>
          <p:nvPr/>
        </p:nvSpPr>
        <p:spPr>
          <a:xfrm>
            <a:off x="691301" y="104667"/>
            <a:ext cx="7761599" cy="129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4F5B"/>
              </a:buClr>
              <a:buSzPct val="100000"/>
              <a:buFont typeface="Montserrat"/>
              <a:buNone/>
              <a:defRPr sz="3000" b="1" i="0" u="none" strike="noStrike" cap="none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zh-CN" altLang="en-US" sz="4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基于相关教证前提下的三大证据：</a:t>
            </a:r>
            <a:endParaRPr lang="zh-CN" altLang="en-US" sz="4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91200" y="2220686"/>
            <a:ext cx="7761700" cy="434721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 altLang="zh-CN" sz="2800" dirty="0">
                <a:latin typeface="+mj-ea"/>
                <a:ea typeface="+mj-ea"/>
              </a:rPr>
              <a:t>2</a:t>
            </a:r>
            <a:r>
              <a:rPr lang="zh-CN" altLang="en-US" sz="2800" dirty="0">
                <a:latin typeface="+mj-ea"/>
                <a:ea typeface="+mj-ea"/>
              </a:rPr>
              <a:t>，“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真实无别故</a:t>
            </a:r>
            <a:r>
              <a:rPr lang="zh-CN" altLang="en-US" sz="2800" dirty="0">
                <a:latin typeface="+mj-ea"/>
                <a:ea typeface="+mj-ea"/>
              </a:rPr>
              <a:t>”</a:t>
            </a:r>
            <a:r>
              <a:rPr lang="en-US" altLang="zh-CN" sz="2800" dirty="0">
                <a:latin typeface="+mj-ea"/>
                <a:ea typeface="+mj-ea"/>
              </a:rPr>
              <a:t>--</a:t>
            </a:r>
          </a:p>
          <a:p>
            <a:pPr>
              <a:buNone/>
            </a:pPr>
            <a:r>
              <a:rPr lang="en-US" altLang="zh-CN" sz="2800" dirty="0">
                <a:latin typeface="+mj-ea"/>
                <a:ea typeface="+mj-ea"/>
              </a:rPr>
              <a:t> </a:t>
            </a:r>
          </a:p>
          <a:p>
            <a:pPr>
              <a:buNone/>
            </a:pPr>
            <a:r>
              <a:rPr lang="zh-CN" altLang="en-US" sz="2800" dirty="0">
                <a:latin typeface="+mj-ea"/>
                <a:ea typeface="+mj-ea"/>
              </a:rPr>
              <a:t>真如周遍于一切事物、包括一切有情。</a:t>
            </a:r>
          </a:p>
          <a:p>
            <a:pPr>
              <a:buNone/>
            </a:pPr>
            <a:r>
              <a:rPr lang="zh-CN" altLang="en-US" sz="2800" dirty="0">
                <a:latin typeface="+mj-ea"/>
                <a:ea typeface="+mj-ea"/>
              </a:rPr>
              <a:t> </a:t>
            </a:r>
          </a:p>
          <a:p>
            <a:pPr>
              <a:buNone/>
            </a:pPr>
            <a:r>
              <a:rPr lang="en-US" altLang="zh-CN" sz="2800" dirty="0">
                <a:latin typeface="+mj-ea"/>
                <a:ea typeface="+mj-ea"/>
              </a:rPr>
              <a:t>【</a:t>
            </a:r>
            <a:r>
              <a:rPr lang="zh-CN" altLang="en-US" sz="2800" dirty="0">
                <a:latin typeface="+mj-ea"/>
                <a:ea typeface="+mj-ea"/>
              </a:rPr>
              <a:t>　如空遍一切　　而空无分别</a:t>
            </a:r>
          </a:p>
          <a:p>
            <a:pPr>
              <a:buNone/>
            </a:pPr>
            <a:r>
              <a:rPr lang="zh-CN" altLang="en-US" sz="2800" dirty="0">
                <a:latin typeface="+mj-ea"/>
                <a:ea typeface="+mj-ea"/>
              </a:rPr>
              <a:t>　　自性无垢心　　亦遍无分别</a:t>
            </a:r>
            <a:r>
              <a:rPr lang="en-US" altLang="zh-CN" sz="2800" dirty="0">
                <a:latin typeface="+mj-ea"/>
                <a:ea typeface="+mj-ea"/>
              </a:rPr>
              <a:t>】</a:t>
            </a:r>
          </a:p>
          <a:p>
            <a:pPr>
              <a:buNone/>
            </a:pPr>
            <a:endParaRPr lang="en-US" altLang="zh-CN" sz="2800" dirty="0">
              <a:latin typeface="+mj-ea"/>
              <a:ea typeface="+mj-ea"/>
            </a:endParaRPr>
          </a:p>
          <a:p>
            <a:pPr algn="r">
              <a:buNone/>
            </a:pPr>
            <a:r>
              <a:rPr lang="en-US" altLang="zh-CN" sz="2800" dirty="0">
                <a:latin typeface="+mj-ea"/>
                <a:ea typeface="+mj-ea"/>
              </a:rPr>
              <a:t>---《</a:t>
            </a:r>
            <a:r>
              <a:rPr lang="zh-CN" altLang="en-US" sz="2800" dirty="0">
                <a:latin typeface="+mj-ea"/>
                <a:ea typeface="+mj-ea"/>
              </a:rPr>
              <a:t>究竟一乘宝性论</a:t>
            </a:r>
            <a:r>
              <a:rPr lang="en-US" altLang="zh-CN" sz="2800" dirty="0">
                <a:latin typeface="+mj-ea"/>
                <a:ea typeface="+mj-ea"/>
              </a:rPr>
              <a:t>》</a:t>
            </a:r>
          </a:p>
        </p:txBody>
      </p:sp>
      <p:sp>
        <p:nvSpPr>
          <p:cNvPr id="7" name="Shape 87"/>
          <p:cNvSpPr txBox="1"/>
          <p:nvPr/>
        </p:nvSpPr>
        <p:spPr>
          <a:xfrm>
            <a:off x="691301" y="104667"/>
            <a:ext cx="7761599" cy="129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4F5B"/>
              </a:buClr>
              <a:buSzPct val="100000"/>
              <a:buFont typeface="Montserrat"/>
              <a:buNone/>
              <a:defRPr sz="3000" b="1" i="0" u="none" strike="noStrike" cap="none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zh-CN" altLang="en-US" sz="4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基于相关教证前提下的三大证据：</a:t>
            </a:r>
            <a:endParaRPr lang="zh-CN" altLang="en-US" sz="4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91200" y="2220686"/>
            <a:ext cx="7761700" cy="434721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 altLang="zh-CN" sz="2800" dirty="0">
                <a:latin typeface="+mj-ea"/>
                <a:ea typeface="+mj-ea"/>
              </a:rPr>
              <a:t>3</a:t>
            </a:r>
            <a:r>
              <a:rPr lang="zh-CN" altLang="en-US" sz="2800" dirty="0">
                <a:latin typeface="+mj-ea"/>
                <a:ea typeface="+mj-ea"/>
              </a:rPr>
              <a:t>，“</a:t>
            </a:r>
            <a:r>
              <a:rPr lang="zh-CN" altLang="en-US" sz="2800" b="1" dirty="0">
                <a:latin typeface="+mj-ea"/>
                <a:ea typeface="+mj-ea"/>
              </a:rPr>
              <a:t>具种故</a:t>
            </a:r>
            <a:r>
              <a:rPr lang="zh-CN" altLang="en-US" sz="2800" dirty="0">
                <a:latin typeface="+mj-ea"/>
                <a:ea typeface="+mj-ea"/>
              </a:rPr>
              <a:t>”</a:t>
            </a:r>
            <a:endParaRPr lang="en-US" altLang="zh-CN" sz="2800" dirty="0">
              <a:latin typeface="+mj-ea"/>
              <a:ea typeface="+mj-ea"/>
            </a:endParaRPr>
          </a:p>
          <a:p>
            <a:pPr>
              <a:buNone/>
            </a:pPr>
            <a:endParaRPr lang="en-US" altLang="zh-CN" sz="2800" dirty="0">
              <a:latin typeface="+mj-ea"/>
              <a:ea typeface="+mj-ea"/>
            </a:endParaRPr>
          </a:p>
          <a:p>
            <a:pPr>
              <a:buNone/>
            </a:pPr>
            <a:r>
              <a:rPr lang="zh-CN" altLang="en-US" sz="2800" dirty="0">
                <a:latin typeface="+mj-ea"/>
                <a:ea typeface="+mj-ea"/>
              </a:rPr>
              <a:t>（</a:t>
            </a:r>
            <a:r>
              <a:rPr lang="en-US" altLang="zh-CN" sz="2800" dirty="0">
                <a:latin typeface="+mj-ea"/>
                <a:ea typeface="+mj-ea"/>
              </a:rPr>
              <a:t>1</a:t>
            </a:r>
            <a:r>
              <a:rPr lang="zh-CN" altLang="en-US" sz="2800" dirty="0">
                <a:latin typeface="+mj-ea"/>
                <a:ea typeface="+mj-ea"/>
              </a:rPr>
              <a:t>）众生具有成佛的种性、将来可以成佛。 </a:t>
            </a:r>
            <a:endParaRPr lang="en-US" altLang="zh-CN" sz="2800" dirty="0">
              <a:latin typeface="+mj-ea"/>
              <a:ea typeface="+mj-ea"/>
            </a:endParaRPr>
          </a:p>
          <a:p>
            <a:pPr>
              <a:buNone/>
            </a:pPr>
            <a:r>
              <a:rPr lang="zh-CN" altLang="en-US" sz="2800" dirty="0">
                <a:latin typeface="+mj-ea"/>
                <a:ea typeface="+mj-ea"/>
              </a:rPr>
              <a:t>（</a:t>
            </a:r>
            <a:r>
              <a:rPr lang="en-US" altLang="zh-CN" sz="2800" dirty="0">
                <a:latin typeface="+mj-ea"/>
                <a:ea typeface="+mj-ea"/>
              </a:rPr>
              <a:t>2</a:t>
            </a:r>
            <a:r>
              <a:rPr lang="zh-CN" altLang="en-US" sz="2800" dirty="0">
                <a:latin typeface="+mj-ea"/>
                <a:ea typeface="+mj-ea"/>
              </a:rPr>
              <a:t>）佛果是无为法。</a:t>
            </a:r>
          </a:p>
          <a:p>
            <a:pPr>
              <a:buNone/>
            </a:pPr>
            <a:r>
              <a:rPr lang="zh-CN" altLang="en-US" sz="2800" dirty="0">
                <a:latin typeface="+mj-ea"/>
                <a:ea typeface="+mj-ea"/>
              </a:rPr>
              <a:t> </a:t>
            </a:r>
          </a:p>
          <a:p>
            <a:pPr>
              <a:buNone/>
            </a:pPr>
            <a:r>
              <a:rPr lang="en-US" altLang="zh-CN" sz="2800" dirty="0">
                <a:latin typeface="+mj-ea"/>
                <a:ea typeface="+mj-ea"/>
              </a:rPr>
              <a:t>PS</a:t>
            </a:r>
            <a:r>
              <a:rPr lang="zh-CN" altLang="en-US" sz="2800" dirty="0">
                <a:latin typeface="+mj-ea"/>
                <a:ea typeface="+mj-ea"/>
              </a:rPr>
              <a:t>：三大证据具有内在联系</a:t>
            </a:r>
          </a:p>
        </p:txBody>
      </p:sp>
      <p:sp>
        <p:nvSpPr>
          <p:cNvPr id="7" name="Shape 87"/>
          <p:cNvSpPr txBox="1"/>
          <p:nvPr/>
        </p:nvSpPr>
        <p:spPr>
          <a:xfrm>
            <a:off x="691301" y="104667"/>
            <a:ext cx="7761599" cy="129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4F5B"/>
              </a:buClr>
              <a:buSzPct val="100000"/>
              <a:buFont typeface="Montserrat"/>
              <a:buNone/>
              <a:defRPr sz="3000" b="1" i="0" u="none" strike="noStrike" cap="none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zh-CN" altLang="en-US" sz="4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基于相关教证前提下的三大证据：</a:t>
            </a:r>
            <a:endParaRPr lang="zh-CN" altLang="en-US" sz="4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Shape 132" descr="rainlake.jpg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678180" y="-208915"/>
            <a:ext cx="7982585" cy="167767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/>
            <a:r>
              <a:rPr lang="zh-CN" altLang="en-US" sz="4000">
                <a:solidFill>
                  <a:srgbClr val="FFFFFF"/>
                </a:solidFill>
                <a:latin typeface="+mj-ea"/>
                <a:ea typeface="+mj-ea"/>
              </a:rPr>
              <a:t>四、对“如来藏”的几种错误认识 </a:t>
            </a:r>
            <a:endParaRPr lang="en-GB" sz="4000" b="0" dirty="0">
              <a:solidFill>
                <a:srgbClr val="FFFFFF"/>
              </a:solidFill>
              <a:latin typeface="+mj-ea"/>
              <a:ea typeface="+mj-ea"/>
            </a:endParaRPr>
          </a:p>
        </p:txBody>
      </p:sp>
      <p:pic>
        <p:nvPicPr>
          <p:cNvPr id="2" name="图片 1" descr="clipboar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180" y="1109980"/>
            <a:ext cx="7962265" cy="574802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zh-CN" altLang="en-US" sz="4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基础概念： 自空中观、他空中观</a:t>
            </a:r>
          </a:p>
        </p:txBody>
      </p:sp>
      <p:sp>
        <p:nvSpPr>
          <p:cNvPr id="59" name="Shape 59"/>
          <p:cNvSpPr txBox="1"/>
          <p:nvPr/>
        </p:nvSpPr>
        <p:spPr>
          <a:xfrm>
            <a:off x="232410" y="2311400"/>
            <a:ext cx="8865870" cy="2842260"/>
          </a:xfrm>
          <a:prstGeom prst="rect">
            <a:avLst/>
          </a:prstGeom>
          <a:noFill/>
          <a:ln w="25400">
            <a:solidFill>
              <a:srgbClr val="92D050"/>
            </a:solidFill>
            <a:prstDash val="sysDot"/>
          </a:ln>
        </p:spPr>
        <p:txBody>
          <a:bodyPr lIns="91425" tIns="91425" rIns="91425" bIns="91425" anchor="t" anchorCtr="0">
            <a:noAutofit/>
          </a:bodyPr>
          <a:lstStyle/>
          <a:p>
            <a:endParaRPr lang="en-US" altLang="zh-CN" sz="2800" b="1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  <a:p>
            <a:r>
              <a:rPr lang="en-US" altLang="zh-CN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1</a:t>
            </a:r>
            <a:r>
              <a:rPr lang="zh-CN" altLang="zh-CN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，自空：否定某个概念自身的真实性。</a:t>
            </a:r>
            <a:endParaRPr lang="en-US" altLang="zh-CN" sz="2800" b="1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  <a:p>
            <a:endParaRPr lang="zh-CN" altLang="zh-CN" sz="2800" b="1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  <a:p>
            <a:r>
              <a:rPr lang="en-US" altLang="zh-CN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2</a:t>
            </a:r>
            <a:r>
              <a:rPr lang="zh-CN" altLang="zh-CN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，他空：承认某个概念自身的成立，</a:t>
            </a:r>
          </a:p>
          <a:p>
            <a:r>
              <a:rPr lang="zh-CN" altLang="zh-CN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          同时否定</a:t>
            </a:r>
            <a:r>
              <a:rPr lang="zh-CN" altLang="zh-CN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sym typeface="+mn-ea"/>
              </a:rPr>
              <a:t>在这个概念之上</a:t>
            </a:r>
            <a:r>
              <a:rPr lang="zh-CN" altLang="zh-CN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其他某个概念的成立。</a:t>
            </a:r>
            <a:endParaRPr lang="en-US" altLang="zh-CN" sz="2800" b="1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  <a:p>
            <a:endParaRPr lang="en-US" altLang="zh-CN" sz="2800" b="1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  <a:p>
            <a:endParaRPr lang="zh-CN" altLang="zh-CN" sz="2800" b="1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720971" y="416411"/>
            <a:ext cx="7761599" cy="657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zh-CN" altLang="en-US" dirty="0">
                <a:latin typeface="+mj-ea"/>
                <a:ea typeface="+mj-ea"/>
              </a:rPr>
              <a:t>错误</a:t>
            </a:r>
            <a:r>
              <a:rPr lang="en-US" altLang="zh-CN" dirty="0">
                <a:latin typeface="+mj-ea"/>
                <a:ea typeface="+mj-ea"/>
              </a:rPr>
              <a:t>1</a:t>
            </a:r>
            <a:r>
              <a:rPr lang="zh-CN" altLang="en-US" dirty="0">
                <a:latin typeface="+mj-ea"/>
                <a:ea typeface="+mj-ea"/>
              </a:rPr>
              <a:t>：认为“如来藏”不是空性。</a:t>
            </a:r>
          </a:p>
        </p:txBody>
      </p:sp>
      <p:sp>
        <p:nvSpPr>
          <p:cNvPr id="2" name="矩形 1"/>
          <p:cNvSpPr/>
          <p:nvPr/>
        </p:nvSpPr>
        <p:spPr>
          <a:xfrm>
            <a:off x="225633" y="1615044"/>
            <a:ext cx="8752113" cy="4081780"/>
          </a:xfrm>
          <a:prstGeom prst="rect">
            <a:avLst/>
          </a:prstGeom>
          <a:ln w="25400">
            <a:solidFill>
              <a:srgbClr val="92D050"/>
            </a:solidFill>
            <a:prstDash val="sysDot"/>
          </a:ln>
        </p:spPr>
        <p:txBody>
          <a:bodyPr wrap="square">
            <a:spAutoFit/>
          </a:bodyPr>
          <a:lstStyle/>
          <a:p>
            <a:r>
              <a:rPr lang="zh-CN" altLang="zh-CN" sz="26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《楞伽经》：</a:t>
            </a:r>
            <a:r>
              <a:rPr lang="en-US" altLang="zh-CN" sz="26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zh-CN" sz="26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大慧问曰：世尊于契经中说如来藏为分别垢之所染污，然是常住、坚固、不变，如来藏与诸外道所说神我有何差别？世尊，诸外道类亦说神我常住、非作、无德、周遍、不坏。世尊告曰：大慧，我所宣说如来藏者不同外道所说神我。大慧，如来应正等觉是于三解脱门、涅槃、无生等句义说名如来藏。为除愚夫于无我之恐怖，由如来藏门显示无分别处、无相境界。大慧，</a:t>
            </a:r>
            <a:r>
              <a:rPr lang="zh-CN" altLang="zh-CN" sz="2600" b="1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现在未来诸菩萨摩诃萨不应执我。</a:t>
            </a:r>
            <a:r>
              <a:rPr lang="en-US" altLang="zh-CN" sz="26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endParaRPr lang="zh-CN" altLang="zh-CN" sz="2600" kern="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sz="26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 </a:t>
            </a:r>
            <a:endParaRPr lang="zh-CN" altLang="zh-CN" sz="2600" kern="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zh-CN" sz="26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《大般若经》：</a:t>
            </a:r>
            <a:r>
              <a:rPr lang="en-US" altLang="zh-CN" sz="26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zh-CN" sz="26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设有一法过于涅槃，我亦说如梦幻。</a:t>
            </a:r>
            <a:r>
              <a:rPr lang="en-US" altLang="zh-CN" sz="26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endParaRPr lang="zh-CN" altLang="zh-CN" sz="2600" kern="1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691198" y="396792"/>
            <a:ext cx="7761599" cy="657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zh-CN" altLang="en-US" dirty="0">
                <a:latin typeface="+mj-ea"/>
                <a:ea typeface="+mj-ea"/>
              </a:rPr>
              <a:t>错误</a:t>
            </a:r>
            <a:r>
              <a:rPr lang="en-US" altLang="zh-CN" dirty="0">
                <a:latin typeface="+mj-ea"/>
                <a:ea typeface="+mj-ea"/>
              </a:rPr>
              <a:t>2</a:t>
            </a:r>
            <a:r>
              <a:rPr lang="zh-CN" altLang="en-US" dirty="0">
                <a:latin typeface="+mj-ea"/>
                <a:ea typeface="+mj-ea"/>
              </a:rPr>
              <a:t>：认为“如来藏”是空无的状态。</a:t>
            </a:r>
          </a:p>
        </p:txBody>
      </p:sp>
      <p:sp>
        <p:nvSpPr>
          <p:cNvPr id="2" name="矩形 1"/>
          <p:cNvSpPr/>
          <p:nvPr/>
        </p:nvSpPr>
        <p:spPr>
          <a:xfrm>
            <a:off x="285009" y="1484416"/>
            <a:ext cx="8752113" cy="4478020"/>
          </a:xfrm>
          <a:prstGeom prst="rect">
            <a:avLst/>
          </a:prstGeom>
          <a:ln w="25400">
            <a:solidFill>
              <a:srgbClr val="92D050"/>
            </a:solidFill>
            <a:prstDash val="sysDot"/>
          </a:ln>
        </p:spPr>
        <p:txBody>
          <a:bodyPr wrap="square">
            <a:spAutoFit/>
          </a:bodyPr>
          <a:lstStyle/>
          <a:p>
            <a:r>
              <a:rPr lang="zh-CN" altLang="en-US" sz="26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【呜呼今世人</a:t>
            </a:r>
            <a:r>
              <a:rPr lang="zh-CN" sz="26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lang="zh-CN" altLang="en-US" sz="26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二人坏正法，</a:t>
            </a:r>
          </a:p>
          <a:p>
            <a:r>
              <a:rPr lang="zh-CN" altLang="en-US" sz="26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谓说唯极空，或复说有我，</a:t>
            </a:r>
          </a:p>
          <a:p>
            <a:r>
              <a:rPr lang="zh-CN" altLang="en-US" sz="26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如是二种人，倾覆佛正法。】 </a:t>
            </a:r>
            <a:r>
              <a:rPr lang="en-US" altLang="zh-CN" sz="26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---</a:t>
            </a:r>
            <a:r>
              <a:rPr lang="zh-CN" altLang="en-US" sz="26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《央掘魔罗经》</a:t>
            </a:r>
          </a:p>
          <a:p>
            <a:r>
              <a:rPr lang="zh-CN" altLang="en-US" sz="26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 </a:t>
            </a:r>
          </a:p>
          <a:p>
            <a:r>
              <a:rPr lang="zh-CN" altLang="en-US" sz="26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【大圣说空法</a:t>
            </a:r>
            <a:r>
              <a:rPr lang="en-US" altLang="zh-CN" sz="26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</a:t>
            </a:r>
            <a:r>
              <a:rPr lang="zh-CN" altLang="en-US" sz="26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为离诸见故</a:t>
            </a:r>
            <a:r>
              <a:rPr lang="en-US" altLang="zh-CN" sz="26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</a:t>
            </a:r>
            <a:r>
              <a:rPr lang="zh-CN" altLang="en-US" sz="26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若复见有空</a:t>
            </a:r>
            <a:r>
              <a:rPr lang="en-US" altLang="zh-CN" sz="26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</a:t>
            </a:r>
            <a:r>
              <a:rPr lang="zh-CN" altLang="en-US" sz="26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诸佛所不化】</a:t>
            </a:r>
          </a:p>
          <a:p>
            <a:r>
              <a:rPr lang="zh-CN" altLang="en-US" sz="26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                           </a:t>
            </a:r>
            <a:r>
              <a:rPr lang="en-US" altLang="zh-CN" sz="26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---</a:t>
            </a:r>
            <a:r>
              <a:rPr lang="zh-CN" altLang="en-US" sz="26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《中论》</a:t>
            </a:r>
          </a:p>
          <a:p>
            <a:r>
              <a:rPr lang="zh-CN" altLang="en-US" sz="26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 </a:t>
            </a:r>
          </a:p>
          <a:p>
            <a:r>
              <a:rPr lang="en-US" altLang="zh-CN" sz="26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</a:t>
            </a:r>
            <a:r>
              <a:rPr lang="zh-CN" altLang="en-US" sz="26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如是空性也是指正在显现有法时远离一多的执著戏论，各自本体空性如同镜中的影像，</a:t>
            </a:r>
            <a:r>
              <a:rPr lang="zh-CN" altLang="en-US" sz="2600" b="1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而并非是最终一切都不存在</a:t>
            </a:r>
            <a:r>
              <a:rPr lang="zh-CN" altLang="en-US" sz="26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，或者最初与现在无有而迷现。</a:t>
            </a:r>
            <a:r>
              <a:rPr lang="en-US" altLang="zh-CN" sz="26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】</a:t>
            </a:r>
          </a:p>
          <a:p>
            <a:pPr algn="r"/>
            <a:r>
              <a:rPr lang="en-US" altLang="zh-CN" sz="26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---《</a:t>
            </a:r>
            <a:r>
              <a:rPr lang="zh-CN" altLang="en-US" sz="26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心性休息大车疏</a:t>
            </a:r>
            <a:r>
              <a:rPr lang="en-US" altLang="zh-CN" sz="26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》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14927" y="334663"/>
            <a:ext cx="8344064" cy="674739"/>
          </a:xfrm>
        </p:spPr>
        <p:txBody>
          <a:bodyPr/>
          <a:lstStyle/>
          <a:p>
            <a:r>
              <a:rPr lang="zh-CN" altLang="en-US" dirty="0">
                <a:latin typeface="+mj-ea"/>
                <a:ea typeface="+mj-ea"/>
              </a:rPr>
              <a:t>错误</a:t>
            </a:r>
            <a:r>
              <a:rPr lang="en-US" altLang="zh-CN" dirty="0">
                <a:latin typeface="+mj-ea"/>
                <a:ea typeface="+mj-ea"/>
              </a:rPr>
              <a:t>3</a:t>
            </a:r>
            <a:r>
              <a:rPr lang="zh-CN" altLang="en-US" dirty="0">
                <a:latin typeface="+mj-ea"/>
                <a:ea typeface="+mj-ea"/>
              </a:rPr>
              <a:t>：</a:t>
            </a:r>
            <a:r>
              <a:rPr lang="zh-CN" altLang="zh-CN" dirty="0">
                <a:latin typeface="+mj-ea"/>
                <a:ea typeface="+mj-ea"/>
              </a:rPr>
              <a:t>认为</a:t>
            </a:r>
            <a:r>
              <a:rPr lang="en-US" altLang="zh-CN" dirty="0">
                <a:latin typeface="+mj-ea"/>
                <a:ea typeface="+mj-ea"/>
              </a:rPr>
              <a:t>“</a:t>
            </a:r>
            <a:r>
              <a:rPr lang="zh-CN" altLang="zh-CN" dirty="0">
                <a:latin typeface="+mj-ea"/>
                <a:ea typeface="+mj-ea"/>
              </a:rPr>
              <a:t>如来藏</a:t>
            </a:r>
            <a:r>
              <a:rPr lang="en-US" altLang="zh-CN" dirty="0">
                <a:latin typeface="+mj-ea"/>
                <a:ea typeface="+mj-ea"/>
              </a:rPr>
              <a:t>”</a:t>
            </a:r>
            <a:r>
              <a:rPr lang="zh-CN" altLang="zh-CN" dirty="0">
                <a:latin typeface="+mj-ea"/>
                <a:ea typeface="+mj-ea"/>
              </a:rPr>
              <a:t>是无常、迁变的事物。</a:t>
            </a:r>
            <a:endParaRPr kumimoji="1" lang="zh-CN" altLang="en-US" dirty="0">
              <a:latin typeface="+mj-ea"/>
              <a:ea typeface="+mj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89972" y="1888176"/>
            <a:ext cx="8193973" cy="3685540"/>
          </a:xfrm>
          <a:prstGeom prst="rect">
            <a:avLst/>
          </a:prstGeom>
          <a:ln w="25400">
            <a:solidFill>
              <a:srgbClr val="92D050"/>
            </a:solidFill>
            <a:prstDash val="sysDot"/>
          </a:ln>
        </p:spPr>
        <p:txBody>
          <a:bodyPr wrap="square">
            <a:spAutoFit/>
          </a:bodyPr>
          <a:lstStyle/>
          <a:p>
            <a:r>
              <a:rPr lang="zh-CN" sz="26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宋体" panose="02010600030101010101" pitchFamily="2" charset="-122"/>
              </a:rPr>
              <a:t>【</a:t>
            </a:r>
            <a:r>
              <a:rPr lang="zh-CN" altLang="en-US" sz="2600">
                <a:latin typeface="+mj-ea"/>
                <a:sym typeface="+mn-ea"/>
              </a:rPr>
              <a:t>但实际上与法界无二无别的智慧无生本体，根本不应该有数量刹那的类别，在所化众生前并不显现，因此承许</a:t>
            </a:r>
            <a:r>
              <a:rPr lang="zh-CN" altLang="en-US" sz="2600" b="1">
                <a:latin typeface="+mj-ea"/>
                <a:sym typeface="+mn-ea"/>
              </a:rPr>
              <a:t>是无为法</a:t>
            </a:r>
            <a:r>
              <a:rPr lang="zh-CN" altLang="en-US" sz="2600">
                <a:latin typeface="+mj-ea"/>
                <a:sym typeface="+mn-ea"/>
              </a:rPr>
              <a:t>，不承认是有为法，</a:t>
            </a:r>
            <a:r>
              <a:rPr lang="zh-CN" altLang="en-US" sz="2600" b="1">
                <a:latin typeface="+mj-ea"/>
                <a:sym typeface="+mn-ea"/>
              </a:rPr>
              <a:t>否则</a:t>
            </a:r>
            <a:r>
              <a:rPr lang="zh-CN" altLang="en-US" sz="2600">
                <a:latin typeface="+mj-ea"/>
                <a:sym typeface="+mn-ea"/>
              </a:rPr>
              <a:t>就像一切菩萨圣者与阿罗汉的意生身一样，将成为具有无明，而不会成为究竟的皈依处，因为具有生灭而是欺惑的有法之故。《智光庄严经》中云：“文殊，所谓无生无灭即是善逝阿罗汉真实圆满正等觉之异名。”】</a:t>
            </a:r>
          </a:p>
          <a:p>
            <a:r>
              <a:rPr lang="zh-CN" altLang="en-US" sz="2600">
                <a:latin typeface="+mj-ea"/>
                <a:sym typeface="+mn-ea"/>
              </a:rPr>
              <a:t>                                         </a:t>
            </a:r>
            <a:r>
              <a:rPr lang="en-US" altLang="zh-CN" sz="2600">
                <a:latin typeface="+mj-ea"/>
                <a:sym typeface="+mn-ea"/>
              </a:rPr>
              <a:t>------</a:t>
            </a:r>
            <a:r>
              <a:rPr lang="zh-CN" altLang="en-US" sz="2600">
                <a:latin typeface="+mj-ea"/>
                <a:ea typeface="宋体" panose="02010600030101010101" pitchFamily="2" charset="-122"/>
                <a:sym typeface="+mn-ea"/>
              </a:rPr>
              <a:t>《中观宝鬘论释》</a:t>
            </a:r>
          </a:p>
          <a:p>
            <a:endParaRPr lang="zh-CN" sz="2600" kern="1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+mj-ea"/>
              <a:ea typeface="+mj-ea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0010" y="670767"/>
            <a:ext cx="8763990" cy="639113"/>
          </a:xfrm>
        </p:spPr>
        <p:txBody>
          <a:bodyPr/>
          <a:lstStyle/>
          <a:p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错误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b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lang="zh-CN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认为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如来藏大光明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是一个大火球、大灯泡。</a:t>
            </a:r>
            <a:endParaRPr kumimoji="1"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80010" y="1555667"/>
            <a:ext cx="8657112" cy="3535680"/>
          </a:xfrm>
          <a:prstGeom prst="rect">
            <a:avLst/>
          </a:prstGeom>
          <a:ln w="25400">
            <a:solidFill>
              <a:srgbClr val="92D050"/>
            </a:solidFill>
            <a:prstDash val="sysDot"/>
          </a:ln>
        </p:spPr>
        <p:txBody>
          <a:bodyPr wrap="square">
            <a:spAutoFit/>
          </a:bodyPr>
          <a:lstStyle/>
          <a:p>
            <a:r>
              <a:rPr lang="zh-CN" altLang="zh-CN" sz="28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宋体" panose="02010600030101010101" pitchFamily="2" charset="-122"/>
              </a:rPr>
              <a:t>（</a:t>
            </a:r>
            <a:r>
              <a:rPr lang="en-US" altLang="zh-CN" sz="28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宋体" panose="02010600030101010101" pitchFamily="2" charset="-122"/>
              </a:rPr>
              <a:t>1</a:t>
            </a:r>
            <a:r>
              <a:rPr lang="zh-CN" altLang="zh-CN" sz="28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宋体" panose="02010600030101010101" pitchFamily="2" charset="-122"/>
              </a:rPr>
              <a:t>）</a:t>
            </a:r>
            <a:r>
              <a:rPr lang="zh-CN" altLang="en-US" sz="28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宋体" panose="02010600030101010101" pitchFamily="2" charset="-122"/>
              </a:rPr>
              <a:t>【</a:t>
            </a:r>
            <a:r>
              <a:rPr lang="zh-CN" altLang="zh-CN" sz="28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宋体" panose="02010600030101010101" pitchFamily="2" charset="-122"/>
              </a:rPr>
              <a:t>若以色见我。。。不能见如来</a:t>
            </a:r>
            <a:r>
              <a:rPr lang="zh-CN" altLang="en-US" sz="28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宋体" panose="02010600030101010101" pitchFamily="2" charset="-122"/>
              </a:rPr>
              <a:t>】</a:t>
            </a:r>
            <a:r>
              <a:rPr lang="en-US" altLang="zh-CN" sz="28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宋体" panose="02010600030101010101" pitchFamily="2" charset="-122"/>
              </a:rPr>
              <a:t>---</a:t>
            </a:r>
            <a:r>
              <a:rPr lang="zh-CN" altLang="en-US" sz="28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宋体" panose="02010600030101010101" pitchFamily="2" charset="-122"/>
              </a:rPr>
              <a:t>《金刚经》</a:t>
            </a:r>
          </a:p>
          <a:p>
            <a:endParaRPr lang="zh-CN" altLang="en-US" sz="2800" kern="10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  <a:cs typeface="宋体" panose="02010600030101010101" pitchFamily="2" charset="-122"/>
            </a:endParaRPr>
          </a:p>
          <a:p>
            <a:r>
              <a:rPr lang="zh-CN" altLang="zh-CN" sz="28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宋体" panose="02010600030101010101" pitchFamily="2" charset="-122"/>
              </a:rPr>
              <a:t>（</a:t>
            </a:r>
            <a:r>
              <a:rPr lang="en-US" altLang="zh-CN" sz="28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宋体" panose="02010600030101010101" pitchFamily="2" charset="-122"/>
              </a:rPr>
              <a:t>2</a:t>
            </a:r>
            <a:r>
              <a:rPr lang="zh-CN" altLang="zh-CN" sz="28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宋体" panose="02010600030101010101" pitchFamily="2" charset="-122"/>
              </a:rPr>
              <a:t>）</a:t>
            </a:r>
            <a:endParaRPr lang="en-US" altLang="zh-CN" sz="2800" kern="10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  <a:cs typeface="宋体" panose="02010600030101010101" pitchFamily="2" charset="-122"/>
            </a:endParaRPr>
          </a:p>
          <a:p>
            <a:r>
              <a:rPr lang="zh-CN" altLang="zh-CN" sz="28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宋体" panose="02010600030101010101" pitchFamily="2" charset="-122"/>
              </a:rPr>
              <a:t>【</a:t>
            </a:r>
            <a:r>
              <a:rPr lang="zh-CN" sz="28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宋体" panose="02010600030101010101" pitchFamily="2" charset="-122"/>
              </a:rPr>
              <a:t>诸佛如来身　　如虚空无相</a:t>
            </a:r>
            <a:r>
              <a:rPr lang="zh-CN" altLang="zh-CN" sz="28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宋体" panose="02010600030101010101" pitchFamily="2" charset="-122"/>
              </a:rPr>
              <a:t>】</a:t>
            </a:r>
            <a:r>
              <a:rPr lang="en-US" altLang="zh-CN" sz="28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宋体" panose="02010600030101010101" pitchFamily="2" charset="-122"/>
              </a:rPr>
              <a:t>---</a:t>
            </a:r>
            <a:r>
              <a:rPr lang="zh-CN" altLang="zh-CN" sz="28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宋体" panose="02010600030101010101" pitchFamily="2" charset="-122"/>
              </a:rPr>
              <a:t>《究竟一乘宝性论》</a:t>
            </a:r>
            <a:endParaRPr lang="zh-CN" altLang="zh-CN" sz="2800" kern="10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  <a:cs typeface="Times New Roman" panose="02020603050405020304" charset="0"/>
            </a:endParaRPr>
          </a:p>
          <a:p>
            <a:endParaRPr lang="en-US" altLang="zh-CN" sz="2800" kern="10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  <a:cs typeface="宋体" panose="02010600030101010101" pitchFamily="2" charset="-122"/>
            </a:endParaRPr>
          </a:p>
          <a:p>
            <a:r>
              <a:rPr lang="zh-CN" altLang="zh-CN" sz="28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宋体" panose="02010600030101010101" pitchFamily="2" charset="-122"/>
              </a:rPr>
              <a:t>（</a:t>
            </a:r>
            <a:r>
              <a:rPr lang="en-US" altLang="zh-CN" sz="28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宋体" panose="02010600030101010101" pitchFamily="2" charset="-122"/>
              </a:rPr>
              <a:t>3</a:t>
            </a:r>
            <a:r>
              <a:rPr lang="zh-CN" altLang="zh-CN" sz="28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宋体" panose="02010600030101010101" pitchFamily="2" charset="-122"/>
              </a:rPr>
              <a:t>）</a:t>
            </a:r>
            <a:endParaRPr lang="en-US" altLang="zh-CN" sz="2800" kern="10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  <a:cs typeface="宋体" panose="02010600030101010101" pitchFamily="2" charset="-122"/>
            </a:endParaRPr>
          </a:p>
          <a:p>
            <a:r>
              <a:rPr lang="zh-CN" altLang="zh-CN" sz="28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宋体" panose="02010600030101010101" pitchFamily="2" charset="-122"/>
              </a:rPr>
              <a:t>【无物不可见　　无观无依止</a:t>
            </a:r>
          </a:p>
          <a:p>
            <a:r>
              <a:rPr lang="zh-CN" altLang="zh-CN" sz="28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宋体" panose="02010600030101010101" pitchFamily="2" charset="-122"/>
              </a:rPr>
              <a:t> 过眼识境界　　无色不可见】</a:t>
            </a:r>
            <a:r>
              <a:rPr lang="en-US" altLang="zh-CN" sz="28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宋体" panose="02010600030101010101" pitchFamily="2" charset="-122"/>
              </a:rPr>
              <a:t>---</a:t>
            </a:r>
            <a:r>
              <a:rPr lang="zh-CN" altLang="zh-CN" sz="28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宋体" panose="02010600030101010101" pitchFamily="2" charset="-122"/>
              </a:rPr>
              <a:t>《究竟一乘宝性论》</a:t>
            </a:r>
            <a:endParaRPr lang="zh-CN" altLang="zh-CN" sz="2800" kern="1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+mj-ea"/>
              <a:ea typeface="+mj-ea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0010" y="670767"/>
            <a:ext cx="8763990" cy="639113"/>
          </a:xfrm>
        </p:spPr>
        <p:txBody>
          <a:bodyPr/>
          <a:lstStyle/>
          <a:p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错误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b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lang="zh-CN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认为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如来藏大光明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是一个大火球、大灯泡。</a:t>
            </a:r>
            <a:endParaRPr kumimoji="1"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850" y="1581785"/>
            <a:ext cx="5448300" cy="435864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0010" y="531702"/>
            <a:ext cx="8763990" cy="639113"/>
          </a:xfrm>
        </p:spPr>
        <p:txBody>
          <a:bodyPr/>
          <a:lstStyle/>
          <a:p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错误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b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lang="zh-CN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认为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如来藏大光明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是一个大火球、大灯泡。</a:t>
            </a:r>
            <a:endParaRPr kumimoji="1"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4" name="图片 3" descr="clipboar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915" y="1295400"/>
            <a:ext cx="7456805" cy="473075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14656" y="561738"/>
            <a:ext cx="7761599" cy="657900"/>
          </a:xfrm>
        </p:spPr>
        <p:txBody>
          <a:bodyPr/>
          <a:lstStyle/>
          <a:p>
            <a:r>
              <a:rPr lang="zh-CN" altLang="en-US" dirty="0">
                <a:latin typeface="+mj-ea"/>
                <a:ea typeface="+mj-ea"/>
              </a:rPr>
              <a:t>错误</a:t>
            </a:r>
            <a:r>
              <a:rPr lang="en-US" altLang="zh-CN" dirty="0">
                <a:latin typeface="+mj-ea"/>
                <a:ea typeface="+mj-ea"/>
              </a:rPr>
              <a:t>5</a:t>
            </a:r>
            <a:r>
              <a:rPr lang="zh-CN" altLang="en-US" dirty="0">
                <a:latin typeface="+mj-ea"/>
                <a:ea typeface="+mj-ea"/>
              </a:rPr>
              <a:t>：</a:t>
            </a:r>
            <a:br>
              <a:rPr lang="zh-CN" altLang="en-US" dirty="0">
                <a:latin typeface="+mj-ea"/>
                <a:ea typeface="+mj-ea"/>
              </a:rPr>
            </a:br>
            <a:r>
              <a:rPr lang="zh-CN" altLang="zh-CN" dirty="0">
                <a:latin typeface="+mj-ea"/>
                <a:ea typeface="+mj-ea"/>
              </a:rPr>
              <a:t>认为如来藏是一个存在边界的事物（有法）。</a:t>
            </a:r>
          </a:p>
        </p:txBody>
      </p:sp>
      <p:sp>
        <p:nvSpPr>
          <p:cNvPr id="3" name="矩形 2"/>
          <p:cNvSpPr/>
          <p:nvPr/>
        </p:nvSpPr>
        <p:spPr>
          <a:xfrm>
            <a:off x="633681" y="2256312"/>
            <a:ext cx="8332189" cy="1402080"/>
          </a:xfrm>
          <a:prstGeom prst="rect">
            <a:avLst/>
          </a:prstGeom>
          <a:ln w="25400">
            <a:solidFill>
              <a:srgbClr val="92D050"/>
            </a:solidFill>
            <a:prstDash val="sysDot"/>
          </a:ln>
        </p:spPr>
        <p:txBody>
          <a:bodyPr wrap="square">
            <a:spAutoFit/>
          </a:bodyPr>
          <a:lstStyle/>
          <a:p>
            <a:r>
              <a:rPr lang="zh-CN" sz="28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宋体" panose="02010600030101010101" pitchFamily="2" charset="-122"/>
                <a:sym typeface="+mn-ea"/>
              </a:rPr>
              <a:t>【菩提广无边　　犹如虚空界】</a:t>
            </a:r>
          </a:p>
          <a:p>
            <a:endParaRPr lang="zh-CN" sz="2800" kern="10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  <a:cs typeface="宋体" panose="02010600030101010101" pitchFamily="2" charset="-122"/>
              <a:sym typeface="+mn-ea"/>
            </a:endParaRPr>
          </a:p>
          <a:p>
            <a:r>
              <a:rPr lang="zh-CN" sz="28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宋体" panose="02010600030101010101" pitchFamily="2" charset="-122"/>
                <a:sym typeface="+mn-ea"/>
              </a:rPr>
              <a:t>                                            </a:t>
            </a:r>
            <a:r>
              <a:rPr lang="en-US" altLang="zh-CN" sz="28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宋体" panose="02010600030101010101" pitchFamily="2" charset="-122"/>
                <a:sym typeface="+mn-ea"/>
              </a:rPr>
              <a:t>---</a:t>
            </a:r>
            <a:r>
              <a:rPr lang="zh-CN" altLang="en-US" sz="28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宋体" panose="02010600030101010101" pitchFamily="2" charset="-122"/>
                <a:sym typeface="+mn-ea"/>
              </a:rPr>
              <a:t>《究竟一乘宝性论》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45441" y="743348"/>
            <a:ext cx="8296563" cy="627238"/>
          </a:xfrm>
        </p:spPr>
        <p:txBody>
          <a:bodyPr/>
          <a:lstStyle/>
          <a:p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错误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lang="zh-CN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认为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如来藏能生万法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是种子生芽的方式。</a:t>
            </a:r>
            <a:endParaRPr kumimoji="1"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33730" y="1947545"/>
            <a:ext cx="8644890" cy="3840480"/>
          </a:xfrm>
          <a:prstGeom prst="rect">
            <a:avLst/>
          </a:prstGeom>
          <a:ln w="25400">
            <a:solidFill>
              <a:srgbClr val="92D050"/>
            </a:solidFill>
            <a:prstDash val="sysDot"/>
          </a:ln>
        </p:spPr>
        <p:txBody>
          <a:bodyPr wrap="square">
            <a:spAutoFit/>
          </a:bodyPr>
          <a:lstStyle/>
          <a:p>
            <a:r>
              <a:rPr lang="zh-CN" altLang="zh-CN" sz="28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宋体" panose="02010600030101010101" pitchFamily="2" charset="-122"/>
              </a:rPr>
              <a:t>（</a:t>
            </a:r>
            <a:r>
              <a:rPr lang="en-US" altLang="zh-CN" sz="28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宋体" panose="02010600030101010101" pitchFamily="2" charset="-122"/>
              </a:rPr>
              <a:t>1</a:t>
            </a:r>
            <a:r>
              <a:rPr lang="zh-CN" altLang="zh-CN" sz="28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宋体" panose="02010600030101010101" pitchFamily="2" charset="-122"/>
              </a:rPr>
              <a:t>）【转依是烦恼不转因</a:t>
            </a:r>
            <a:r>
              <a:rPr lang="en-US" altLang="zh-CN" sz="28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宋体" panose="02010600030101010101" pitchFamily="2" charset="-122"/>
              </a:rPr>
              <a:t>,</a:t>
            </a:r>
            <a:r>
              <a:rPr lang="zh-CN" altLang="zh-CN" sz="28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宋体" panose="02010600030101010101" pitchFamily="2" charset="-122"/>
              </a:rPr>
              <a:t>圣道转因</a:t>
            </a:r>
            <a:r>
              <a:rPr lang="en-US" altLang="zh-CN" sz="28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宋体" panose="02010600030101010101" pitchFamily="2" charset="-122"/>
              </a:rPr>
              <a:t>,</a:t>
            </a:r>
            <a:r>
              <a:rPr lang="zh-CN" altLang="zh-CN" sz="28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宋体" panose="02010600030101010101" pitchFamily="2" charset="-122"/>
              </a:rPr>
              <a:t>应知但是创建因性</a:t>
            </a:r>
            <a:r>
              <a:rPr lang="en-US" altLang="zh-CN" sz="28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宋体" panose="02010600030101010101" pitchFamily="2" charset="-122"/>
              </a:rPr>
              <a:t>,</a:t>
            </a:r>
            <a:r>
              <a:rPr lang="zh-CN" altLang="zh-CN" sz="28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宋体" panose="02010600030101010101" pitchFamily="2" charset="-122"/>
              </a:rPr>
              <a:t>非生因性】</a:t>
            </a:r>
            <a:r>
              <a:rPr lang="en-US" altLang="zh-CN" sz="28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宋体" panose="02010600030101010101" pitchFamily="2" charset="-122"/>
              </a:rPr>
              <a:t>---</a:t>
            </a:r>
            <a:r>
              <a:rPr lang="zh-CN" altLang="zh-CN" sz="28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宋体" panose="02010600030101010101" pitchFamily="2" charset="-122"/>
              </a:rPr>
              <a:t>《瑜伽师地论》</a:t>
            </a:r>
            <a:endParaRPr lang="en-US" altLang="zh-CN" sz="2800" kern="10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  <a:cs typeface="宋体" panose="02010600030101010101" pitchFamily="2" charset="-122"/>
            </a:endParaRPr>
          </a:p>
          <a:p>
            <a:endParaRPr lang="zh-CN" altLang="zh-CN" sz="2800" kern="10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  <a:cs typeface="Times New Roman" panose="02020603050405020304" charset="0"/>
            </a:endParaRPr>
          </a:p>
          <a:p>
            <a:r>
              <a:rPr lang="zh-CN" altLang="zh-CN" sz="28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宋体" panose="02010600030101010101" pitchFamily="2" charset="-122"/>
              </a:rPr>
              <a:t>（</a:t>
            </a:r>
            <a:r>
              <a:rPr lang="en-US" altLang="zh-CN" sz="28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宋体" panose="02010600030101010101" pitchFamily="2" charset="-122"/>
              </a:rPr>
              <a:t>2</a:t>
            </a:r>
            <a:r>
              <a:rPr lang="zh-CN" altLang="zh-CN" sz="28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宋体" panose="02010600030101010101" pitchFamily="2" charset="-122"/>
              </a:rPr>
              <a:t>）【众生本来具足佛陀之二身，其障垢可以依靠二种资粮遣除，而并非是能生所生的因果关系，否则有法身报身成有为法无常之过失故。】</a:t>
            </a:r>
          </a:p>
          <a:p>
            <a:r>
              <a:rPr lang="zh-CN" altLang="zh-CN" sz="28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宋体" panose="02010600030101010101" pitchFamily="2" charset="-122"/>
              </a:rPr>
              <a:t>                         </a:t>
            </a:r>
            <a:r>
              <a:rPr lang="en-US" altLang="zh-CN" sz="28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宋体" panose="02010600030101010101" pitchFamily="2" charset="-122"/>
              </a:rPr>
              <a:t>---</a:t>
            </a:r>
            <a:r>
              <a:rPr lang="zh-CN" altLang="en-US" sz="28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宋体" panose="02010600030101010101" pitchFamily="2" charset="-122"/>
              </a:rPr>
              <a:t>《心性休息大车疏》</a:t>
            </a:r>
          </a:p>
          <a:p>
            <a:endParaRPr lang="zh-CN" altLang="zh-CN" sz="2400" kern="10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  <a:cs typeface="宋体" panose="02010600030101010101" pitchFamily="2" charset="-122"/>
            </a:endParaRPr>
          </a:p>
          <a:p>
            <a:r>
              <a:rPr lang="en-US" altLang="zh-CN" sz="24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宋体" panose="02010600030101010101" pitchFamily="2" charset="-122"/>
              </a:rPr>
              <a:t>PS:</a:t>
            </a:r>
            <a:r>
              <a:rPr lang="zh-CN" altLang="zh-CN" sz="24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宋体" panose="02010600030101010101" pitchFamily="2" charset="-122"/>
              </a:rPr>
              <a:t>【如是一切法虽空，从空性中亦得生。】</a:t>
            </a:r>
            <a:r>
              <a:rPr lang="en-US" altLang="zh-CN" sz="24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宋体" panose="02010600030101010101" pitchFamily="2" charset="-122"/>
              </a:rPr>
              <a:t>---</a:t>
            </a:r>
            <a:r>
              <a:rPr lang="zh-CN" altLang="en-US" sz="24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宋体" panose="02010600030101010101" pitchFamily="2" charset="-122"/>
              </a:rPr>
              <a:t>《入中论》</a:t>
            </a:r>
            <a:endParaRPr lang="zh-CN" altLang="en-US" sz="2400" kern="1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+mj-ea"/>
              <a:ea typeface="+mj-ea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ctrTitle" idx="4294967295"/>
          </p:nvPr>
        </p:nvSpPr>
        <p:spPr>
          <a:xfrm>
            <a:off x="688769" y="1799992"/>
            <a:ext cx="7772400" cy="262255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/>
            <a:r>
              <a:rPr lang="zh-CN" altLang="en-US" sz="40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五、如果 </a:t>
            </a:r>
            <a:br>
              <a:rPr lang="zh-CN" altLang="en-US" sz="40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r>
              <a:rPr lang="zh-CN" altLang="en-US" sz="40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如来藏 不存在 会怎样？</a:t>
            </a:r>
          </a:p>
        </p:txBody>
      </p:sp>
      <p:grpSp>
        <p:nvGrpSpPr>
          <p:cNvPr id="172" name="Shape 172"/>
          <p:cNvGrpSpPr/>
          <p:nvPr/>
        </p:nvGrpSpPr>
        <p:grpSpPr>
          <a:xfrm>
            <a:off x="2149432" y="1781298"/>
            <a:ext cx="4797631" cy="2727695"/>
            <a:chOff x="3782699" y="1538287"/>
            <a:chExt cx="1578600" cy="1578600"/>
          </a:xfrm>
        </p:grpSpPr>
        <p:sp>
          <p:nvSpPr>
            <p:cNvPr id="173" name="Shape 173"/>
            <p:cNvSpPr/>
            <p:nvPr/>
          </p:nvSpPr>
          <p:spPr>
            <a:xfrm>
              <a:off x="3782700" y="2757487"/>
              <a:ext cx="359400" cy="359400"/>
            </a:xfrm>
            <a:prstGeom prst="corner">
              <a:avLst>
                <a:gd name="adj1" fmla="val 50000"/>
                <a:gd name="adj2" fmla="val 50000"/>
              </a:avLst>
            </a:prstGeom>
            <a:solidFill>
              <a:srgbClr val="C7F46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4" name="Shape 174"/>
            <p:cNvSpPr/>
            <p:nvPr/>
          </p:nvSpPr>
          <p:spPr>
            <a:xfrm rot="-5400000">
              <a:off x="5001900" y="2757487"/>
              <a:ext cx="359400" cy="359400"/>
            </a:xfrm>
            <a:prstGeom prst="corner">
              <a:avLst>
                <a:gd name="adj1" fmla="val 50000"/>
                <a:gd name="adj2" fmla="val 50000"/>
              </a:avLst>
            </a:prstGeom>
            <a:solidFill>
              <a:srgbClr val="C7F46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5" name="Shape 175"/>
            <p:cNvSpPr/>
            <p:nvPr/>
          </p:nvSpPr>
          <p:spPr>
            <a:xfrm rot="5400000">
              <a:off x="3782699" y="1538287"/>
              <a:ext cx="359400" cy="359400"/>
            </a:xfrm>
            <a:prstGeom prst="corner">
              <a:avLst>
                <a:gd name="adj1" fmla="val 50000"/>
                <a:gd name="adj2" fmla="val 50000"/>
              </a:avLst>
            </a:prstGeom>
            <a:solidFill>
              <a:srgbClr val="C7F46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6" name="Shape 176"/>
            <p:cNvSpPr/>
            <p:nvPr/>
          </p:nvSpPr>
          <p:spPr>
            <a:xfrm rot="10800000">
              <a:off x="5001899" y="1538287"/>
              <a:ext cx="359400" cy="359400"/>
            </a:xfrm>
            <a:prstGeom prst="corner">
              <a:avLst>
                <a:gd name="adj1" fmla="val 50000"/>
                <a:gd name="adj2" fmla="val 50000"/>
              </a:avLst>
            </a:prstGeom>
            <a:solidFill>
              <a:srgbClr val="C7F46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F464"/>
        </a:solid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/>
          <p:nvPr/>
        </p:nvSpPr>
        <p:spPr>
          <a:xfrm>
            <a:off x="0" y="5816"/>
            <a:ext cx="9144000" cy="2286900"/>
          </a:xfrm>
          <a:prstGeom prst="rect">
            <a:avLst/>
          </a:prstGeom>
          <a:solidFill>
            <a:srgbClr val="454F5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454F5B"/>
              </a:solidFill>
            </a:endParaRPr>
          </a:p>
        </p:txBody>
      </p:sp>
      <p:sp>
        <p:nvSpPr>
          <p:cNvPr id="182" name="Shape 182"/>
          <p:cNvSpPr/>
          <p:nvPr/>
        </p:nvSpPr>
        <p:spPr>
          <a:xfrm>
            <a:off x="0" y="2284047"/>
            <a:ext cx="9144000" cy="2286900"/>
          </a:xfrm>
          <a:prstGeom prst="rect">
            <a:avLst/>
          </a:prstGeom>
          <a:solidFill>
            <a:srgbClr val="4ECDC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3" name="Shape 183"/>
          <p:cNvSpPr txBox="1">
            <a:spLocks noGrp="1"/>
          </p:cNvSpPr>
          <p:nvPr>
            <p:ph type="ctrTitle" idx="4294967295"/>
          </p:nvPr>
        </p:nvSpPr>
        <p:spPr>
          <a:xfrm>
            <a:off x="237507" y="365826"/>
            <a:ext cx="7772400" cy="1193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en-US" altLang="zh-CN" sz="2800" dirty="0">
                <a:solidFill>
                  <a:srgbClr val="4ECDC4"/>
                </a:solidFill>
                <a:latin typeface="+mj-ea"/>
                <a:ea typeface="+mj-ea"/>
              </a:rPr>
              <a:t>1</a:t>
            </a:r>
            <a:r>
              <a:rPr lang="zh-CN" altLang="en-US" sz="2800" dirty="0">
                <a:solidFill>
                  <a:srgbClr val="4ECDC4"/>
                </a:solidFill>
                <a:latin typeface="+mj-ea"/>
                <a:ea typeface="+mj-ea"/>
              </a:rPr>
              <a:t>，一切万法显现不可能存在。</a:t>
            </a:r>
          </a:p>
        </p:txBody>
      </p:sp>
      <p:sp>
        <p:nvSpPr>
          <p:cNvPr id="185" name="Shape 185"/>
          <p:cNvSpPr txBox="1">
            <a:spLocks noGrp="1"/>
          </p:cNvSpPr>
          <p:nvPr>
            <p:ph type="ctrTitle" idx="4294967295"/>
          </p:nvPr>
        </p:nvSpPr>
        <p:spPr>
          <a:xfrm>
            <a:off x="487045" y="5130165"/>
            <a:ext cx="8343900" cy="1193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无始时来界 一切法等依 由此有诸趣 及涅盘证得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】 ---《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大乘阿毗达摩经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》</a:t>
            </a:r>
            <a:b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endParaRPr lang="en-GB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7" name="Shape 187"/>
          <p:cNvSpPr txBox="1">
            <a:spLocks noGrp="1"/>
          </p:cNvSpPr>
          <p:nvPr>
            <p:ph type="ctrTitle" idx="4294967295"/>
          </p:nvPr>
        </p:nvSpPr>
        <p:spPr>
          <a:xfrm>
            <a:off x="101600" y="2846388"/>
            <a:ext cx="8940800" cy="1730375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</a:t>
            </a:r>
            <a:r>
              <a:rPr lang="zh-CN" altLang="en-US"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除此存在明分外，他处存在不可能，</a:t>
            </a:r>
            <a:br>
              <a:rPr lang="zh-CN" altLang="en-US"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r>
              <a:rPr lang="zh-CN" altLang="en-US"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是故若无此明分，一切不现如虚空。</a:t>
            </a:r>
            <a:r>
              <a:rPr lang="en-US" altLang="zh-CN"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】---《</a:t>
            </a:r>
            <a:r>
              <a:rPr lang="zh-CN" altLang="en-US"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定解宝灯论</a:t>
            </a:r>
            <a:r>
              <a:rPr lang="en-US" altLang="zh-CN"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》</a:t>
            </a:r>
            <a:br>
              <a:rPr lang="en-US" altLang="zh-CN"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br>
              <a:rPr lang="en-US" altLang="zh-CN"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r>
              <a:rPr lang="zh-CN" altLang="en-US"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</a:t>
            </a:r>
            <a:r>
              <a:rPr lang="zh-CN" altLang="en-US"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以有空义故，一切法得成，若无空义者，一切则不成</a:t>
            </a:r>
            <a:r>
              <a:rPr lang="en-US" altLang="zh-CN"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】</a:t>
            </a:r>
            <a:r>
              <a:rPr lang="zh-CN" altLang="en-US"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</a:t>
            </a:r>
            <a:r>
              <a:rPr lang="en-US" altLang="zh-CN"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--《</a:t>
            </a:r>
            <a:r>
              <a:rPr lang="zh-CN" altLang="en-US"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中论</a:t>
            </a:r>
            <a:r>
              <a:rPr lang="en-US" altLang="zh-CN"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》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/>
        </p:nvSpPr>
        <p:spPr>
          <a:xfrm>
            <a:off x="0" y="3575"/>
            <a:ext cx="9144000" cy="2619900"/>
          </a:xfrm>
          <a:prstGeom prst="rect">
            <a:avLst/>
          </a:prstGeom>
          <a:solidFill>
            <a:srgbClr val="C7F46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ctrTitle" idx="4294967295"/>
          </p:nvPr>
        </p:nvSpPr>
        <p:spPr>
          <a:xfrm>
            <a:off x="374650" y="1483650"/>
            <a:ext cx="8394700" cy="1139825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zh-CN" altLang="zh-CN" sz="6000" dirty="0">
                <a:latin typeface="+mj-ea"/>
                <a:ea typeface="+mj-ea"/>
              </a:rPr>
              <a:t>一、什么是</a:t>
            </a:r>
            <a:r>
              <a:rPr lang="en-US" altLang="zh-CN" sz="6000" dirty="0">
                <a:latin typeface="+mj-ea"/>
                <a:ea typeface="+mj-ea"/>
              </a:rPr>
              <a:t>“</a:t>
            </a:r>
            <a:r>
              <a:rPr lang="zh-CN" altLang="zh-CN" sz="6000" dirty="0">
                <a:latin typeface="+mj-ea"/>
                <a:ea typeface="+mj-ea"/>
              </a:rPr>
              <a:t>如来藏</a:t>
            </a:r>
            <a:r>
              <a:rPr lang="en-US" altLang="zh-CN" sz="6000" dirty="0">
                <a:latin typeface="+mj-ea"/>
                <a:ea typeface="+mj-ea"/>
              </a:rPr>
              <a:t>”</a:t>
            </a:r>
            <a:r>
              <a:rPr lang="zh-CN" altLang="zh-CN" sz="6000" dirty="0">
                <a:latin typeface="+mj-ea"/>
                <a:ea typeface="+mj-ea"/>
              </a:rPr>
              <a:t>？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121410" y="3232785"/>
            <a:ext cx="7486015" cy="1798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/>
              <a:t>如来藏的异名：</a:t>
            </a:r>
          </a:p>
          <a:p>
            <a:endParaRPr lang="zh-CN" altLang="en-US" sz="2800"/>
          </a:p>
          <a:p>
            <a:r>
              <a:rPr lang="zh-CN" altLang="en-US" sz="2800"/>
              <a:t>实相、佛性、真如、法界、法身、圆觉、</a:t>
            </a:r>
          </a:p>
          <a:p>
            <a:r>
              <a:rPr lang="zh-CN" altLang="en-US" sz="2800"/>
              <a:t>          胜义谛 、大空性、大涅盤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/>
          <p:nvPr/>
        </p:nvSpPr>
        <p:spPr>
          <a:xfrm>
            <a:off x="0" y="0"/>
            <a:ext cx="9144000" cy="2286900"/>
          </a:xfrm>
          <a:prstGeom prst="rect">
            <a:avLst/>
          </a:prstGeom>
          <a:solidFill>
            <a:srgbClr val="454F5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454F5B"/>
              </a:solidFill>
            </a:endParaRPr>
          </a:p>
        </p:txBody>
      </p:sp>
      <p:sp>
        <p:nvSpPr>
          <p:cNvPr id="182" name="Shape 182"/>
          <p:cNvSpPr/>
          <p:nvPr/>
        </p:nvSpPr>
        <p:spPr>
          <a:xfrm>
            <a:off x="0" y="2284047"/>
            <a:ext cx="9144000" cy="2286900"/>
          </a:xfrm>
          <a:prstGeom prst="rect">
            <a:avLst/>
          </a:prstGeom>
          <a:solidFill>
            <a:srgbClr val="4ECDC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3" name="Shape 183"/>
          <p:cNvSpPr txBox="1">
            <a:spLocks noGrp="1"/>
          </p:cNvSpPr>
          <p:nvPr>
            <p:ph type="ctrTitle" idx="4294967295"/>
          </p:nvPr>
        </p:nvSpPr>
        <p:spPr>
          <a:xfrm>
            <a:off x="358140" y="979170"/>
            <a:ext cx="8637905" cy="1193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en-US" altLang="zh-CN" sz="2800" dirty="0">
                <a:solidFill>
                  <a:srgbClr val="4ECDC4"/>
                </a:solidFill>
                <a:latin typeface="+mj-ea"/>
                <a:ea typeface="+mj-ea"/>
              </a:rPr>
              <a:t>2</a:t>
            </a:r>
            <a:r>
              <a:rPr lang="zh-CN" altLang="en-US" sz="2800" dirty="0">
                <a:solidFill>
                  <a:srgbClr val="4ECDC4"/>
                </a:solidFill>
                <a:latin typeface="+mj-ea"/>
                <a:ea typeface="+mj-ea"/>
              </a:rPr>
              <a:t>，众生不可能产生追求解脱的想法。 </a:t>
            </a:r>
            <a:br>
              <a:rPr lang="en-US" altLang="zh-CN" sz="2800" dirty="0">
                <a:solidFill>
                  <a:srgbClr val="4ECDC4"/>
                </a:solidFill>
                <a:latin typeface="+mj-ea"/>
                <a:ea typeface="+mj-ea"/>
              </a:rPr>
            </a:br>
            <a:br>
              <a:rPr lang="en-US" altLang="zh-CN" sz="2800" dirty="0">
                <a:solidFill>
                  <a:srgbClr val="4ECDC4"/>
                </a:solidFill>
                <a:latin typeface="+mj-ea"/>
                <a:ea typeface="+mj-ea"/>
              </a:rPr>
            </a:br>
            <a:r>
              <a:rPr lang="en-US" altLang="zh-CN" sz="2800" dirty="0">
                <a:solidFill>
                  <a:srgbClr val="4ECDC4"/>
                </a:solidFill>
                <a:latin typeface="+mj-ea"/>
                <a:ea typeface="+mj-ea"/>
              </a:rPr>
              <a:t>    【</a:t>
            </a:r>
            <a:r>
              <a:rPr lang="zh-CN" altLang="en-US" sz="2800" dirty="0">
                <a:solidFill>
                  <a:srgbClr val="4ECDC4"/>
                </a:solidFill>
                <a:latin typeface="+mj-ea"/>
                <a:ea typeface="+mj-ea"/>
              </a:rPr>
              <a:t>若无佛性者　　不得厌诸苦</a:t>
            </a:r>
            <a:br>
              <a:rPr lang="zh-CN" altLang="en-US" sz="2800" dirty="0">
                <a:solidFill>
                  <a:srgbClr val="4ECDC4"/>
                </a:solidFill>
                <a:latin typeface="+mj-ea"/>
                <a:ea typeface="+mj-ea"/>
              </a:rPr>
            </a:br>
            <a:r>
              <a:rPr lang="zh-CN" altLang="en-US" sz="2800" dirty="0">
                <a:solidFill>
                  <a:srgbClr val="4ECDC4"/>
                </a:solidFill>
                <a:latin typeface="+mj-ea"/>
                <a:ea typeface="+mj-ea"/>
              </a:rPr>
              <a:t>　　不求涅槃乐　　亦不欲不愿</a:t>
            </a:r>
            <a:r>
              <a:rPr lang="en-US" altLang="zh-CN" sz="2800" dirty="0">
                <a:solidFill>
                  <a:srgbClr val="4ECDC4"/>
                </a:solidFill>
                <a:latin typeface="+mj-ea"/>
                <a:ea typeface="+mj-ea"/>
              </a:rPr>
              <a:t>】-《</a:t>
            </a:r>
            <a:r>
              <a:rPr lang="zh-CN" altLang="en-US" sz="2800" dirty="0">
                <a:solidFill>
                  <a:srgbClr val="4ECDC4"/>
                </a:solidFill>
                <a:latin typeface="+mj-ea"/>
                <a:ea typeface="+mj-ea"/>
              </a:rPr>
              <a:t>究竟一乘宝性论</a:t>
            </a:r>
            <a:r>
              <a:rPr lang="en-US" altLang="zh-CN" sz="2800" dirty="0">
                <a:solidFill>
                  <a:srgbClr val="4ECDC4"/>
                </a:solidFill>
                <a:latin typeface="+mj-ea"/>
                <a:ea typeface="+mj-ea"/>
              </a:rPr>
              <a:t>》</a:t>
            </a:r>
            <a:endParaRPr lang="zh-CN" altLang="en-US" sz="2800" dirty="0">
              <a:solidFill>
                <a:srgbClr val="4ECDC4"/>
              </a:solidFill>
              <a:latin typeface="+mj-ea"/>
              <a:ea typeface="+mj-ea"/>
            </a:endParaRPr>
          </a:p>
        </p:txBody>
      </p:sp>
      <p:sp>
        <p:nvSpPr>
          <p:cNvPr id="187" name="Shape 187"/>
          <p:cNvSpPr txBox="1">
            <a:spLocks noGrp="1"/>
          </p:cNvSpPr>
          <p:nvPr>
            <p:ph type="ctrTitle" idx="4294967295"/>
          </p:nvPr>
        </p:nvSpPr>
        <p:spPr>
          <a:xfrm>
            <a:off x="685800" y="3990151"/>
            <a:ext cx="8942387" cy="1730375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，无论怎样修行也不可能成佛。</a:t>
            </a:r>
            <a:br>
              <a:rPr lang="en-US" altLang="zh-CN"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br>
              <a:rPr lang="zh-CN" altLang="en-US"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r>
              <a:rPr lang="en-US" altLang="zh-CN"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</a:t>
            </a:r>
            <a:r>
              <a:rPr lang="zh-CN" altLang="en-US"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若无如来藏者空修梵行。如穷劫钻水终不得酥。</a:t>
            </a:r>
            <a:r>
              <a:rPr lang="en-US" altLang="zh-CN"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】</a:t>
            </a:r>
            <a:br>
              <a:rPr lang="en-US" altLang="zh-CN"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br>
              <a:rPr lang="en-US" altLang="zh-CN"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r>
              <a:rPr lang="en-US" altLang="zh-CN"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                ---《</a:t>
            </a:r>
            <a:r>
              <a:rPr lang="zh-CN" altLang="en-US"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央掘魔罗经</a:t>
            </a:r>
            <a:r>
              <a:rPr lang="en-US" altLang="zh-CN"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》</a:t>
            </a:r>
            <a:br>
              <a:rPr lang="en-US" altLang="zh-CN"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endParaRPr lang="en-US" altLang="zh-CN" sz="28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/>
          <p:nvPr/>
        </p:nvSpPr>
        <p:spPr>
          <a:xfrm>
            <a:off x="3220987" y="744012"/>
            <a:ext cx="5140316" cy="4001794"/>
          </a:xfrm>
          <a:custGeom>
            <a:avLst/>
            <a:gdLst/>
            <a:ahLst/>
            <a:cxnLst/>
            <a:rect l="0" t="0" r="0" b="0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454F5B"/>
          </a:solidFill>
          <a:ln w="28575" cap="flat" cmpd="sng">
            <a:solidFill>
              <a:srgbClr val="73849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6" name="Shape 316"/>
          <p:cNvSpPr/>
          <p:nvPr/>
        </p:nvSpPr>
        <p:spPr>
          <a:xfrm>
            <a:off x="3432250" y="956550"/>
            <a:ext cx="4717800" cy="3007500"/>
          </a:xfrm>
          <a:prstGeom prst="rect">
            <a:avLst/>
          </a:prstGeom>
          <a:solidFill>
            <a:srgbClr val="F3F3F3"/>
          </a:solidFill>
          <a:ln w="19050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/>
            <a:r>
              <a:rPr lang="zh-CN" altLang="en-US" sz="4800" dirty="0">
                <a:solidFill>
                  <a:srgbClr val="999999"/>
                </a:solidFill>
                <a:latin typeface="+mj-ea"/>
                <a:ea typeface="+mj-ea"/>
              </a:rPr>
              <a:t>六、实相与现相</a:t>
            </a:r>
          </a:p>
          <a:p>
            <a:pPr lvl="0" algn="ctr" rtl="0">
              <a:spcBef>
                <a:spcPts val="0"/>
              </a:spcBef>
              <a:buNone/>
            </a:pPr>
            <a:endParaRPr lang="en-GB" sz="1000" dirty="0">
              <a:solidFill>
                <a:srgbClr val="999999"/>
              </a:solidFill>
            </a:endParaRPr>
          </a:p>
        </p:txBody>
      </p:sp>
      <p:grpSp>
        <p:nvGrpSpPr>
          <p:cNvPr id="318" name="Shape 318"/>
          <p:cNvGrpSpPr/>
          <p:nvPr/>
        </p:nvGrpSpPr>
        <p:grpSpPr>
          <a:xfrm>
            <a:off x="930664" y="4088836"/>
            <a:ext cx="807769" cy="807769"/>
            <a:chOff x="3782699" y="1538287"/>
            <a:chExt cx="1578600" cy="1578600"/>
          </a:xfrm>
        </p:grpSpPr>
        <p:sp>
          <p:nvSpPr>
            <p:cNvPr id="319" name="Shape 319"/>
            <p:cNvSpPr/>
            <p:nvPr/>
          </p:nvSpPr>
          <p:spPr>
            <a:xfrm>
              <a:off x="3782700" y="2757487"/>
              <a:ext cx="359400" cy="359400"/>
            </a:xfrm>
            <a:prstGeom prst="corner">
              <a:avLst>
                <a:gd name="adj1" fmla="val 50000"/>
                <a:gd name="adj2" fmla="val 50000"/>
              </a:avLst>
            </a:prstGeom>
            <a:solidFill>
              <a:srgbClr val="C7F46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0" name="Shape 320"/>
            <p:cNvSpPr/>
            <p:nvPr/>
          </p:nvSpPr>
          <p:spPr>
            <a:xfrm rot="-5400000">
              <a:off x="5001900" y="2757487"/>
              <a:ext cx="359400" cy="359400"/>
            </a:xfrm>
            <a:prstGeom prst="corner">
              <a:avLst>
                <a:gd name="adj1" fmla="val 50000"/>
                <a:gd name="adj2" fmla="val 50000"/>
              </a:avLst>
            </a:prstGeom>
            <a:solidFill>
              <a:srgbClr val="C7F46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1" name="Shape 321"/>
            <p:cNvSpPr/>
            <p:nvPr/>
          </p:nvSpPr>
          <p:spPr>
            <a:xfrm rot="5400000">
              <a:off x="3782699" y="1538287"/>
              <a:ext cx="359400" cy="359400"/>
            </a:xfrm>
            <a:prstGeom prst="corner">
              <a:avLst>
                <a:gd name="adj1" fmla="val 50000"/>
                <a:gd name="adj2" fmla="val 50000"/>
              </a:avLst>
            </a:prstGeom>
            <a:solidFill>
              <a:srgbClr val="C7F46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2" name="Shape 322"/>
            <p:cNvSpPr/>
            <p:nvPr/>
          </p:nvSpPr>
          <p:spPr>
            <a:xfrm rot="10800000">
              <a:off x="5001899" y="1538287"/>
              <a:ext cx="359400" cy="359400"/>
            </a:xfrm>
            <a:prstGeom prst="corner">
              <a:avLst>
                <a:gd name="adj1" fmla="val 50000"/>
                <a:gd name="adj2" fmla="val 50000"/>
              </a:avLst>
            </a:prstGeom>
            <a:solidFill>
              <a:srgbClr val="C7F46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323" name="Shape 323"/>
          <p:cNvGrpSpPr/>
          <p:nvPr/>
        </p:nvGrpSpPr>
        <p:grpSpPr>
          <a:xfrm>
            <a:off x="1120655" y="4334466"/>
            <a:ext cx="427781" cy="316488"/>
            <a:chOff x="5255200" y="3006475"/>
            <a:chExt cx="511700" cy="378575"/>
          </a:xfrm>
        </p:grpSpPr>
        <p:sp>
          <p:nvSpPr>
            <p:cNvPr id="324" name="Shape 324"/>
            <p:cNvSpPr/>
            <p:nvPr/>
          </p:nvSpPr>
          <p:spPr>
            <a:xfrm>
              <a:off x="5255200" y="3006475"/>
              <a:ext cx="349900" cy="349875"/>
            </a:xfrm>
            <a:custGeom>
              <a:avLst/>
              <a:gdLst/>
              <a:ahLst/>
              <a:cxnLst/>
              <a:rect l="0" t="0" r="0" b="0"/>
              <a:pathLst>
                <a:path w="13996" h="13995" extrusionOk="0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rgbClr val="C7F46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5" name="Shape 325"/>
            <p:cNvSpPr/>
            <p:nvPr/>
          </p:nvSpPr>
          <p:spPr>
            <a:xfrm>
              <a:off x="5567825" y="3185975"/>
              <a:ext cx="199075" cy="199075"/>
            </a:xfrm>
            <a:custGeom>
              <a:avLst/>
              <a:gdLst/>
              <a:ahLst/>
              <a:cxnLst/>
              <a:rect l="0" t="0" r="0" b="0"/>
              <a:pathLst>
                <a:path w="7963" h="7963" extrusionOk="0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rgbClr val="C7F46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8193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zh-CN" altLang="en-US" sz="1600" dirty="0"/>
              <a:t>二谛</a:t>
            </a:r>
            <a:endParaRPr lang="zh-CN" altLang="en-US" sz="1800" dirty="0"/>
          </a:p>
        </p:txBody>
      </p:sp>
      <p:sp>
        <p:nvSpPr>
          <p:cNvPr id="8201" name="直接连接符 8200"/>
          <p:cNvSpPr/>
          <p:nvPr/>
        </p:nvSpPr>
        <p:spPr>
          <a:xfrm>
            <a:off x="150813" y="2619375"/>
            <a:ext cx="9059862" cy="1588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8202" name="直接连接符 8201"/>
          <p:cNvSpPr/>
          <p:nvPr/>
        </p:nvSpPr>
        <p:spPr>
          <a:xfrm flipH="1">
            <a:off x="6392863" y="1190625"/>
            <a:ext cx="1587" cy="4460875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8203" name="直接连接符 8202"/>
          <p:cNvSpPr/>
          <p:nvPr/>
        </p:nvSpPr>
        <p:spPr>
          <a:xfrm flipV="1">
            <a:off x="150813" y="1190625"/>
            <a:ext cx="9059862" cy="254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8204" name="文本框 8203"/>
          <p:cNvSpPr txBox="1"/>
          <p:nvPr/>
        </p:nvSpPr>
        <p:spPr>
          <a:xfrm>
            <a:off x="6994525" y="1368425"/>
            <a:ext cx="1692275" cy="36671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l" eaLnBrk="1" latinLnBrk="0" hangingPunct="1"/>
            <a:endParaRPr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205" name="文本框 8204"/>
          <p:cNvSpPr txBox="1"/>
          <p:nvPr/>
        </p:nvSpPr>
        <p:spPr>
          <a:xfrm>
            <a:off x="7356475" y="1735138"/>
            <a:ext cx="1074738" cy="5791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l" eaLnBrk="1" latinLnBrk="0" hangingPunct="1"/>
            <a:r>
              <a:rPr lang="zh-CN" altLang="en-US" sz="3200" dirty="0">
                <a:latin typeface="Arial" panose="020B0604020202020204" pitchFamily="34" charset="0"/>
                <a:ea typeface="宋体" panose="02010600030101010101" pitchFamily="2" charset="-122"/>
              </a:rPr>
              <a:t>实相</a:t>
            </a:r>
          </a:p>
        </p:txBody>
      </p:sp>
      <p:sp>
        <p:nvSpPr>
          <p:cNvPr id="8206" name="文本框 8205"/>
          <p:cNvSpPr txBox="1"/>
          <p:nvPr/>
        </p:nvSpPr>
        <p:spPr>
          <a:xfrm>
            <a:off x="4416425" y="3246438"/>
            <a:ext cx="311150" cy="36512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eaLnBrk="1" latinLnBrk="0" hangingPunct="1"/>
            <a:endParaRPr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207" name="文本框 8206"/>
          <p:cNvSpPr txBox="1"/>
          <p:nvPr/>
        </p:nvSpPr>
        <p:spPr>
          <a:xfrm>
            <a:off x="4416425" y="3246438"/>
            <a:ext cx="311150" cy="36512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eaLnBrk="1" latinLnBrk="0" hangingPunct="1"/>
            <a:endParaRPr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208" name="文本框 8207"/>
          <p:cNvSpPr txBox="1"/>
          <p:nvPr/>
        </p:nvSpPr>
        <p:spPr>
          <a:xfrm>
            <a:off x="4416425" y="3246438"/>
            <a:ext cx="311150" cy="36512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eaLnBrk="1" latinLnBrk="0" hangingPunct="1"/>
            <a:endParaRPr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210" name="直接连接符 8209"/>
          <p:cNvSpPr/>
          <p:nvPr/>
        </p:nvSpPr>
        <p:spPr>
          <a:xfrm>
            <a:off x="2695575" y="1216025"/>
            <a:ext cx="0" cy="5718175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8211" name="文本框 8210"/>
          <p:cNvSpPr txBox="1"/>
          <p:nvPr/>
        </p:nvSpPr>
        <p:spPr>
          <a:xfrm>
            <a:off x="4040188" y="1735138"/>
            <a:ext cx="1374775" cy="5791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l" eaLnBrk="1" latinLnBrk="0" hangingPunct="1"/>
            <a:r>
              <a:rPr lang="zh-CN" altLang="en-US" sz="3200" dirty="0">
                <a:latin typeface="Arial" panose="020B0604020202020204" pitchFamily="34" charset="0"/>
                <a:ea typeface="宋体" panose="02010600030101010101" pitchFamily="2" charset="-122"/>
              </a:rPr>
              <a:t>现相</a:t>
            </a:r>
          </a:p>
        </p:txBody>
      </p:sp>
      <p:sp>
        <p:nvSpPr>
          <p:cNvPr id="8212" name="直接连接符 8211"/>
          <p:cNvSpPr/>
          <p:nvPr/>
        </p:nvSpPr>
        <p:spPr>
          <a:xfrm flipH="1">
            <a:off x="-139700" y="4133850"/>
            <a:ext cx="6532563" cy="1588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8213" name="直接连接符 8212"/>
          <p:cNvSpPr/>
          <p:nvPr/>
        </p:nvSpPr>
        <p:spPr>
          <a:xfrm flipH="1">
            <a:off x="-139700" y="5649913"/>
            <a:ext cx="6532563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8214" name="直接连接符 8213"/>
          <p:cNvSpPr/>
          <p:nvPr/>
        </p:nvSpPr>
        <p:spPr>
          <a:xfrm>
            <a:off x="6392863" y="5649913"/>
            <a:ext cx="2817812" cy="1587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8215" name="文本框 8214"/>
          <p:cNvSpPr txBox="1"/>
          <p:nvPr/>
        </p:nvSpPr>
        <p:spPr>
          <a:xfrm>
            <a:off x="5305425" y="4708525"/>
            <a:ext cx="1087438" cy="36671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l" eaLnBrk="1" latinLnBrk="0" hangingPunct="1"/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世俗谛</a:t>
            </a:r>
          </a:p>
        </p:txBody>
      </p:sp>
      <p:sp>
        <p:nvSpPr>
          <p:cNvPr id="8216" name="文本框 8215"/>
          <p:cNvSpPr txBox="1"/>
          <p:nvPr/>
        </p:nvSpPr>
        <p:spPr>
          <a:xfrm>
            <a:off x="7315200" y="4887913"/>
            <a:ext cx="1371600" cy="365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l" eaLnBrk="1" latinLnBrk="0" hangingPunct="1"/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胜义谛</a:t>
            </a:r>
          </a:p>
        </p:txBody>
      </p:sp>
      <p:sp>
        <p:nvSpPr>
          <p:cNvPr id="8217" name="文本框 8216"/>
          <p:cNvSpPr txBox="1"/>
          <p:nvPr/>
        </p:nvSpPr>
        <p:spPr>
          <a:xfrm>
            <a:off x="5305425" y="3063875"/>
            <a:ext cx="1008063" cy="365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l" eaLnBrk="1" latinLnBrk="0" hangingPunct="1"/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胜义谛</a:t>
            </a:r>
          </a:p>
        </p:txBody>
      </p:sp>
      <p:sp>
        <p:nvSpPr>
          <p:cNvPr id="8220" name="文本框 8219"/>
          <p:cNvSpPr txBox="1"/>
          <p:nvPr/>
        </p:nvSpPr>
        <p:spPr>
          <a:xfrm>
            <a:off x="4727575" y="6043613"/>
            <a:ext cx="442595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l" eaLnBrk="1" latinLnBrk="0" hangingPunct="1"/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二谛之间非一非异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385185" y="3686175"/>
            <a:ext cx="1771650" cy="230060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535680" y="2366010"/>
            <a:ext cx="1640840" cy="189865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917055" y="2979420"/>
            <a:ext cx="1640840" cy="189865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54990" y="2895600"/>
            <a:ext cx="175577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/>
              <a:t>觉悟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54990" y="4486275"/>
            <a:ext cx="1198880" cy="70104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4000">
                <a:sym typeface="+mn-ea"/>
              </a:rPr>
              <a:t>无明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1" name="直接连接符 8200"/>
          <p:cNvSpPr/>
          <p:nvPr/>
        </p:nvSpPr>
        <p:spPr>
          <a:xfrm>
            <a:off x="150813" y="2619375"/>
            <a:ext cx="9059862" cy="1588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8202" name="直接连接符 8201"/>
          <p:cNvSpPr/>
          <p:nvPr/>
        </p:nvSpPr>
        <p:spPr>
          <a:xfrm flipH="1">
            <a:off x="6392863" y="1190625"/>
            <a:ext cx="1587" cy="4460875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8203" name="直接连接符 8202"/>
          <p:cNvSpPr/>
          <p:nvPr/>
        </p:nvSpPr>
        <p:spPr>
          <a:xfrm flipV="1">
            <a:off x="150813" y="1190625"/>
            <a:ext cx="9059862" cy="254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8204" name="文本框 8203"/>
          <p:cNvSpPr txBox="1"/>
          <p:nvPr/>
        </p:nvSpPr>
        <p:spPr>
          <a:xfrm>
            <a:off x="6994525" y="1368425"/>
            <a:ext cx="1692275" cy="36671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l" eaLnBrk="1" latinLnBrk="0" hangingPunct="1"/>
            <a:endParaRPr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205" name="文本框 8204"/>
          <p:cNvSpPr txBox="1"/>
          <p:nvPr/>
        </p:nvSpPr>
        <p:spPr>
          <a:xfrm>
            <a:off x="7356475" y="1735138"/>
            <a:ext cx="1074738" cy="5791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l" eaLnBrk="1" latinLnBrk="0" hangingPunct="1"/>
            <a:r>
              <a:rPr lang="zh-CN" altLang="en-US" sz="3200" dirty="0">
                <a:latin typeface="Arial" panose="020B0604020202020204" pitchFamily="34" charset="0"/>
                <a:ea typeface="宋体" panose="02010600030101010101" pitchFamily="2" charset="-122"/>
              </a:rPr>
              <a:t>实相</a:t>
            </a:r>
          </a:p>
        </p:txBody>
      </p:sp>
      <p:sp>
        <p:nvSpPr>
          <p:cNvPr id="8206" name="文本框 8205"/>
          <p:cNvSpPr txBox="1"/>
          <p:nvPr/>
        </p:nvSpPr>
        <p:spPr>
          <a:xfrm>
            <a:off x="4416425" y="3246438"/>
            <a:ext cx="311150" cy="36512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eaLnBrk="1" latinLnBrk="0" hangingPunct="1"/>
            <a:endParaRPr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207" name="文本框 8206"/>
          <p:cNvSpPr txBox="1"/>
          <p:nvPr/>
        </p:nvSpPr>
        <p:spPr>
          <a:xfrm>
            <a:off x="4416425" y="3246438"/>
            <a:ext cx="311150" cy="36512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eaLnBrk="1" latinLnBrk="0" hangingPunct="1"/>
            <a:endParaRPr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208" name="文本框 8207"/>
          <p:cNvSpPr txBox="1"/>
          <p:nvPr/>
        </p:nvSpPr>
        <p:spPr>
          <a:xfrm>
            <a:off x="4416425" y="3246438"/>
            <a:ext cx="311150" cy="36512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eaLnBrk="1" latinLnBrk="0" hangingPunct="1"/>
            <a:endParaRPr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210" name="直接连接符 8209"/>
          <p:cNvSpPr/>
          <p:nvPr/>
        </p:nvSpPr>
        <p:spPr>
          <a:xfrm>
            <a:off x="2695575" y="1216025"/>
            <a:ext cx="0" cy="5718175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8211" name="文本框 8210"/>
          <p:cNvSpPr txBox="1"/>
          <p:nvPr/>
        </p:nvSpPr>
        <p:spPr>
          <a:xfrm>
            <a:off x="4040188" y="1735138"/>
            <a:ext cx="1374775" cy="5791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l" eaLnBrk="1" latinLnBrk="0" hangingPunct="1"/>
            <a:r>
              <a:rPr lang="zh-CN" altLang="en-US" sz="3200" dirty="0">
                <a:latin typeface="Arial" panose="020B0604020202020204" pitchFamily="34" charset="0"/>
                <a:ea typeface="宋体" panose="02010600030101010101" pitchFamily="2" charset="-122"/>
              </a:rPr>
              <a:t>现相</a:t>
            </a:r>
          </a:p>
        </p:txBody>
      </p:sp>
      <p:sp>
        <p:nvSpPr>
          <p:cNvPr id="8212" name="直接连接符 8211"/>
          <p:cNvSpPr/>
          <p:nvPr/>
        </p:nvSpPr>
        <p:spPr>
          <a:xfrm flipH="1">
            <a:off x="-139700" y="4133850"/>
            <a:ext cx="6532563" cy="1588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8213" name="直接连接符 8212"/>
          <p:cNvSpPr/>
          <p:nvPr/>
        </p:nvSpPr>
        <p:spPr>
          <a:xfrm flipH="1">
            <a:off x="-139700" y="5649913"/>
            <a:ext cx="6532563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8214" name="直接连接符 8213"/>
          <p:cNvSpPr/>
          <p:nvPr/>
        </p:nvSpPr>
        <p:spPr>
          <a:xfrm>
            <a:off x="6392863" y="5649913"/>
            <a:ext cx="2817812" cy="1587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8215" name="文本框 8214"/>
          <p:cNvSpPr txBox="1"/>
          <p:nvPr/>
        </p:nvSpPr>
        <p:spPr>
          <a:xfrm>
            <a:off x="5191760" y="4655820"/>
            <a:ext cx="1087438" cy="5791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l" eaLnBrk="1" latinLnBrk="0" hangingPunct="1"/>
            <a:r>
              <a:rPr lang="zh-CN" altLang="en-US" sz="3200" dirty="0">
                <a:latin typeface="Arial" panose="020B0604020202020204" pitchFamily="34" charset="0"/>
                <a:ea typeface="宋体" panose="02010600030101010101" pitchFamily="2" charset="-122"/>
              </a:rPr>
              <a:t>众生</a:t>
            </a:r>
          </a:p>
        </p:txBody>
      </p:sp>
      <p:sp>
        <p:nvSpPr>
          <p:cNvPr id="8217" name="文本框 8216"/>
          <p:cNvSpPr txBox="1"/>
          <p:nvPr/>
        </p:nvSpPr>
        <p:spPr>
          <a:xfrm>
            <a:off x="5415280" y="3079115"/>
            <a:ext cx="1008063" cy="5791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l" eaLnBrk="1" latinLnBrk="0" hangingPunct="1"/>
            <a:r>
              <a:rPr lang="zh-CN" altLang="en-US" sz="3200" dirty="0">
                <a:latin typeface="Arial" panose="020B0604020202020204" pitchFamily="34" charset="0"/>
                <a:ea typeface="宋体" panose="02010600030101010101" pitchFamily="2" charset="-122"/>
              </a:rPr>
              <a:t>佛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54990" y="2895600"/>
            <a:ext cx="175577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/>
              <a:t>觉悟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54990" y="4486275"/>
            <a:ext cx="1198880" cy="70104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4000">
                <a:sym typeface="+mn-ea"/>
              </a:rPr>
              <a:t>无明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5845" y="3383915"/>
            <a:ext cx="692785" cy="15043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5605" y="2618740"/>
            <a:ext cx="698500" cy="151701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0205" y="4133850"/>
            <a:ext cx="723900" cy="162306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7218045" y="4989195"/>
            <a:ext cx="188722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/>
              <a:t>如来藏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，两种二谛</a:t>
            </a:r>
            <a:endParaRPr kumimoji="1"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16930" y="1811604"/>
            <a:ext cx="7761599" cy="4412100"/>
          </a:xfrm>
        </p:spPr>
        <p:txBody>
          <a:bodyPr/>
          <a:lstStyle/>
          <a:p>
            <a:pPr>
              <a:buNone/>
            </a:pPr>
            <a:r>
              <a:rPr kumimoji="1"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kumimoji="1"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kumimoji="1"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）【二转】现空二谛。  </a:t>
            </a:r>
          </a:p>
          <a:p>
            <a:pPr>
              <a:buNone/>
            </a:pPr>
            <a:r>
              <a:rPr kumimoji="1"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</a:p>
          <a:p>
            <a:pPr>
              <a:buNone/>
            </a:pPr>
            <a:r>
              <a:rPr kumimoji="1"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：显现是世俗、空性是胜义。</a:t>
            </a:r>
            <a:endParaRPr kumimoji="1" lang="zh-CN" altLang="en-US" sz="4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buNone/>
            </a:pPr>
            <a:endParaRPr kumimoji="1" lang="zh-CN" altLang="en-US" sz="4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buNone/>
            </a:pPr>
            <a:r>
              <a:rPr kumimoji="1"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kumimoji="1"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kumimoji="1"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）【三转】实相现相二谛。</a:t>
            </a:r>
          </a:p>
          <a:p>
            <a:pPr>
              <a:buNone/>
            </a:pPr>
            <a:endParaRPr kumimoji="1" lang="zh-CN" altLang="en-US" sz="3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buNone/>
            </a:pPr>
            <a:r>
              <a:rPr kumimoji="1"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：实相现相不一致的状态是世俗、</a:t>
            </a:r>
          </a:p>
          <a:p>
            <a:pPr>
              <a:buNone/>
            </a:pPr>
            <a:r>
              <a:rPr kumimoji="1"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实相现相一致的状态是胜义。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，两种二谛</a:t>
            </a:r>
            <a:endParaRPr kumimoji="1"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585720" y="3200400"/>
            <a:ext cx="376301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/>
              <a:t>     </a:t>
            </a:r>
            <a:endParaRPr lang="zh-CN" altLang="en-US" sz="2000"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891790" y="2014855"/>
            <a:ext cx="2704465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/>
              <a:t>   </a:t>
            </a:r>
            <a:endParaRPr lang="zh-CN" altLang="en-US" sz="2400"/>
          </a:p>
        </p:txBody>
      </p:sp>
      <p:sp>
        <p:nvSpPr>
          <p:cNvPr id="6" name="文本框 5"/>
          <p:cNvSpPr txBox="1"/>
          <p:nvPr/>
        </p:nvSpPr>
        <p:spPr>
          <a:xfrm>
            <a:off x="3030855" y="4710430"/>
            <a:ext cx="25654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ea typeface="宋体" panose="02010600030101010101" pitchFamily="2" charset="-122"/>
              </a:rPr>
              <a:t>   </a:t>
            </a:r>
            <a:endParaRPr lang="zh-CN" altLang="en-US" sz="2400">
              <a:ea typeface="宋体" panose="02010600030101010101" pitchFamily="2" charset="-122"/>
            </a:endParaRPr>
          </a:p>
        </p:txBody>
      </p:sp>
      <p:graphicFrame>
        <p:nvGraphicFramePr>
          <p:cNvPr id="10" name="表格 9"/>
          <p:cNvGraphicFramePr/>
          <p:nvPr/>
        </p:nvGraphicFramePr>
        <p:xfrm>
          <a:off x="1059180" y="1638300"/>
          <a:ext cx="7393940" cy="4224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19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64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752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08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21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4777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/>
                        <a:t>  </a:t>
                      </a:r>
                    </a:p>
                    <a:p>
                      <a:pPr>
                        <a:buNone/>
                      </a:pPr>
                      <a:r>
                        <a:rPr lang="en-US" altLang="zh-CN" sz="2400"/>
                        <a:t>   </a:t>
                      </a:r>
                      <a:r>
                        <a:rPr lang="zh-CN" altLang="en-US" sz="2400">
                          <a:ea typeface="宋体" panose="02010600030101010101" pitchFamily="2" charset="-122"/>
                        </a:rPr>
                        <a:t>世俗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>
                          <a:sym typeface="+mn-ea"/>
                        </a:rPr>
                        <a:t>  </a:t>
                      </a:r>
                    </a:p>
                    <a:p>
                      <a:pPr>
                        <a:buNone/>
                      </a:pPr>
                      <a:r>
                        <a:rPr lang="en-US" altLang="zh-CN" sz="2400">
                          <a:sym typeface="+mn-ea"/>
                        </a:rPr>
                        <a:t>  </a:t>
                      </a:r>
                      <a:r>
                        <a:rPr lang="zh-CN" altLang="en-US" sz="2400">
                          <a:sym typeface="+mn-ea"/>
                        </a:rPr>
                        <a:t>不清净的显现</a:t>
                      </a:r>
                    </a:p>
                    <a:p>
                      <a:pPr>
                        <a:buNone/>
                      </a:pPr>
                      <a:endParaRPr lang="zh-CN" altLang="en-US" sz="2400"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400"/>
                    </a:p>
                    <a:p>
                      <a:pPr>
                        <a:buNone/>
                      </a:pPr>
                      <a:r>
                        <a:rPr lang="zh-CN" altLang="en-US" sz="2400"/>
                        <a:t>   世俗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263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400"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2400">
                          <a:sym typeface="+mn-ea"/>
                        </a:rPr>
                        <a:t>二转</a:t>
                      </a:r>
                    </a:p>
                    <a:p>
                      <a:pPr>
                        <a:buNone/>
                      </a:pPr>
                      <a:endParaRPr lang="zh-CN" altLang="en-US" sz="2400"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400"/>
                    </a:p>
                    <a:p>
                      <a:pPr>
                        <a:buNone/>
                      </a:pPr>
                      <a:endParaRPr lang="zh-CN" altLang="en-US" sz="2400"/>
                    </a:p>
                    <a:p>
                      <a:pPr>
                        <a:buNone/>
                      </a:pPr>
                      <a:r>
                        <a:rPr lang="zh-CN" altLang="en-US" sz="2400"/>
                        <a:t>   世俗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>
                          <a:sym typeface="+mn-ea"/>
                        </a:rPr>
                        <a:t>    </a:t>
                      </a:r>
                    </a:p>
                    <a:p>
                      <a:pPr>
                        <a:buNone/>
                      </a:pPr>
                      <a:r>
                        <a:rPr lang="en-US" altLang="zh-CN" sz="2400">
                          <a:sym typeface="+mn-ea"/>
                        </a:rPr>
                        <a:t>       </a:t>
                      </a:r>
                      <a:r>
                        <a:rPr lang="zh-CN" altLang="en-US" sz="2400">
                          <a:sym typeface="+mn-ea"/>
                        </a:rPr>
                        <a:t>清净显现</a:t>
                      </a:r>
                    </a:p>
                    <a:p>
                      <a:pPr>
                        <a:buNone/>
                      </a:pPr>
                      <a:r>
                        <a:rPr lang="zh-CN" altLang="en-US" sz="2400">
                          <a:sym typeface="+mn-ea"/>
                        </a:rPr>
                        <a:t>（如来藏大光明）</a:t>
                      </a:r>
                      <a:endParaRPr lang="zh-CN" alt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400"/>
                    </a:p>
                    <a:p>
                      <a:pPr>
                        <a:buNone/>
                      </a:pPr>
                      <a:endParaRPr lang="zh-CN" altLang="en-US" sz="2400"/>
                    </a:p>
                    <a:p>
                      <a:pPr>
                        <a:buNone/>
                      </a:pPr>
                      <a:r>
                        <a:rPr lang="zh-CN" altLang="en-US" sz="2400"/>
                        <a:t>   胜义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400"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2400">
                          <a:sym typeface="+mn-ea"/>
                        </a:rPr>
                        <a:t>三转</a:t>
                      </a:r>
                    </a:p>
                    <a:p>
                      <a:pPr>
                        <a:buNone/>
                      </a:pPr>
                      <a:endParaRPr lang="zh-CN" altLang="en-US" sz="2400">
                        <a:sym typeface="+mn-ea"/>
                      </a:endParaRPr>
                    </a:p>
                    <a:p>
                      <a:pPr>
                        <a:buNone/>
                      </a:pPr>
                      <a:endParaRPr lang="zh-CN" altLang="en-US" sz="2400">
                        <a:sym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361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/>
                        <a:t>  </a:t>
                      </a:r>
                    </a:p>
                    <a:p>
                      <a:pPr>
                        <a:buNone/>
                      </a:pPr>
                      <a:r>
                        <a:rPr lang="en-US" altLang="zh-CN" sz="2400"/>
                        <a:t>   </a:t>
                      </a:r>
                      <a:r>
                        <a:rPr lang="zh-CN" altLang="en-US" sz="2400">
                          <a:ea typeface="宋体" panose="02010600030101010101" pitchFamily="2" charset="-122"/>
                        </a:rPr>
                        <a:t>胜义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>
                          <a:ea typeface="宋体" panose="02010600030101010101" pitchFamily="2" charset="-122"/>
                          <a:sym typeface="+mn-ea"/>
                        </a:rPr>
                        <a:t>   </a:t>
                      </a:r>
                    </a:p>
                    <a:p>
                      <a:pPr>
                        <a:buNone/>
                      </a:pPr>
                      <a:r>
                        <a:rPr lang="en-US" altLang="zh-CN" sz="2400">
                          <a:ea typeface="宋体" panose="02010600030101010101" pitchFamily="2" charset="-122"/>
                          <a:sym typeface="+mn-ea"/>
                        </a:rPr>
                        <a:t>     </a:t>
                      </a:r>
                      <a:r>
                        <a:rPr lang="zh-CN" altLang="en-US" sz="2400">
                          <a:ea typeface="宋体" panose="02010600030101010101" pitchFamily="2" charset="-122"/>
                          <a:sym typeface="+mn-ea"/>
                        </a:rPr>
                        <a:t>离戏空性</a:t>
                      </a:r>
                    </a:p>
                    <a:p>
                      <a:pPr>
                        <a:buNone/>
                      </a:pPr>
                      <a:endParaRPr lang="zh-CN" altLang="en-US" sz="2400"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400"/>
                    </a:p>
                    <a:p>
                      <a:pPr>
                        <a:buNone/>
                      </a:pPr>
                      <a:r>
                        <a:rPr lang="zh-CN" altLang="en-US" sz="2400"/>
                        <a:t>   胜义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j-ea"/>
                <a:ea typeface="+mj-ea"/>
              </a:rPr>
              <a:t>3</a:t>
            </a:r>
            <a:r>
              <a:rPr lang="zh-CN" altLang="zh-CN" dirty="0">
                <a:latin typeface="+mj-ea"/>
                <a:ea typeface="+mj-ea"/>
              </a:rPr>
              <a:t>，既然众生本来是佛，为何会轮回？</a:t>
            </a:r>
            <a:br>
              <a:rPr lang="zh-CN" altLang="zh-CN" dirty="0">
                <a:latin typeface="+mj-ea"/>
                <a:ea typeface="+mj-ea"/>
              </a:rPr>
            </a:br>
            <a:r>
              <a:rPr lang="zh-CN" altLang="zh-CN" dirty="0">
                <a:latin typeface="+mj-ea"/>
                <a:ea typeface="+mj-ea"/>
              </a:rPr>
              <a:t>     既然众生本来是佛，为何需要修行？</a:t>
            </a:r>
            <a:endParaRPr kumimoji="1" lang="zh-CN" altLang="en-US" dirty="0">
              <a:latin typeface="+mj-ea"/>
              <a:ea typeface="+mj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54940" y="1532890"/>
            <a:ext cx="8834755" cy="4411980"/>
          </a:xfrm>
        </p:spPr>
        <p:txBody>
          <a:bodyPr/>
          <a:lstStyle/>
          <a:p>
            <a:pPr>
              <a:buNone/>
            </a:pPr>
            <a:r>
              <a:rPr lang="zh-CN" altLang="zh-CN" sz="2800" dirty="0">
                <a:latin typeface="+mj-ea"/>
                <a:ea typeface="+mj-ea"/>
              </a:rPr>
              <a:t>回答：</a:t>
            </a:r>
            <a:endParaRPr lang="en-US" altLang="zh-CN" sz="2800" dirty="0">
              <a:latin typeface="+mj-ea"/>
              <a:ea typeface="+mj-ea"/>
            </a:endParaRPr>
          </a:p>
          <a:p>
            <a:pPr>
              <a:buNone/>
            </a:pPr>
            <a:endParaRPr lang="en-US" altLang="zh-CN" sz="2800" dirty="0">
              <a:latin typeface="+mj-ea"/>
              <a:ea typeface="+mj-ea"/>
            </a:endParaRPr>
          </a:p>
          <a:p>
            <a:pPr>
              <a:buNone/>
            </a:pPr>
            <a:r>
              <a:rPr lang="en-US" altLang="zh-CN" sz="2800" dirty="0">
                <a:latin typeface="+mj-ea"/>
                <a:ea typeface="+mj-ea"/>
              </a:rPr>
              <a:t>1</a:t>
            </a:r>
            <a:r>
              <a:rPr lang="zh-CN" altLang="zh-CN" sz="2800" dirty="0">
                <a:latin typeface="+mj-ea"/>
                <a:ea typeface="+mj-ea"/>
              </a:rPr>
              <a:t>，实相当中没有轮回。</a:t>
            </a:r>
            <a:r>
              <a:rPr lang="en-US" altLang="zh-CN" sz="2800" dirty="0">
                <a:latin typeface="+mj-ea"/>
                <a:ea typeface="+mj-ea"/>
              </a:rPr>
              <a:t> </a:t>
            </a:r>
          </a:p>
          <a:p>
            <a:pPr>
              <a:buNone/>
            </a:pPr>
            <a:endParaRPr lang="en-US" altLang="zh-CN" sz="2800" dirty="0">
              <a:latin typeface="+mj-ea"/>
              <a:ea typeface="+mj-ea"/>
            </a:endParaRPr>
          </a:p>
          <a:p>
            <a:pPr>
              <a:buNone/>
            </a:pPr>
            <a:r>
              <a:rPr lang="en-US" altLang="zh-CN" sz="2800" dirty="0">
                <a:latin typeface="+mj-ea"/>
                <a:ea typeface="+mj-ea"/>
              </a:rPr>
              <a:t>2</a:t>
            </a:r>
            <a:r>
              <a:rPr lang="zh-CN" altLang="zh-CN" sz="2800" dirty="0">
                <a:latin typeface="+mj-ea"/>
                <a:ea typeface="+mj-ea"/>
              </a:rPr>
              <a:t>，现相当中众生不是佛。</a:t>
            </a:r>
          </a:p>
          <a:p>
            <a:pPr>
              <a:buNone/>
            </a:pPr>
            <a:endParaRPr lang="zh-CN" altLang="zh-CN" sz="2800" dirty="0">
              <a:latin typeface="+mj-ea"/>
              <a:ea typeface="+mj-ea"/>
            </a:endParaRPr>
          </a:p>
          <a:p>
            <a:pPr>
              <a:buNone/>
            </a:pPr>
            <a:endParaRPr lang="zh-CN" altLang="zh-CN" sz="2800" dirty="0">
              <a:latin typeface="+mj-ea"/>
              <a:ea typeface="+mj-ea"/>
            </a:endParaRPr>
          </a:p>
          <a:p>
            <a:pPr>
              <a:buNone/>
            </a:pPr>
            <a:r>
              <a:rPr lang="zh-CN" altLang="zh-CN" sz="2800" dirty="0">
                <a:latin typeface="+mj-ea"/>
                <a:ea typeface="+mj-ea"/>
                <a:sym typeface="+mn-ea"/>
              </a:rPr>
              <a:t>      </a:t>
            </a:r>
            <a:r>
              <a:rPr lang="en-US" altLang="zh-CN" sz="2800" dirty="0">
                <a:latin typeface="+mj-ea"/>
                <a:ea typeface="+mj-ea"/>
              </a:rPr>
              <a:t>                               </a:t>
            </a:r>
            <a:r>
              <a:rPr lang="zh-CN" altLang="en-US" sz="2800" dirty="0">
                <a:latin typeface="+mj-ea"/>
                <a:ea typeface="+mj-ea"/>
              </a:rPr>
              <a:t>现相当中的众生在实相中是佛。</a:t>
            </a:r>
          </a:p>
          <a:p>
            <a:pPr>
              <a:buNone/>
            </a:pPr>
            <a:r>
              <a:rPr lang="zh-CN" altLang="en-US" sz="2800" dirty="0">
                <a:latin typeface="+mj-ea"/>
                <a:ea typeface="+mj-ea"/>
              </a:rPr>
              <a:t>                    </a:t>
            </a:r>
            <a:r>
              <a:rPr lang="en-US" altLang="zh-CN" sz="2800" dirty="0">
                <a:latin typeface="+mj-ea"/>
                <a:ea typeface="+mj-ea"/>
              </a:rPr>
              <a:t>  </a:t>
            </a:r>
          </a:p>
          <a:p>
            <a:pPr>
              <a:buNone/>
            </a:pPr>
            <a:r>
              <a:rPr kumimoji="1" lang="zh-CN" altLang="en-US" sz="2800" dirty="0">
                <a:latin typeface="+mj-ea"/>
                <a:ea typeface="+mj-ea"/>
              </a:rPr>
              <a:t>                                   现相当中众生是佛。</a:t>
            </a:r>
          </a:p>
        </p:txBody>
      </p:sp>
      <p:sp>
        <p:nvSpPr>
          <p:cNvPr id="4" name="不等于号 3"/>
          <p:cNvSpPr/>
          <p:nvPr/>
        </p:nvSpPr>
        <p:spPr>
          <a:xfrm>
            <a:off x="2989580" y="5526405"/>
            <a:ext cx="808355" cy="418465"/>
          </a:xfrm>
          <a:prstGeom prst="mathNot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等于号 4"/>
          <p:cNvSpPr/>
          <p:nvPr/>
        </p:nvSpPr>
        <p:spPr>
          <a:xfrm>
            <a:off x="3003550" y="4630420"/>
            <a:ext cx="780415" cy="4318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91515" y="5062220"/>
            <a:ext cx="2729865" cy="548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800" dirty="0">
                <a:latin typeface="+mj-ea"/>
                <a:ea typeface="+mj-ea"/>
                <a:sym typeface="+mn-ea"/>
              </a:rPr>
              <a:t>众生本来是佛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2671800" y="2123600"/>
            <a:ext cx="3800400" cy="26108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/>
            <a:r>
              <a:rPr lang="zh-CN" altLang="en-US" sz="4000" dirty="0">
                <a:solidFill>
                  <a:srgbClr val="FFFFFF"/>
                </a:solidFill>
                <a:latin typeface="+mj-ea"/>
                <a:ea typeface="+mj-ea"/>
              </a:rPr>
              <a:t>四、对“如来藏”的三种错误认识 </a:t>
            </a:r>
            <a:endParaRPr lang="en-GB" sz="4000" b="0" dirty="0">
              <a:solidFill>
                <a:srgbClr val="FFFFFF"/>
              </a:solidFill>
              <a:latin typeface="+mj-ea"/>
              <a:ea typeface="+mj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9" y="-12784"/>
            <a:ext cx="9013371" cy="6870784"/>
          </a:xfrm>
          <a:prstGeom prst="rect">
            <a:avLst/>
          </a:prstGeom>
        </p:spPr>
      </p:pic>
      <p:grpSp>
        <p:nvGrpSpPr>
          <p:cNvPr id="10" name="Shape 134"/>
          <p:cNvGrpSpPr/>
          <p:nvPr/>
        </p:nvGrpSpPr>
        <p:grpSpPr>
          <a:xfrm>
            <a:off x="2274124" y="2123600"/>
            <a:ext cx="4726380" cy="2861953"/>
            <a:chOff x="3782699" y="1538287"/>
            <a:chExt cx="1578600" cy="1578600"/>
          </a:xfrm>
        </p:grpSpPr>
        <p:sp>
          <p:nvSpPr>
            <p:cNvPr id="11" name="Shape 135"/>
            <p:cNvSpPr/>
            <p:nvPr/>
          </p:nvSpPr>
          <p:spPr>
            <a:xfrm>
              <a:off x="3782700" y="2757487"/>
              <a:ext cx="359400" cy="359400"/>
            </a:xfrm>
            <a:prstGeom prst="corner">
              <a:avLst>
                <a:gd name="adj1" fmla="val 50000"/>
                <a:gd name="adj2" fmla="val 50000"/>
              </a:avLst>
            </a:prstGeom>
            <a:solidFill>
              <a:srgbClr val="C7F46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136"/>
            <p:cNvSpPr/>
            <p:nvPr/>
          </p:nvSpPr>
          <p:spPr>
            <a:xfrm rot="-5400000">
              <a:off x="5001900" y="2757487"/>
              <a:ext cx="359400" cy="359400"/>
            </a:xfrm>
            <a:prstGeom prst="corner">
              <a:avLst>
                <a:gd name="adj1" fmla="val 50000"/>
                <a:gd name="adj2" fmla="val 50000"/>
              </a:avLst>
            </a:prstGeom>
            <a:solidFill>
              <a:srgbClr val="C7F46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137"/>
            <p:cNvSpPr/>
            <p:nvPr/>
          </p:nvSpPr>
          <p:spPr>
            <a:xfrm rot="5400000">
              <a:off x="3782699" y="1538287"/>
              <a:ext cx="359400" cy="359400"/>
            </a:xfrm>
            <a:prstGeom prst="corner">
              <a:avLst>
                <a:gd name="adj1" fmla="val 50000"/>
                <a:gd name="adj2" fmla="val 50000"/>
              </a:avLst>
            </a:prstGeom>
            <a:solidFill>
              <a:srgbClr val="C7F46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" name="Shape 138"/>
            <p:cNvSpPr/>
            <p:nvPr/>
          </p:nvSpPr>
          <p:spPr>
            <a:xfrm rot="10800000">
              <a:off x="5001899" y="1538287"/>
              <a:ext cx="359400" cy="359400"/>
            </a:xfrm>
            <a:prstGeom prst="corner">
              <a:avLst>
                <a:gd name="adj1" fmla="val 50000"/>
                <a:gd name="adj2" fmla="val 50000"/>
              </a:avLst>
            </a:prstGeom>
            <a:solidFill>
              <a:srgbClr val="C7F46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" name="矩形 2"/>
          <p:cNvSpPr/>
          <p:nvPr/>
        </p:nvSpPr>
        <p:spPr>
          <a:xfrm>
            <a:off x="3006098" y="3135437"/>
            <a:ext cx="32624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4000" b="1" kern="10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宋体" panose="02010600030101010101" pitchFamily="2" charset="-122"/>
              </a:rPr>
              <a:t>七、空与不空</a:t>
            </a:r>
            <a:endParaRPr lang="zh-CN" altLang="zh-CN" sz="4000" b="1" kern="100">
              <a:solidFill>
                <a:schemeClr val="tx1">
                  <a:lumMod val="75000"/>
                  <a:lumOff val="25000"/>
                </a:schemeClr>
              </a:solidFill>
              <a:effectLst/>
              <a:latin typeface="+mj-ea"/>
              <a:ea typeface="+mj-ea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84321" y="2445900"/>
            <a:ext cx="7761599" cy="4412100"/>
          </a:xfrm>
        </p:spPr>
        <p:txBody>
          <a:bodyPr/>
          <a:lstStyle/>
          <a:p>
            <a:pPr algn="ctr">
              <a:buNone/>
            </a:pPr>
            <a:r>
              <a:rPr lang="zh-CN" altLang="zh-CN" sz="2800" dirty="0">
                <a:latin typeface="+mj-ea"/>
                <a:ea typeface="+mj-ea"/>
              </a:rPr>
              <a:t>【　具有差别相，客尘界空性，</a:t>
            </a:r>
          </a:p>
          <a:p>
            <a:pPr algn="ctr">
              <a:buNone/>
            </a:pPr>
            <a:r>
              <a:rPr lang="zh-CN" altLang="zh-CN" sz="2800" dirty="0">
                <a:latin typeface="+mj-ea"/>
                <a:ea typeface="+mj-ea"/>
              </a:rPr>
              <a:t>         见无差别相，无上法不空。】</a:t>
            </a:r>
            <a:endParaRPr lang="en-US" altLang="zh-CN" sz="2800" dirty="0">
              <a:latin typeface="+mj-ea"/>
              <a:ea typeface="+mj-ea"/>
            </a:endParaRPr>
          </a:p>
          <a:p>
            <a:pPr algn="ctr">
              <a:buNone/>
            </a:pPr>
            <a:endParaRPr lang="en-US" altLang="zh-CN" sz="2800" dirty="0">
              <a:latin typeface="+mj-ea"/>
              <a:ea typeface="+mj-ea"/>
            </a:endParaRPr>
          </a:p>
          <a:p>
            <a:pPr algn="r">
              <a:buNone/>
            </a:pPr>
            <a:r>
              <a:rPr lang="zh-CN" altLang="en-US" sz="2800" dirty="0">
                <a:latin typeface="+mj-ea"/>
                <a:ea typeface="+mj-ea"/>
              </a:rPr>
              <a:t> </a:t>
            </a:r>
            <a:r>
              <a:rPr lang="en-US" altLang="zh-CN" sz="2800" dirty="0">
                <a:latin typeface="+mj-ea"/>
                <a:ea typeface="+mj-ea"/>
              </a:rPr>
              <a:t>---</a:t>
            </a:r>
            <a:r>
              <a:rPr lang="zh-CN" altLang="zh-CN" sz="2800" dirty="0">
                <a:latin typeface="+mj-ea"/>
                <a:ea typeface="+mj-ea"/>
              </a:rPr>
              <a:t>《宝性论》</a:t>
            </a:r>
          </a:p>
          <a:p>
            <a:pPr algn="ctr">
              <a:buNone/>
            </a:pPr>
            <a:endParaRPr kumimoji="1" lang="zh-CN" altLang="en-US" sz="2800" dirty="0"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79324" y="2144112"/>
            <a:ext cx="7761599" cy="4412100"/>
          </a:xfrm>
        </p:spPr>
        <p:txBody>
          <a:bodyPr/>
          <a:lstStyle/>
          <a:p>
            <a:pPr>
              <a:buNone/>
            </a:pP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，二转与三转对于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空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的定义不同。</a:t>
            </a:r>
            <a:endParaRPr lang="en-US" altLang="zh-CN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buNone/>
            </a:pPr>
            <a:endParaRPr lang="zh-CN" altLang="zh-CN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buNone/>
            </a:pPr>
            <a:r>
              <a:rPr lang="zh-CN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二转：显现的本质是空性。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</a:p>
          <a:p>
            <a:pPr>
              <a:buNone/>
            </a:pPr>
            <a:endParaRPr lang="en-US" altLang="zh-CN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buNone/>
            </a:pPr>
            <a:r>
              <a:rPr lang="zh-CN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三转：究竟状态下，某种显现如果不存在就是空，如果存在就是不空。</a:t>
            </a:r>
          </a:p>
          <a:p>
            <a:pPr>
              <a:buNone/>
            </a:pPr>
            <a:endParaRPr kumimoji="1" lang="zh-CN" altLang="en-US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70"/>
          <p:cNvSpPr txBox="1"/>
          <p:nvPr/>
        </p:nvSpPr>
        <p:spPr>
          <a:xfrm>
            <a:off x="785102" y="810422"/>
            <a:ext cx="7622628" cy="4675978"/>
          </a:xfrm>
          <a:prstGeom prst="rect">
            <a:avLst/>
          </a:prstGeom>
          <a:noFill/>
          <a:ln w="25400">
            <a:solidFill>
              <a:schemeClr val="bg1"/>
            </a:solidFill>
            <a:prstDash val="sysDot"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7F464"/>
              </a:buClr>
              <a:buSzPct val="100000"/>
              <a:buFont typeface="Montserrat"/>
              <a:buChar char="▣"/>
              <a:defRPr sz="2400" b="0" i="0" u="none" strike="noStrike" cap="none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7F464"/>
              </a:buClr>
              <a:buSzPct val="100000"/>
              <a:buFont typeface="Montserrat"/>
              <a:buChar char="□"/>
              <a:defRPr sz="2000" b="0" i="0" u="none" strike="noStrike" cap="none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7F464"/>
              </a:buClr>
              <a:buSzPct val="100000"/>
              <a:buFont typeface="Montserrat"/>
              <a:buNone/>
              <a:defRPr sz="2000" b="0" i="0" u="none" strike="noStrike" cap="none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7F464"/>
              </a:buClr>
              <a:buSzPct val="100000"/>
              <a:buFont typeface="Montserrat"/>
              <a:buNone/>
              <a:defRPr sz="1800" b="0" i="0" u="none" strike="noStrike" cap="none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7F464"/>
              </a:buClr>
              <a:buSzPct val="100000"/>
              <a:buFont typeface="Montserrat"/>
              <a:buNone/>
              <a:defRPr sz="1800" b="0" i="0" u="none" strike="noStrike" cap="none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7F464"/>
              </a:buClr>
              <a:buSzPct val="100000"/>
              <a:buFont typeface="Montserrat"/>
              <a:buNone/>
              <a:defRPr sz="1800" b="0" i="0" u="none" strike="noStrike" cap="none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7F464"/>
              </a:buClr>
              <a:buSzPct val="100000"/>
              <a:buFont typeface="Montserrat"/>
              <a:buNone/>
              <a:defRPr sz="1800" b="0" i="0" u="none" strike="noStrike" cap="none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7F464"/>
              </a:buClr>
              <a:buSzPct val="100000"/>
              <a:buFont typeface="Montserrat"/>
              <a:buNone/>
              <a:defRPr sz="1800" b="0" i="0" u="none" strike="noStrike" cap="none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7F464"/>
              </a:buClr>
              <a:buSzPct val="100000"/>
              <a:buFont typeface="Montserrat"/>
              <a:buNone/>
              <a:defRPr sz="1800" b="0" i="0" u="none" strike="noStrike" cap="none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>
              <a:spcBef>
                <a:spcPts val="0"/>
              </a:spcBef>
              <a:buFont typeface="Montserrat"/>
              <a:buNone/>
            </a:pPr>
            <a:endParaRPr lang="en-US" altLang="zh-CN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spcBef>
                <a:spcPts val="0"/>
              </a:spcBef>
              <a:buFont typeface="Montserrat"/>
              <a:buNone/>
            </a:pP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如来：佛陀十种名号之一。</a:t>
            </a:r>
          </a:p>
          <a:p>
            <a:pPr>
              <a:spcBef>
                <a:spcPts val="0"/>
              </a:spcBef>
              <a:buFont typeface="Montserrat"/>
              <a:buNone/>
            </a:pP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 </a:t>
            </a:r>
          </a:p>
          <a:p>
            <a:pPr>
              <a:spcBef>
                <a:spcPts val="0"/>
              </a:spcBef>
              <a:buFont typeface="Montserrat"/>
              <a:buNone/>
            </a:pP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藏：宝藏、胚胎。</a:t>
            </a:r>
            <a:endParaRPr lang="en-US" altLang="zh-CN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spcBef>
                <a:spcPts val="0"/>
              </a:spcBef>
              <a:buFont typeface="Montserrat"/>
              <a:buNone/>
            </a:pPr>
            <a:endParaRPr lang="en-US" altLang="zh-CN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spcBef>
                <a:spcPts val="0"/>
              </a:spcBef>
              <a:buNone/>
            </a:pP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如来藏：佛陀功德的宝藏、胚胎当中的佛陀、           潜伏（隐藏）状态的佛陀</a:t>
            </a:r>
          </a:p>
          <a:p>
            <a:pPr>
              <a:spcBef>
                <a:spcPts val="0"/>
              </a:spcBef>
              <a:buNone/>
            </a:pP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 </a:t>
            </a:r>
          </a:p>
          <a:p>
            <a:pPr>
              <a:spcBef>
                <a:spcPts val="0"/>
              </a:spcBef>
              <a:buNone/>
            </a:pP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客尘：像旅客一样暂时留存的尘埃（无明）。</a:t>
            </a:r>
          </a:p>
          <a:p>
            <a:pPr>
              <a:spcBef>
                <a:spcPts val="0"/>
              </a:spcBef>
              <a:buFont typeface="Montserrat"/>
              <a:buNone/>
            </a:pPr>
            <a:endParaRPr lang="en-US" altLang="zh-CN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spcBef>
                <a:spcPts val="0"/>
              </a:spcBef>
              <a:buFont typeface="Montserrat"/>
              <a:buNone/>
            </a:pPr>
            <a:endParaRPr lang="en-US" altLang="zh-CN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spcBef>
                <a:spcPts val="0"/>
              </a:spcBef>
              <a:buFont typeface="Montserrat"/>
              <a:buNone/>
            </a:pPr>
            <a:endParaRPr lang="zh-CN" altLang="en-US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spcBef>
                <a:spcPts val="0"/>
              </a:spcBef>
              <a:buFont typeface="Montserrat"/>
              <a:buNone/>
            </a:pP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 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08758" y="2256313"/>
            <a:ext cx="8585860" cy="4025734"/>
          </a:xfrm>
        </p:spPr>
        <p:txBody>
          <a:bodyPr/>
          <a:lstStyle/>
          <a:p>
            <a:pPr>
              <a:buNone/>
            </a:pP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zh-CN" sz="2800" dirty="0">
                <a:latin typeface="+mj-ea"/>
                <a:ea typeface="+mj-ea"/>
                <a:sym typeface="+mn-ea"/>
              </a:rPr>
              <a:t>客尘界空性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这句话可以囊括整个自空中观。</a:t>
            </a:r>
          </a:p>
          <a:p>
            <a:pPr>
              <a:buNone/>
            </a:pPr>
            <a:endParaRPr lang="zh-CN" altLang="zh-CN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buNone/>
            </a:pPr>
            <a:endParaRPr lang="zh-CN" altLang="zh-CN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buNone/>
            </a:pPr>
            <a:r>
              <a:rPr lang="zh-CN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客尘：无明、二取、戏论、我执、烦恼、业、二障。</a:t>
            </a:r>
          </a:p>
          <a:p>
            <a:pPr>
              <a:buNone/>
            </a:pPr>
            <a:endParaRPr kumimoji="1" lang="zh-CN" altLang="en-US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7450" y="766574"/>
            <a:ext cx="8215293" cy="5277965"/>
          </a:xfrm>
          <a:ln w="25400">
            <a:solidFill>
              <a:srgbClr val="92D050"/>
            </a:solidFill>
            <a:prstDash val="sysDot"/>
          </a:ln>
        </p:spPr>
        <p:txBody>
          <a:bodyPr/>
          <a:lstStyle/>
          <a:p>
            <a:pPr>
              <a:buNone/>
            </a:pP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3,</a:t>
            </a:r>
            <a:r>
              <a:rPr lang="zh-CN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中观五大推理能不能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破掉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如来藏？</a:t>
            </a:r>
            <a:endParaRPr lang="en-US" altLang="zh-CN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buNone/>
            </a:pPr>
            <a:endParaRPr lang="zh-CN" altLang="zh-CN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buNone/>
            </a:pPr>
            <a:r>
              <a:rPr lang="zh-CN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回答：</a:t>
            </a:r>
            <a:endParaRPr lang="en-US" altLang="zh-CN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buNone/>
            </a:pPr>
            <a:r>
              <a:rPr lang="zh-CN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），不能， 真正的如来藏无法被破除。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endParaRPr lang="zh-CN" altLang="zh-CN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buNone/>
            </a:pPr>
            <a:r>
              <a:rPr lang="zh-CN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），能，凡夫分别念面前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如来藏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的概念可以被破除。</a:t>
            </a:r>
            <a:endParaRPr lang="en-US" altLang="zh-CN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buNone/>
            </a:pPr>
            <a:endParaRPr lang="zh-CN" altLang="zh-CN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r">
              <a:buNone/>
            </a:pPr>
            <a:r>
              <a:rPr lang="zh-CN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【善男子，一切世界，始终生灭，前后有无，</a:t>
            </a:r>
          </a:p>
          <a:p>
            <a:pPr algn="r">
              <a:buNone/>
            </a:pPr>
            <a:r>
              <a:rPr lang="zh-CN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聚散起止，念念相续，循环往复，种种取舍，皆是轮回，</a:t>
            </a:r>
            <a:r>
              <a:rPr lang="zh-CN" altLang="zh-CN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未出轮回，而辩圆觉，彼圆觉性即同流转</a:t>
            </a:r>
            <a:r>
              <a:rPr lang="zh-CN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】</a:t>
            </a:r>
            <a:endParaRPr lang="en-US" altLang="zh-CN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r">
              <a:buNone/>
            </a:pPr>
            <a:endParaRPr lang="en-US" altLang="zh-CN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r">
              <a:buNone/>
            </a:pP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---</a:t>
            </a:r>
            <a:r>
              <a:rPr lang="zh-CN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《圆觉经》</a:t>
            </a:r>
          </a:p>
          <a:p>
            <a:pPr>
              <a:buNone/>
            </a:pPr>
            <a:endParaRPr kumimoji="1" lang="zh-CN" altLang="en-US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32510" y="885328"/>
            <a:ext cx="8645236" cy="4921705"/>
          </a:xfrm>
          <a:ln w="25400">
            <a:solidFill>
              <a:srgbClr val="92D050"/>
            </a:solidFill>
            <a:prstDash val="sysDot"/>
          </a:ln>
        </p:spPr>
        <p:txBody>
          <a:bodyPr/>
          <a:lstStyle/>
          <a:p>
            <a:pPr>
              <a:buNone/>
            </a:pPr>
            <a:r>
              <a:rPr lang="zh-CN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总结：</a:t>
            </a:r>
            <a:endParaRPr lang="en-US" altLang="zh-CN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buNone/>
            </a:pPr>
            <a:endParaRPr lang="en-US" altLang="zh-CN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buNone/>
            </a:pPr>
            <a:r>
              <a:rPr lang="zh-CN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）自空中观空掉的是客尘，客尘去除之后如来藏自然显露。</a:t>
            </a:r>
            <a:endParaRPr lang="en-US" altLang="zh-CN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buNone/>
            </a:pPr>
            <a:r>
              <a:rPr lang="zh-CN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</a:p>
          <a:p>
            <a:pPr>
              <a:buNone/>
            </a:pPr>
            <a:r>
              <a:rPr lang="zh-CN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【尽其佛所说，显示空性经，</a:t>
            </a:r>
            <a:endParaRPr lang="en-US" altLang="zh-CN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buNone/>
            </a:pPr>
            <a:r>
              <a:rPr lang="zh-CN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皆为灭烦恼，非失坏此界。】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--</a:t>
            </a:r>
            <a:r>
              <a:rPr lang="zh-CN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《赞法界颂》</a:t>
            </a:r>
          </a:p>
          <a:p>
            <a:pPr>
              <a:buNone/>
            </a:pP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 </a:t>
            </a:r>
            <a:endParaRPr lang="zh-CN" altLang="zh-CN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buNone/>
            </a:pPr>
            <a:r>
              <a:rPr lang="zh-CN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如来藏不空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的前提是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客尘空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，也就是远离一切戏论的大空性。</a:t>
            </a:r>
          </a:p>
          <a:p>
            <a:pPr>
              <a:buNone/>
            </a:pP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 </a:t>
            </a:r>
            <a:endParaRPr lang="zh-CN" altLang="zh-CN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buNone/>
            </a:pPr>
            <a:endParaRPr kumimoji="1" lang="zh-CN" altLang="en-US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38701" y="837828"/>
            <a:ext cx="7761599" cy="4412100"/>
          </a:xfrm>
        </p:spPr>
        <p:txBody>
          <a:bodyPr/>
          <a:lstStyle/>
          <a:p>
            <a:pPr>
              <a:buNone/>
            </a:pP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PS:</a:t>
            </a:r>
          </a:p>
          <a:p>
            <a:pPr>
              <a:buNone/>
            </a:pPr>
            <a:endParaRPr lang="en-US" altLang="zh-CN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buNone/>
            </a:pPr>
            <a:r>
              <a:rPr lang="zh-CN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【世尊，有二种如来藏空智。</a:t>
            </a:r>
          </a:p>
          <a:p>
            <a:pPr>
              <a:buNone/>
            </a:pPr>
            <a:endParaRPr lang="zh-CN" altLang="zh-CN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buNone/>
            </a:pPr>
            <a:r>
              <a:rPr lang="zh-CN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世尊，</a:t>
            </a:r>
            <a:r>
              <a:rPr lang="zh-CN" altLang="zh-CN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空如来藏</a:t>
            </a:r>
            <a:r>
              <a:rPr lang="zh-CN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，若离若脱若异一切烦恼藏。</a:t>
            </a:r>
          </a:p>
          <a:p>
            <a:pPr>
              <a:buNone/>
            </a:pPr>
            <a:endParaRPr lang="zh-CN" altLang="zh-CN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buNone/>
            </a:pPr>
            <a:r>
              <a:rPr lang="zh-CN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世尊，</a:t>
            </a:r>
            <a:r>
              <a:rPr lang="zh-CN" altLang="zh-CN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不空如来藏</a:t>
            </a:r>
            <a:r>
              <a:rPr lang="zh-CN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，过于恒沙不离不脱不异不思议佛法。】</a:t>
            </a:r>
            <a:endParaRPr lang="en-US" altLang="zh-CN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buNone/>
            </a:pPr>
            <a:endParaRPr lang="en-US" altLang="zh-CN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r">
              <a:buNone/>
            </a:pP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--</a:t>
            </a:r>
            <a:r>
              <a:rPr lang="zh-CN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《胜鬘经》</a:t>
            </a:r>
          </a:p>
          <a:p>
            <a:pPr>
              <a:buNone/>
            </a:pPr>
            <a:endParaRPr kumimoji="1" lang="zh-CN" altLang="en-US" sz="280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633681" y="334663"/>
            <a:ext cx="7761599" cy="657900"/>
          </a:xfrm>
        </p:spPr>
        <p:txBody>
          <a:bodyPr/>
          <a:lstStyle/>
          <a:p>
            <a:r>
              <a:rPr kumimoji="1" lang="zh-CN" altLang="en-US" dirty="0"/>
              <a:t>课间休息（</a:t>
            </a:r>
            <a:r>
              <a:rPr kumimoji="1" lang="en-US" altLang="zh-CN" dirty="0"/>
              <a:t>5</a:t>
            </a:r>
            <a:r>
              <a:rPr kumimoji="1" lang="zh-CN" altLang="en-US" dirty="0"/>
              <a:t>分钟）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81" y="2022764"/>
            <a:ext cx="4375730" cy="3285506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/>
        </p:nvSpPr>
        <p:spPr>
          <a:xfrm>
            <a:off x="0" y="1531915"/>
            <a:ext cx="9144000" cy="144775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ctrTitle" idx="4294967295"/>
          </p:nvPr>
        </p:nvSpPr>
        <p:spPr>
          <a:xfrm>
            <a:off x="427512" y="2434442"/>
            <a:ext cx="8882742" cy="1341911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zh-CN" altLang="en-US" sz="4800" dirty="0">
                <a:solidFill>
                  <a:schemeClr val="bg1"/>
                </a:solidFill>
                <a:latin typeface="+mj-ea"/>
                <a:ea typeface="+mj-ea"/>
              </a:rPr>
              <a:t>八、万法皆空，为何需要承认“如来藏”的存在？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14950" y="1087210"/>
            <a:ext cx="7761599" cy="4412100"/>
          </a:xfrm>
        </p:spPr>
        <p:txBody>
          <a:bodyPr/>
          <a:lstStyle/>
          <a:p>
            <a:pPr>
              <a:buNone/>
            </a:pPr>
            <a:endParaRPr kumimoji="1" lang="en-US" altLang="zh-CN" sz="2800" dirty="0">
              <a:latin typeface="+mj-ea"/>
              <a:ea typeface="+mj-ea"/>
            </a:endParaRPr>
          </a:p>
          <a:p>
            <a:pPr>
              <a:buNone/>
            </a:pPr>
            <a:endParaRPr kumimoji="1" lang="en-US" altLang="zh-CN" sz="2800" dirty="0">
              <a:latin typeface="+mj-ea"/>
              <a:ea typeface="+mj-ea"/>
            </a:endParaRPr>
          </a:p>
          <a:p>
            <a:pPr>
              <a:buNone/>
            </a:pPr>
            <a:r>
              <a:rPr lang="en-US" altLang="zh-CN" sz="2800" dirty="0">
                <a:latin typeface="+mj-ea"/>
                <a:ea typeface="+mj-ea"/>
              </a:rPr>
              <a:t>1</a:t>
            </a:r>
            <a:r>
              <a:rPr lang="zh-CN" altLang="zh-CN" sz="2800" dirty="0">
                <a:latin typeface="+mj-ea"/>
                <a:ea typeface="+mj-ea"/>
              </a:rPr>
              <a:t>，抉择</a:t>
            </a:r>
            <a:r>
              <a:rPr lang="zh-CN" altLang="zh-CN" sz="2800" dirty="0">
                <a:latin typeface="+mj-ea"/>
                <a:ea typeface="+mj-ea"/>
                <a:sym typeface="+mn-ea"/>
              </a:rPr>
              <a:t>入定</a:t>
            </a:r>
            <a:r>
              <a:rPr lang="zh-CN" altLang="zh-CN" sz="2800" dirty="0">
                <a:latin typeface="+mj-ea"/>
                <a:ea typeface="+mj-ea"/>
              </a:rPr>
              <a:t>空性的前提下，一切概念都不成立，</a:t>
            </a:r>
            <a:r>
              <a:rPr lang="en-US" altLang="zh-CN" sz="2800" dirty="0">
                <a:latin typeface="+mj-ea"/>
                <a:ea typeface="+mj-ea"/>
              </a:rPr>
              <a:t>“</a:t>
            </a:r>
            <a:r>
              <a:rPr lang="zh-CN" altLang="zh-CN" sz="2800" dirty="0">
                <a:latin typeface="+mj-ea"/>
                <a:ea typeface="+mj-ea"/>
              </a:rPr>
              <a:t>如来藏</a:t>
            </a:r>
            <a:r>
              <a:rPr lang="en-US" altLang="zh-CN" sz="2800" dirty="0">
                <a:latin typeface="+mj-ea"/>
                <a:ea typeface="+mj-ea"/>
              </a:rPr>
              <a:t>”</a:t>
            </a:r>
            <a:r>
              <a:rPr lang="zh-CN" altLang="zh-CN" sz="2800" dirty="0">
                <a:latin typeface="+mj-ea"/>
                <a:ea typeface="+mj-ea"/>
              </a:rPr>
              <a:t>这个概念也不成立。</a:t>
            </a:r>
          </a:p>
          <a:p>
            <a:pPr>
              <a:buNone/>
            </a:pPr>
            <a:endParaRPr lang="zh-CN" altLang="zh-CN" sz="2800" dirty="0">
              <a:latin typeface="+mj-ea"/>
              <a:ea typeface="+mj-ea"/>
            </a:endParaRPr>
          </a:p>
          <a:p>
            <a:pPr>
              <a:buNone/>
            </a:pPr>
            <a:r>
              <a:rPr lang="zh-CN" altLang="zh-CN" sz="2800" dirty="0">
                <a:latin typeface="+mj-ea"/>
                <a:ea typeface="+mj-ea"/>
              </a:rPr>
              <a:t>       </a:t>
            </a:r>
            <a:r>
              <a:rPr lang="en-US" altLang="zh-CN" sz="2800" dirty="0">
                <a:latin typeface="+mj-ea"/>
                <a:ea typeface="+mj-ea"/>
              </a:rPr>
              <a:t>“</a:t>
            </a:r>
            <a:r>
              <a:rPr lang="zh-CN" altLang="en-US" sz="2800" dirty="0">
                <a:latin typeface="+mj-ea"/>
                <a:ea typeface="+mj-ea"/>
              </a:rPr>
              <a:t>无佛无众生</a:t>
            </a:r>
            <a:r>
              <a:rPr lang="en-US" altLang="zh-CN" sz="2800" dirty="0">
                <a:latin typeface="+mj-ea"/>
                <a:ea typeface="+mj-ea"/>
              </a:rPr>
              <a:t>”</a:t>
            </a:r>
          </a:p>
          <a:p>
            <a:pPr>
              <a:buNone/>
            </a:pPr>
            <a:endParaRPr kumimoji="1" lang="zh-CN" altLang="en-US" sz="2800" dirty="0"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91200" y="1835355"/>
            <a:ext cx="7761599" cy="4412100"/>
          </a:xfrm>
        </p:spPr>
        <p:txBody>
          <a:bodyPr/>
          <a:lstStyle/>
          <a:p>
            <a:pPr>
              <a:buNone/>
            </a:pP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，后得以妙慧辨别万法的前提下，有就是有，无就是无。</a:t>
            </a:r>
            <a:endParaRPr lang="en-US" altLang="zh-CN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buNone/>
            </a:pPr>
            <a:endParaRPr lang="en-US" altLang="zh-CN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buNone/>
            </a:pPr>
            <a:r>
              <a:rPr lang="zh-CN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例如，在世俗谛当中需要承认因果、轮回、三宝的存在。同样，在世俗谛当中需要承认有如来藏。</a:t>
            </a:r>
          </a:p>
          <a:p>
            <a:pPr>
              <a:buNone/>
            </a:pPr>
            <a:endParaRPr kumimoji="1" lang="en-US" altLang="zh-CN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buNone/>
            </a:pPr>
            <a:endParaRPr kumimoji="1" lang="en-US" altLang="zh-CN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buNone/>
            </a:pPr>
            <a:endParaRPr kumimoji="1" lang="zh-CN" altLang="en-US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91200" y="2049110"/>
            <a:ext cx="7761599" cy="4412100"/>
          </a:xfrm>
        </p:spPr>
        <p:txBody>
          <a:bodyPr/>
          <a:lstStyle/>
          <a:p>
            <a:pPr>
              <a:buNone/>
            </a:pP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，【前译自宗何观点？无二双运大智前， </a:t>
            </a:r>
          </a:p>
          <a:p>
            <a:pPr>
              <a:buNone/>
            </a:pPr>
            <a:r>
              <a:rPr lang="zh-CN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遣诸所破之无遮，引他非遮皆不许。</a:t>
            </a:r>
          </a:p>
          <a:p>
            <a:pPr>
              <a:buNone/>
            </a:pPr>
            <a:r>
              <a:rPr lang="zh-CN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若问仅思空性言，则当承认无遮见。 】</a:t>
            </a:r>
          </a:p>
          <a:p>
            <a:pPr>
              <a:buNone/>
            </a:pP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               --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《定解宝灯论》</a:t>
            </a:r>
          </a:p>
          <a:p>
            <a:pPr>
              <a:buNone/>
            </a:pPr>
            <a:endParaRPr lang="en-US" altLang="zh-CN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buNone/>
            </a:pP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-----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【拓展】：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则当承认无遮见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</a:p>
          <a:p>
            <a:pPr>
              <a:buNone/>
            </a:pPr>
            <a:r>
              <a:rPr lang="zh-CN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承认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大空性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离戏论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间接就相当于承认如来藏。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kumimoji="1" lang="zh-CN" altLang="en-US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03075" y="2445900"/>
            <a:ext cx="7761599" cy="4412100"/>
          </a:xfrm>
        </p:spPr>
        <p:txBody>
          <a:bodyPr/>
          <a:lstStyle/>
          <a:p>
            <a:pPr>
              <a:buNone/>
            </a:pP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PS</a:t>
            </a:r>
            <a:r>
              <a:rPr lang="zh-CN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：【如是心中实心相不可得，是心性不生不灭，常是净相，客尘烦恼相著故，名为不净心】</a:t>
            </a:r>
            <a:endParaRPr lang="en-US" altLang="zh-CN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buNone/>
            </a:pPr>
            <a:endParaRPr lang="en-US" altLang="zh-CN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r">
              <a:buNone/>
            </a:pP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--</a:t>
            </a:r>
            <a:r>
              <a:rPr lang="zh-CN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《大智度论》</a:t>
            </a:r>
          </a:p>
          <a:p>
            <a:pPr>
              <a:buNone/>
            </a:pPr>
            <a:endParaRPr kumimoji="1" lang="zh-CN" altLang="en-US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ctrTitle"/>
          </p:nvPr>
        </p:nvSpPr>
        <p:spPr>
          <a:xfrm>
            <a:off x="3037113" y="2376826"/>
            <a:ext cx="4505399" cy="19103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 altLang="en-US" sz="8800" dirty="0">
                <a:solidFill>
                  <a:srgbClr val="C7F464"/>
                </a:solidFill>
                <a:latin typeface="+mj-ea"/>
                <a:ea typeface="+mj-ea"/>
              </a:rPr>
              <a:t>二</a:t>
            </a:r>
            <a:r>
              <a:rPr lang="en-GB" sz="8800" dirty="0">
                <a:solidFill>
                  <a:srgbClr val="C7F464"/>
                </a:solidFill>
                <a:latin typeface="+mj-ea"/>
                <a:ea typeface="+mj-ea"/>
              </a:rPr>
              <a:t>.</a:t>
            </a:r>
          </a:p>
        </p:txBody>
      </p:sp>
      <p:sp>
        <p:nvSpPr>
          <p:cNvPr id="3" name="矩形 2"/>
          <p:cNvSpPr/>
          <p:nvPr/>
        </p:nvSpPr>
        <p:spPr>
          <a:xfrm>
            <a:off x="270162" y="2547195"/>
            <a:ext cx="55339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800" b="1" dirty="0">
                <a:solidFill>
                  <a:schemeClr val="bg1"/>
                </a:solidFill>
                <a:latin typeface="+mj-ea"/>
                <a:ea typeface="+mj-ea"/>
              </a:rPr>
              <a:t>如来藏</a:t>
            </a:r>
            <a:endParaRPr lang="en-US" altLang="zh-CN" sz="4800" b="1" dirty="0">
              <a:solidFill>
                <a:schemeClr val="bg1"/>
              </a:solidFill>
              <a:latin typeface="+mj-ea"/>
              <a:ea typeface="+mj-ea"/>
            </a:endParaRPr>
          </a:p>
          <a:p>
            <a:pPr algn="ctr"/>
            <a:r>
              <a:rPr lang="zh-CN" altLang="en-US" sz="4800" b="1" dirty="0">
                <a:solidFill>
                  <a:schemeClr val="bg1"/>
                </a:solidFill>
                <a:latin typeface="+mj-ea"/>
                <a:ea typeface="+mj-ea"/>
              </a:rPr>
              <a:t>的特点、属性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F464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矩形 286"/>
          <p:cNvSpPr/>
          <p:nvPr/>
        </p:nvSpPr>
        <p:spPr>
          <a:xfrm>
            <a:off x="237507" y="391888"/>
            <a:ext cx="8716488" cy="5057775"/>
          </a:xfrm>
          <a:prstGeom prst="rect">
            <a:avLst/>
          </a:prstGeom>
          <a:ln w="25400">
            <a:solidFill>
              <a:schemeClr val="bg1"/>
            </a:solidFill>
            <a:prstDash val="sysDot"/>
          </a:ln>
        </p:spPr>
        <p:txBody>
          <a:bodyPr wrap="square">
            <a:spAutoFit/>
          </a:bodyPr>
          <a:lstStyle/>
          <a:p>
            <a:r>
              <a:rPr lang="zh-CN" altLang="zh-CN" sz="27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【何谓诸法性净？谓一切法空相，离有所得故；一切法无相相，离忆想分别故；一切法无作相，不取不舍，无求无愿，毕竟离自性故，是名性常清净。以是常净相，</a:t>
            </a:r>
            <a:r>
              <a:rPr lang="zh-CN" altLang="zh-CN" sz="2700" b="1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知生死性即是涅槃，涅槃性即是一切法性，是故说心性常清净。</a:t>
            </a:r>
            <a:r>
              <a:rPr lang="zh-CN" altLang="zh-CN" sz="27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善男子，譬如虚空，若受垢污无有是处；心性亦如是，若有垢污无有是处。又如虚空，虽为烟尘云雾覆翳，不明不净，而不能染污虚空之性。设染污者不可复净，以虚空实不染污故，还见清净。凡夫心亦如是，虽邪忆念起诸烦恼，然其心相不可垢污。设垢污者不可复净，以心相实不垢污性常明净，是故心得解脱。】</a:t>
            </a:r>
            <a:endParaRPr lang="en-US" altLang="zh-CN" sz="2700" kern="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en-US" altLang="zh-CN" sz="2700" kern="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r"/>
            <a:r>
              <a:rPr lang="en-US" altLang="zh-CN" sz="27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--</a:t>
            </a:r>
            <a:r>
              <a:rPr lang="zh-CN" altLang="zh-CN" sz="27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《思益梵天所问经》</a:t>
            </a:r>
            <a:endParaRPr lang="zh-CN" altLang="zh-CN" sz="2700" kern="1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/>
        </p:nvSpPr>
        <p:spPr>
          <a:xfrm>
            <a:off x="0" y="3575"/>
            <a:ext cx="9144000" cy="2619900"/>
          </a:xfrm>
          <a:prstGeom prst="rect">
            <a:avLst/>
          </a:prstGeom>
          <a:solidFill>
            <a:srgbClr val="C7F46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ctrTitle" idx="4294967295"/>
          </p:nvPr>
        </p:nvSpPr>
        <p:spPr>
          <a:xfrm>
            <a:off x="285008" y="2623475"/>
            <a:ext cx="9144000" cy="1010227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zh-CN" altLang="en-US" sz="6000" dirty="0">
                <a:latin typeface="+mj-ea"/>
                <a:ea typeface="+mj-ea"/>
              </a:rPr>
              <a:t>九、学习</a:t>
            </a:r>
            <a:br>
              <a:rPr lang="en-US" altLang="zh-CN" sz="6000" dirty="0">
                <a:latin typeface="+mj-ea"/>
                <a:ea typeface="+mj-ea"/>
              </a:rPr>
            </a:br>
            <a:r>
              <a:rPr lang="zh-CN" altLang="en-US" sz="6000" dirty="0">
                <a:latin typeface="+mj-ea"/>
                <a:ea typeface="+mj-ea"/>
              </a:rPr>
              <a:t>如来藏法门的利益 </a:t>
            </a:r>
            <a:endParaRPr lang="zh-CN" altLang="zh-CN" sz="6000" dirty="0"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03074" y="888170"/>
            <a:ext cx="3762047" cy="5810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0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zh-CN" sz="30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，五种必要：</a:t>
            </a:r>
            <a:endParaRPr lang="zh-CN" altLang="zh-CN" sz="3000" kern="1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5" name="图片 4" descr="3646011662772381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2515" y="38100"/>
            <a:ext cx="4215130" cy="3166745"/>
          </a:xfrm>
          <a:prstGeom prst="rect">
            <a:avLst/>
          </a:prstGeom>
        </p:spPr>
      </p:pic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06224" y="2521424"/>
            <a:ext cx="8132168" cy="3384884"/>
          </a:xfrm>
          <a:ln w="25400">
            <a:solidFill>
              <a:srgbClr val="92D050"/>
            </a:solidFill>
            <a:prstDash val="sysDot"/>
          </a:ln>
        </p:spPr>
        <p:txBody>
          <a:bodyPr/>
          <a:lstStyle/>
          <a:p>
            <a:pPr>
              <a:buNone/>
            </a:pPr>
            <a:r>
              <a:rPr lang="zh-CN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   为断彼等有，怯懦轻辱众，</a:t>
            </a:r>
          </a:p>
          <a:p>
            <a:pPr>
              <a:buNone/>
            </a:pPr>
            <a:r>
              <a:rPr lang="zh-CN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执非真谤法，过分贪执我，</a:t>
            </a:r>
          </a:p>
          <a:p>
            <a:pPr>
              <a:buNone/>
            </a:pPr>
            <a:r>
              <a:rPr lang="zh-CN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如是五过说。】</a:t>
            </a:r>
          </a:p>
          <a:p>
            <a:pPr>
              <a:buNone/>
            </a:pPr>
            <a:endParaRPr lang="zh-CN" altLang="zh-CN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buNone/>
            </a:pPr>
            <a:r>
              <a:rPr lang="zh-CN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   喜敬众如佛，妙慧智大慈，</a:t>
            </a:r>
          </a:p>
          <a:p>
            <a:pPr>
              <a:buNone/>
            </a:pPr>
            <a:r>
              <a:rPr lang="zh-CN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由生五法故，无过平等观】</a:t>
            </a:r>
          </a:p>
          <a:p>
            <a:pPr algn="r">
              <a:buNone/>
            </a:pP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---</a:t>
            </a:r>
            <a:r>
              <a:rPr lang="zh-CN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《宝性论》</a:t>
            </a:r>
          </a:p>
          <a:p>
            <a:pPr>
              <a:buNone/>
            </a:pPr>
            <a:endParaRPr kumimoji="1" lang="zh-CN" altLang="en-US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F464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矩形 286"/>
          <p:cNvSpPr/>
          <p:nvPr/>
        </p:nvSpPr>
        <p:spPr>
          <a:xfrm>
            <a:off x="237507" y="320636"/>
            <a:ext cx="8716488" cy="5452110"/>
          </a:xfrm>
          <a:prstGeom prst="rect">
            <a:avLst/>
          </a:prstGeom>
          <a:ln w="25400">
            <a:solidFill>
              <a:schemeClr val="bg1"/>
            </a:solidFill>
            <a:prstDash val="sysDot"/>
          </a:ln>
        </p:spPr>
        <p:txBody>
          <a:bodyPr wrap="square">
            <a:spAutoFit/>
          </a:bodyPr>
          <a:lstStyle/>
          <a:p>
            <a:r>
              <a:rPr lang="en-US" altLang="zh-CN" sz="2500" kern="10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500" kern="10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lang="en-US" altLang="zh-CN" sz="2500" kern="10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</a:t>
            </a:r>
            <a:r>
              <a:rPr lang="zh-CN" altLang="en-US" sz="2500" kern="10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若人过去曾值诸佛。供养奉事闻如来藏。于弹指顷蹔得听受。缘是善业诸根纯熟。所生殊胜富贵自在。是诸众生今犹纯熟。所生殊胜富贵自在。由彼往昔曾值诸佛蹔得听闻如来藏故。于未来世闻如来藏。当复信乐如说修行。诸根纯熟富贵自在。色力具足智慧明达。梵音清净莫不爱乐。或作转轮圣王。或为王子。或为大臣。贤德具足离诸慢恣。降伏睡眠精勤修学无诸放逸。及余功德悉皆成就。或为释梵护世四王。</a:t>
            </a:r>
            <a:r>
              <a:rPr lang="zh-CN" altLang="en-US" sz="2500" b="1" kern="10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斯由曾闻如来之藏功德所致。身常安隐无病无恼。寿命延长人所爱敬。具足听闻如来常住大般涅槃甘露之法。坚固安隐久住世间。随顺世间而共娱乐。</a:t>
            </a:r>
            <a:r>
              <a:rPr lang="zh-CN" altLang="en-US" sz="2500" kern="10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知诸如来不从欲生。广为世间开示演说。以此智慧功德利益。在所生处子孙众多父母长寿。常受人天一切快乐。族姓殊胜悉皆具足。斯由闻知一切众生悉有如来常住藏故。未来现在天上人中。一切快乐常得具足。</a:t>
            </a:r>
            <a:r>
              <a:rPr lang="en-US" altLang="zh-CN" sz="2500" kern="10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】---《</a:t>
            </a:r>
            <a:r>
              <a:rPr lang="zh-CN" altLang="en-US" sz="2500" kern="10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央掘魔罗经</a:t>
            </a:r>
            <a:r>
              <a:rPr lang="en-US" altLang="zh-CN" sz="2500" kern="10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》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F464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矩形 286"/>
          <p:cNvSpPr/>
          <p:nvPr/>
        </p:nvSpPr>
        <p:spPr>
          <a:xfrm>
            <a:off x="249382" y="1294412"/>
            <a:ext cx="8716488" cy="4389120"/>
          </a:xfrm>
          <a:prstGeom prst="rect">
            <a:avLst/>
          </a:prstGeom>
          <a:ln w="25400">
            <a:solidFill>
              <a:schemeClr val="bg1"/>
            </a:solidFill>
            <a:prstDash val="sysDot"/>
          </a:ln>
        </p:spPr>
        <p:txBody>
          <a:bodyPr wrap="square">
            <a:spAutoFit/>
          </a:bodyPr>
          <a:lstStyle/>
          <a:p>
            <a:r>
              <a:rPr lang="en-US" altLang="zh-CN" sz="2800" kern="10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</a:t>
            </a:r>
            <a:r>
              <a:rPr lang="zh-CN" altLang="en-US" sz="2800" kern="10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尔时世尊复告金刚慧菩萨言。若善男子善女人。被于业障之所缠缚。得闻此如来藏经。受持读诵为他敷演。由彼闻此经典读诵受持。讽诵敷演书写经卷。</a:t>
            </a:r>
            <a:r>
              <a:rPr lang="zh-CN" altLang="en-US" sz="2800" b="1" kern="10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以小勤劳业障销灭佛法现前</a:t>
            </a:r>
            <a:r>
              <a:rPr lang="en-US" altLang="zh-CN" sz="2800" kern="10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】</a:t>
            </a:r>
          </a:p>
          <a:p>
            <a:endParaRPr lang="en-US" altLang="zh-CN" sz="2800" kern="100" dirty="0">
              <a:solidFill>
                <a:srgbClr val="000000">
                  <a:lumMod val="75000"/>
                  <a:lumOff val="25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sz="2800" kern="10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</a:t>
            </a:r>
            <a:r>
              <a:rPr lang="zh-CN" altLang="en-US" sz="2800" kern="10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若有菩萨。得此如来藏法。书写经卷读诵受持。思惟其义为他广说。而彼菩萨应作是念。</a:t>
            </a:r>
            <a:r>
              <a:rPr lang="zh-CN" altLang="en-US" sz="2800" b="1" kern="10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我今获得无上菩提。其人应受人天阿苏罗供养恭敬。</a:t>
            </a:r>
            <a:r>
              <a:rPr lang="en-US" altLang="zh-CN" sz="2800" kern="10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】</a:t>
            </a:r>
          </a:p>
          <a:p>
            <a:r>
              <a:rPr lang="en-US" altLang="zh-CN" sz="2800" kern="10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                      ---</a:t>
            </a:r>
            <a:r>
              <a:rPr lang="en-US" altLang="zh-CN" sz="2800" kern="10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《</a:t>
            </a:r>
            <a:r>
              <a:rPr lang="zh-CN" altLang="en-US" sz="2800" kern="10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大方广如来藏经</a:t>
            </a:r>
            <a:r>
              <a:rPr lang="en-US" altLang="zh-CN" sz="2800" kern="10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》</a:t>
            </a:r>
            <a:r>
              <a:rPr lang="en-US" altLang="zh-CN" sz="2800" kern="10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</a:p>
          <a:p>
            <a:r>
              <a:rPr lang="en-US" altLang="zh-CN" sz="2800" kern="10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91200" y="1811604"/>
            <a:ext cx="8227169" cy="3389788"/>
          </a:xfrm>
          <a:ln w="25400">
            <a:solidFill>
              <a:srgbClr val="92D050"/>
            </a:solidFill>
            <a:prstDash val="sysDot"/>
          </a:ln>
        </p:spPr>
        <p:txBody>
          <a:bodyPr/>
          <a:lstStyle/>
          <a:p>
            <a:pPr algn="ctr">
              <a:buNone/>
            </a:pPr>
            <a:r>
              <a:rPr lang="en-US" altLang="zh-CN" sz="2800" kern="10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</a:t>
            </a:r>
            <a:r>
              <a:rPr lang="zh-CN" altLang="en-US" sz="2800" kern="10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菩萨闻此修多罗　作是思惟获胜觉</a:t>
            </a:r>
          </a:p>
          <a:p>
            <a:pPr algn="ctr">
              <a:buNone/>
            </a:pPr>
            <a:r>
              <a:rPr lang="zh-CN" altLang="en-US" sz="2800" kern="10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　若有人手得此经　人天礼拜应恭敬</a:t>
            </a:r>
          </a:p>
          <a:p>
            <a:pPr algn="ctr">
              <a:buNone/>
            </a:pPr>
            <a:r>
              <a:rPr lang="zh-CN" altLang="en-US" sz="2800" kern="10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　诸佛世尊大导师　称赞彼人人中最</a:t>
            </a:r>
          </a:p>
          <a:p>
            <a:pPr algn="ctr">
              <a:buNone/>
            </a:pPr>
            <a:r>
              <a:rPr lang="zh-CN" altLang="en-US" sz="2800" kern="10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　亦名最胜之法王　若经入于彼人手</a:t>
            </a:r>
          </a:p>
          <a:p>
            <a:pPr algn="ctr">
              <a:buNone/>
            </a:pPr>
            <a:r>
              <a:rPr lang="zh-CN" altLang="en-US" sz="2800" kern="10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　是人照曜如满月　应受礼敬如世尊</a:t>
            </a:r>
          </a:p>
          <a:p>
            <a:pPr algn="ctr">
              <a:buNone/>
            </a:pPr>
            <a:r>
              <a:rPr lang="zh-CN" altLang="en-US" sz="2800" kern="10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　　能持法炬为世雄　由入此经于彼手</a:t>
            </a:r>
            <a:r>
              <a:rPr lang="en-US" altLang="zh-CN" sz="2800" kern="10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】</a:t>
            </a:r>
          </a:p>
          <a:p>
            <a:pPr algn="r">
              <a:buNone/>
            </a:pPr>
            <a:endParaRPr lang="en-US" altLang="zh-CN" kern="100" dirty="0">
              <a:solidFill>
                <a:srgbClr val="000000">
                  <a:lumMod val="75000"/>
                  <a:lumOff val="25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r">
              <a:buNone/>
            </a:pPr>
            <a:r>
              <a:rPr lang="en-US" altLang="zh-CN" kern="10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---《</a:t>
            </a:r>
            <a:r>
              <a:rPr lang="zh-CN" altLang="en-US" kern="10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大方广如来藏经</a:t>
            </a:r>
            <a:r>
              <a:rPr lang="en-US" altLang="zh-CN" kern="10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》</a:t>
            </a:r>
          </a:p>
          <a:p>
            <a:pPr>
              <a:buNone/>
            </a:pPr>
            <a:endParaRPr kumimoji="1" lang="zh-CN" altLang="en-US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clipboar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70" y="306705"/>
            <a:ext cx="8710930" cy="5734685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，了解佛陀的功德，增上信心。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51500" y="1691366"/>
            <a:ext cx="7761599" cy="4412100"/>
          </a:xfrm>
        </p:spPr>
        <p:txBody>
          <a:bodyPr/>
          <a:lstStyle/>
          <a:p>
            <a:pPr>
              <a:buNone/>
            </a:pP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狮子吼者名决定说，一切众生悉有佛性，</a:t>
            </a:r>
          </a:p>
          <a:p>
            <a:pPr>
              <a:buNone/>
            </a:pP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如来常住无有变易。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】</a:t>
            </a:r>
          </a:p>
          <a:p>
            <a:pPr>
              <a:buNone/>
            </a:pPr>
            <a:endParaRPr lang="zh-CN" altLang="en-US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buNone/>
            </a:pP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【善男子！如来身者是常住身、不可坏身、</a:t>
            </a:r>
          </a:p>
          <a:p>
            <a:pPr>
              <a:buNone/>
            </a:pP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金刚之身，非杂食身，即是法身。”】</a:t>
            </a:r>
          </a:p>
          <a:p>
            <a:pPr>
              <a:buNone/>
            </a:pPr>
            <a:endParaRPr lang="zh-CN" altLang="en-US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buNone/>
            </a:pPr>
            <a:r>
              <a:rPr lang="zh-CN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【诸比丘，若戒律圆满者，于如来无为法，</a:t>
            </a:r>
          </a:p>
          <a:p>
            <a:pPr>
              <a:buNone/>
            </a:pPr>
            <a:r>
              <a:rPr lang="zh-CN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说为有为法者，不若成为外道，毋宁死矣。】</a:t>
            </a:r>
            <a:endParaRPr lang="zh-CN" altLang="zh-CN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buNone/>
            </a:pPr>
            <a:endParaRPr lang="en-US" altLang="zh-CN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buNone/>
            </a:pP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                    ---</a:t>
            </a:r>
            <a:r>
              <a:rPr lang="zh-CN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《大般涅槃经》</a:t>
            </a:r>
          </a:p>
          <a:p>
            <a:pPr>
              <a:buNone/>
            </a:pPr>
            <a:endParaRPr kumimoji="1" lang="zh-CN" altLang="en-US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，增上信心，相合实相，推进修行。</a:t>
            </a:r>
            <a:endParaRPr kumimoji="1"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91200" y="2595375"/>
            <a:ext cx="7761599" cy="4412100"/>
          </a:xfrm>
        </p:spPr>
        <p:txBody>
          <a:bodyPr/>
          <a:lstStyle/>
          <a:p>
            <a:pPr>
              <a:buNone/>
            </a:pPr>
            <a:r>
              <a:rPr lang="zh-CN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【速疾得成就，无上佛菩提。】</a:t>
            </a:r>
          </a:p>
          <a:p>
            <a:pPr>
              <a:buNone/>
            </a:pPr>
            <a:endParaRPr lang="zh-CN" altLang="zh-CN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buNone/>
            </a:pPr>
            <a:endParaRPr lang="zh-CN" altLang="zh-CN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buNone/>
            </a:pPr>
            <a:r>
              <a:rPr lang="zh-CN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【以信诸功德，速证无上道。】</a:t>
            </a:r>
          </a:p>
          <a:p>
            <a:pPr>
              <a:buNone/>
            </a:pPr>
            <a:endParaRPr lang="en-US" altLang="zh-CN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r">
              <a:buNone/>
            </a:pP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---</a:t>
            </a:r>
            <a:r>
              <a:rPr lang="zh-CN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《究竟一乘宝性论》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Shape 641"/>
          <p:cNvSpPr txBox="1"/>
          <p:nvPr/>
        </p:nvSpPr>
        <p:spPr>
          <a:xfrm>
            <a:off x="2240050" y="1219075"/>
            <a:ext cx="5919600" cy="1380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buClr>
                <a:srgbClr val="000000"/>
              </a:buClr>
            </a:pPr>
            <a:r>
              <a:rPr lang="zh-CN" altLang="en-US" sz="3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Montserrat"/>
              </a:rPr>
              <a:t>十、注意事项</a:t>
            </a:r>
          </a:p>
          <a:p>
            <a:pPr lvl="0" rtl="0">
              <a:spcBef>
                <a:spcPts val="0"/>
              </a:spcBef>
              <a:buNone/>
            </a:pPr>
            <a:endParaRPr sz="30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Montserrat"/>
            </a:endParaRPr>
          </a:p>
          <a:p>
            <a:pPr lvl="0" rtl="0">
              <a:spcBef>
                <a:spcPts val="0"/>
              </a:spcBef>
              <a:buNone/>
            </a:pPr>
            <a:endParaRPr sz="30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Montserrat"/>
            </a:endParaRPr>
          </a:p>
          <a:p>
            <a:pPr lvl="0" rtl="0">
              <a:spcBef>
                <a:spcPts val="0"/>
              </a:spcBef>
              <a:buClr>
                <a:srgbClr val="000000"/>
              </a:buClr>
              <a:buFont typeface="Arial" panose="020B0604020202020204"/>
              <a:buNone/>
            </a:pPr>
            <a:endParaRPr sz="30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Montserrat"/>
            </a:endParaRPr>
          </a:p>
          <a:p>
            <a:pPr lvl="0" rtl="0">
              <a:spcBef>
                <a:spcPts val="0"/>
              </a:spcBef>
              <a:buNone/>
            </a:pPr>
            <a:endParaRPr sz="30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Montserrat"/>
            </a:endParaRPr>
          </a:p>
        </p:txBody>
      </p:sp>
      <p:sp>
        <p:nvSpPr>
          <p:cNvPr id="642" name="Shape 642"/>
          <p:cNvSpPr txBox="1"/>
          <p:nvPr/>
        </p:nvSpPr>
        <p:spPr>
          <a:xfrm>
            <a:off x="831850" y="2891790"/>
            <a:ext cx="7926070" cy="25704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US" altLang="zh-CN" sz="2800" dirty="0">
                <a:solidFill>
                  <a:srgbClr val="FFFFFF"/>
                </a:solidFill>
                <a:highlight>
                  <a:srgbClr val="454F5B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Montserrat"/>
              </a:rPr>
              <a:t>1</a:t>
            </a:r>
            <a:r>
              <a:rPr lang="zh-CN" altLang="en-US" sz="2800" dirty="0">
                <a:solidFill>
                  <a:srgbClr val="FFFFFF"/>
                </a:solidFill>
                <a:highlight>
                  <a:srgbClr val="454F5B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Montserrat"/>
              </a:rPr>
              <a:t>，如来藏与阿赖耶识。</a:t>
            </a:r>
          </a:p>
          <a:p>
            <a:pPr lvl="0">
              <a:lnSpc>
                <a:spcPct val="115000"/>
              </a:lnSpc>
            </a:pPr>
            <a:endParaRPr lang="zh-CN" altLang="en-US" sz="2800" dirty="0">
              <a:solidFill>
                <a:srgbClr val="FFFFFF"/>
              </a:solidFill>
              <a:highlight>
                <a:srgbClr val="454F5B"/>
              </a:highligh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Montserrat"/>
            </a:endParaRPr>
          </a:p>
          <a:p>
            <a:pPr lvl="0">
              <a:lnSpc>
                <a:spcPct val="115000"/>
              </a:lnSpc>
            </a:pPr>
            <a:r>
              <a:rPr lang="zh-CN" altLang="en-US" sz="2800" dirty="0">
                <a:solidFill>
                  <a:srgbClr val="FFFFFF"/>
                </a:solidFill>
                <a:highlight>
                  <a:srgbClr val="454F5B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Montserrat"/>
              </a:rPr>
              <a:t>  ：有些语境下是一个意思，有些语境下意义不同。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lang="en-GB" sz="2800" dirty="0">
              <a:solidFill>
                <a:srgbClr val="FFFFFF"/>
              </a:solidFill>
              <a:highlight>
                <a:srgbClr val="454F5B"/>
              </a:highligh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Montserrat"/>
            </a:endParaRPr>
          </a:p>
        </p:txBody>
      </p:sp>
      <p:sp>
        <p:nvSpPr>
          <p:cNvPr id="643" name="Shape 643"/>
          <p:cNvSpPr txBox="1"/>
          <p:nvPr/>
        </p:nvSpPr>
        <p:spPr>
          <a:xfrm>
            <a:off x="725175" y="1161214"/>
            <a:ext cx="1440600" cy="129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rgbClr val="000000"/>
              </a:buClr>
              <a:buSzPct val="25000"/>
              <a:buFont typeface="Arial" panose="020B0604020202020204"/>
              <a:buNone/>
            </a:pPr>
            <a:r>
              <a:rPr lang="en-GB" sz="9600">
                <a:solidFill>
                  <a:srgbClr val="454F5B"/>
                </a:solidFill>
              </a:rPr>
              <a:t>😉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3491346" y="1634943"/>
            <a:ext cx="6210794" cy="293705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buNone/>
            </a:pPr>
            <a:r>
              <a:rPr lang="en-US" altLang="zh-CN" sz="2800" b="1" dirty="0">
                <a:latin typeface="+mj-ea"/>
                <a:ea typeface="+mj-ea"/>
              </a:rPr>
              <a:t>1</a:t>
            </a:r>
            <a:r>
              <a:rPr lang="zh-CN" altLang="en-US" sz="2800" b="1" dirty="0">
                <a:latin typeface="+mj-ea"/>
                <a:ea typeface="+mj-ea"/>
              </a:rPr>
              <a:t>，一切众生都具有如来藏。</a:t>
            </a:r>
          </a:p>
          <a:p>
            <a:pPr lvl="0">
              <a:buNone/>
            </a:pPr>
            <a:endParaRPr lang="en-US" altLang="zh-CN" sz="2800" dirty="0">
              <a:latin typeface="+mj-ea"/>
              <a:ea typeface="+mj-ea"/>
            </a:endParaRPr>
          </a:p>
          <a:p>
            <a:pPr lvl="0">
              <a:buNone/>
            </a:pPr>
            <a:r>
              <a:rPr lang="en-US" altLang="zh-CN" sz="2800" dirty="0">
                <a:latin typeface="+mj-ea"/>
                <a:ea typeface="+mj-ea"/>
              </a:rPr>
              <a:t>【</a:t>
            </a:r>
            <a:r>
              <a:rPr lang="zh-CN" altLang="en-US" sz="2800" dirty="0">
                <a:latin typeface="+mj-ea"/>
                <a:ea typeface="+mj-ea"/>
              </a:rPr>
              <a:t>真如于一切，无别然清净，</a:t>
            </a:r>
          </a:p>
          <a:p>
            <a:pPr lvl="0">
              <a:buNone/>
            </a:pPr>
            <a:r>
              <a:rPr lang="zh-CN" altLang="en-US" sz="2800" dirty="0">
                <a:latin typeface="+mj-ea"/>
                <a:ea typeface="+mj-ea"/>
              </a:rPr>
              <a:t>   即是如来故，众生具彼藏。</a:t>
            </a:r>
            <a:r>
              <a:rPr lang="en-US" altLang="zh-CN" sz="2800" dirty="0">
                <a:latin typeface="+mj-ea"/>
                <a:ea typeface="+mj-ea"/>
              </a:rPr>
              <a:t>】</a:t>
            </a:r>
          </a:p>
          <a:p>
            <a:pPr lvl="0">
              <a:buNone/>
            </a:pPr>
            <a:endParaRPr lang="en-US" altLang="zh-CN" sz="2800" dirty="0">
              <a:latin typeface="+mj-ea"/>
              <a:ea typeface="+mj-ea"/>
            </a:endParaRPr>
          </a:p>
          <a:p>
            <a:pPr lvl="0">
              <a:buNone/>
            </a:pPr>
            <a:r>
              <a:rPr lang="en-US" altLang="zh-CN" sz="2800" dirty="0">
                <a:latin typeface="+mj-ea"/>
                <a:ea typeface="+mj-ea"/>
              </a:rPr>
              <a:t>---《</a:t>
            </a:r>
            <a:r>
              <a:rPr lang="zh-CN" altLang="en-US" sz="2800" dirty="0">
                <a:latin typeface="+mj-ea"/>
                <a:ea typeface="+mj-ea"/>
              </a:rPr>
              <a:t>大乘经庄严论</a:t>
            </a:r>
            <a:r>
              <a:rPr lang="en-US" altLang="zh-CN" sz="2800" dirty="0">
                <a:latin typeface="+mj-ea"/>
                <a:ea typeface="+mj-ea"/>
              </a:rPr>
              <a:t>》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Shape 642"/>
          <p:cNvSpPr txBox="1"/>
          <p:nvPr/>
        </p:nvSpPr>
        <p:spPr>
          <a:xfrm>
            <a:off x="482479" y="153401"/>
            <a:ext cx="7327500" cy="2570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US" altLang="zh-CN" sz="2800" dirty="0">
                <a:solidFill>
                  <a:srgbClr val="FFFFFF"/>
                </a:solidFill>
                <a:highlight>
                  <a:srgbClr val="454F5B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Montserrat"/>
              </a:rPr>
              <a:t>2</a:t>
            </a:r>
            <a:r>
              <a:rPr lang="zh-CN" altLang="en-US" sz="2800" dirty="0">
                <a:solidFill>
                  <a:srgbClr val="FFFFFF"/>
                </a:solidFill>
                <a:highlight>
                  <a:srgbClr val="454F5B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Montserrat"/>
              </a:rPr>
              <a:t>，关于“常乐我净”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lang="en-GB" sz="2800" dirty="0">
              <a:solidFill>
                <a:srgbClr val="FFFFFF"/>
              </a:solidFill>
              <a:highlight>
                <a:srgbClr val="454F5B"/>
              </a:highligh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Montserra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98989" y="752664"/>
            <a:ext cx="8145595" cy="5666740"/>
          </a:xfrm>
          <a:prstGeom prst="rect">
            <a:avLst/>
          </a:prstGeom>
          <a:ln w="25400">
            <a:solidFill>
              <a:schemeClr val="bg1"/>
            </a:solidFill>
            <a:prstDash val="sysDot"/>
          </a:ln>
        </p:spPr>
        <p:txBody>
          <a:bodyPr wrap="square">
            <a:spAutoFit/>
          </a:bodyPr>
          <a:lstStyle/>
          <a:p>
            <a:r>
              <a:rPr lang="zh-CN" altLang="zh-CN" sz="26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26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zh-CN" sz="26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）【空性即清净，无我得胜我，</a:t>
            </a:r>
          </a:p>
          <a:p>
            <a:r>
              <a:rPr lang="zh-CN" altLang="zh-CN" sz="26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佛得净我故，成大本性我。】</a:t>
            </a:r>
            <a:endParaRPr lang="en-US" altLang="zh-CN" sz="2600" kern="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r"/>
            <a:r>
              <a:rPr lang="en-US" altLang="zh-CN" sz="26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------</a:t>
            </a:r>
            <a:r>
              <a:rPr lang="zh-CN" altLang="zh-CN" sz="26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《大乘经庄严论》</a:t>
            </a:r>
            <a:endParaRPr lang="en-US" altLang="zh-CN" sz="2600" kern="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zh-CN" sz="26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26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zh-CN" sz="26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【以如来法身自性清净离一切烦恼障智障习气故名为净。是故说言。唯如来法身是净波罗蜜。以得寂静第一自在我故。离无我戏论究竟寂静故名为我。是故说言。唯如来法身是我波罗蜜。以得远离意生阴身因故名为乐。是故说言。唯如来法身是乐波罗蜜。以世间涅槃平等证故。故名为常。是故说言。唯如来法身是常波罗蜜。】</a:t>
            </a:r>
            <a:endParaRPr lang="en-US" altLang="zh-CN" sz="2600" kern="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r"/>
            <a:r>
              <a:rPr lang="en-US" altLang="zh-CN" sz="26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---</a:t>
            </a:r>
            <a:r>
              <a:rPr lang="zh-CN" altLang="zh-CN" sz="26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《宝性论释》</a:t>
            </a:r>
          </a:p>
          <a:p>
            <a:r>
              <a:rPr lang="en-US" altLang="zh-CN" sz="26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(3)</a:t>
            </a:r>
            <a:r>
              <a:rPr lang="zh-CN" altLang="zh-CN" sz="26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【大慧，如来藏非常非无常，何以故？</a:t>
            </a:r>
          </a:p>
          <a:p>
            <a:r>
              <a:rPr lang="zh-CN" altLang="zh-CN" sz="26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以此二皆为过失故。】</a:t>
            </a:r>
            <a:endParaRPr lang="en-US" altLang="zh-CN" sz="2600" kern="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r"/>
            <a:r>
              <a:rPr lang="en-US" altLang="zh-CN" sz="26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---</a:t>
            </a:r>
            <a:r>
              <a:rPr lang="zh-CN" altLang="zh-CN" sz="26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《楞伽经》</a:t>
            </a:r>
            <a:endParaRPr lang="zh-CN" altLang="zh-CN" sz="2600" kern="1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Shape 642"/>
          <p:cNvSpPr txBox="1"/>
          <p:nvPr/>
        </p:nvSpPr>
        <p:spPr>
          <a:xfrm>
            <a:off x="565664" y="655686"/>
            <a:ext cx="7327500" cy="2570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l" eaLnBrk="1" latinLnBrk="0" hangingPunct="1"/>
            <a:endParaRPr lang="en-GB" sz="2800" dirty="0">
              <a:solidFill>
                <a:srgbClr val="FFFFFF"/>
              </a:solidFill>
              <a:highlight>
                <a:srgbClr val="454F5B"/>
              </a:highligh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Montserra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70" y="328295"/>
            <a:ext cx="9065260" cy="5546090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Shape 642"/>
          <p:cNvSpPr txBox="1"/>
          <p:nvPr/>
        </p:nvSpPr>
        <p:spPr>
          <a:xfrm>
            <a:off x="487766" y="255495"/>
            <a:ext cx="7327500" cy="2570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US" altLang="zh-CN" sz="2800">
                <a:solidFill>
                  <a:srgbClr val="FFFFFF"/>
                </a:solidFill>
                <a:highlight>
                  <a:srgbClr val="454F5B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Montserrat"/>
              </a:rPr>
              <a:t>3,</a:t>
            </a:r>
            <a:r>
              <a:rPr lang="zh-CN" altLang="en-US" sz="2800" dirty="0">
                <a:solidFill>
                  <a:srgbClr val="FFFFFF"/>
                </a:solidFill>
                <a:highlight>
                  <a:srgbClr val="454F5B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Montserrat"/>
              </a:rPr>
              <a:t>三转的基本原则</a:t>
            </a:r>
            <a:r>
              <a:rPr lang="en-US" altLang="zh-CN" sz="2800" dirty="0">
                <a:solidFill>
                  <a:srgbClr val="FFFFFF"/>
                </a:solidFill>
                <a:highlight>
                  <a:srgbClr val="454F5B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Montserrat"/>
              </a:rPr>
              <a:t>---“</a:t>
            </a:r>
            <a:r>
              <a:rPr lang="zh-CN" altLang="en-US" sz="2800" dirty="0">
                <a:solidFill>
                  <a:srgbClr val="FFFFFF"/>
                </a:solidFill>
                <a:highlight>
                  <a:srgbClr val="454F5B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Montserrat"/>
              </a:rPr>
              <a:t>假必依实”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lang="en-GB" sz="2800" dirty="0">
              <a:solidFill>
                <a:srgbClr val="FFFFFF"/>
              </a:solidFill>
              <a:highlight>
                <a:srgbClr val="454F5B"/>
              </a:highligh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Montserra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74010" y="1436913"/>
            <a:ext cx="8383102" cy="4389120"/>
          </a:xfrm>
          <a:prstGeom prst="rect">
            <a:avLst/>
          </a:prstGeom>
          <a:ln w="25400">
            <a:solidFill>
              <a:schemeClr val="bg1"/>
            </a:solidFill>
            <a:prstDash val="sysDot"/>
          </a:ln>
        </p:spPr>
        <p:txBody>
          <a:bodyPr wrap="square">
            <a:spAutoFit/>
          </a:bodyPr>
          <a:lstStyle/>
          <a:p>
            <a:pPr algn="l"/>
            <a:r>
              <a:rPr lang="zh-CN" altLang="zh-CN" sz="28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28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28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      </a:t>
            </a:r>
            <a:r>
              <a:rPr lang="zh-CN" altLang="zh-CN" sz="28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【地依水依风，风尽依虚空，</a:t>
            </a:r>
          </a:p>
          <a:p>
            <a:pPr algn="ctr"/>
            <a:r>
              <a:rPr lang="zh-CN" altLang="zh-CN" sz="28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虚空非依风， 非依水地界。</a:t>
            </a:r>
          </a:p>
          <a:p>
            <a:pPr algn="ctr"/>
            <a:r>
              <a:rPr lang="zh-CN" altLang="zh-CN" sz="28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如是蕴界根，依于诸业惑，</a:t>
            </a:r>
          </a:p>
          <a:p>
            <a:pPr algn="ctr"/>
            <a:r>
              <a:rPr lang="zh-CN" altLang="zh-CN" sz="28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业惑则恒依，非理之作意，</a:t>
            </a:r>
          </a:p>
          <a:p>
            <a:pPr algn="ctr"/>
            <a:r>
              <a:rPr lang="zh-CN" altLang="zh-CN" sz="28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非理作意者，尽住净心中，</a:t>
            </a:r>
          </a:p>
          <a:p>
            <a:pPr algn="ctr"/>
            <a:r>
              <a:rPr lang="zh-CN" altLang="zh-CN" sz="28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</a:t>
            </a:r>
            <a:r>
              <a:rPr lang="zh-CN" altLang="zh-CN" sz="2800" b="1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心自性诸法，不住于一切</a:t>
            </a:r>
            <a:r>
              <a:rPr lang="zh-CN" altLang="zh-CN" sz="28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】</a:t>
            </a:r>
            <a:r>
              <a:rPr lang="en-US" altLang="zh-CN" sz="28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---</a:t>
            </a:r>
            <a:r>
              <a:rPr lang="zh-CN" altLang="zh-CN" sz="28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《宝性论》</a:t>
            </a:r>
          </a:p>
          <a:p>
            <a:r>
              <a:rPr lang="en-US" altLang="zh-CN" sz="28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 </a:t>
            </a:r>
            <a:endParaRPr lang="zh-CN" altLang="zh-CN" sz="2800" kern="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zh-CN" sz="28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28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zh-CN" sz="28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）【同见以及不同见，共同所见为明分， </a:t>
            </a:r>
          </a:p>
          <a:p>
            <a:r>
              <a:rPr lang="zh-CN" altLang="zh-CN" sz="28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</a:t>
            </a:r>
            <a:r>
              <a:rPr lang="zh-CN" altLang="zh-CN" sz="2800" b="1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成立现基不能无</a:t>
            </a:r>
            <a:r>
              <a:rPr lang="zh-CN" altLang="zh-CN" sz="28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，犹如观看戏剧等。】</a:t>
            </a:r>
            <a:endParaRPr lang="en-US" altLang="zh-CN" sz="2800" kern="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r"/>
            <a:r>
              <a:rPr lang="en-US" altLang="zh-CN" sz="28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---</a:t>
            </a:r>
            <a:r>
              <a:rPr lang="zh-CN" altLang="zh-CN" sz="28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《定解宝灯论》</a:t>
            </a:r>
            <a:endParaRPr lang="zh-CN" altLang="zh-CN" sz="2800" kern="1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Shape 642"/>
          <p:cNvSpPr txBox="1"/>
          <p:nvPr/>
        </p:nvSpPr>
        <p:spPr>
          <a:xfrm>
            <a:off x="445856" y="227555"/>
            <a:ext cx="7327500" cy="2570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US" altLang="zh-CN" sz="2800">
                <a:solidFill>
                  <a:srgbClr val="FFFFFF"/>
                </a:solidFill>
                <a:highlight>
                  <a:srgbClr val="454F5B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Montserrat"/>
              </a:rPr>
              <a:t>3,</a:t>
            </a:r>
            <a:r>
              <a:rPr lang="zh-CN" altLang="en-US" sz="2800" dirty="0">
                <a:solidFill>
                  <a:srgbClr val="FFFFFF"/>
                </a:solidFill>
                <a:highlight>
                  <a:srgbClr val="454F5B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Montserrat"/>
              </a:rPr>
              <a:t>三转的基本原则</a:t>
            </a:r>
            <a:r>
              <a:rPr lang="en-US" altLang="zh-CN" sz="2800" dirty="0">
                <a:solidFill>
                  <a:srgbClr val="FFFFFF"/>
                </a:solidFill>
                <a:highlight>
                  <a:srgbClr val="454F5B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Montserrat"/>
              </a:rPr>
              <a:t>---“</a:t>
            </a:r>
            <a:r>
              <a:rPr lang="zh-CN" altLang="en-US" sz="2800" dirty="0">
                <a:solidFill>
                  <a:srgbClr val="FFFFFF"/>
                </a:solidFill>
                <a:highlight>
                  <a:srgbClr val="454F5B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Montserrat"/>
              </a:rPr>
              <a:t>假必依实”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lang="en-GB" sz="2800" dirty="0">
              <a:solidFill>
                <a:srgbClr val="FFFFFF"/>
              </a:solidFill>
              <a:highlight>
                <a:srgbClr val="454F5B"/>
              </a:highligh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Montserra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2230" y="2550160"/>
            <a:ext cx="2132965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/>
              <a:t>唯识</a:t>
            </a:r>
          </a:p>
        </p:txBody>
      </p:sp>
      <p:sp>
        <p:nvSpPr>
          <p:cNvPr id="5" name="右箭头 4"/>
          <p:cNvSpPr/>
          <p:nvPr/>
        </p:nvSpPr>
        <p:spPr>
          <a:xfrm rot="19920000">
            <a:off x="848360" y="2432050"/>
            <a:ext cx="1076325" cy="3422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右箭头 6"/>
          <p:cNvSpPr/>
          <p:nvPr/>
        </p:nvSpPr>
        <p:spPr>
          <a:xfrm rot="1740000">
            <a:off x="847090" y="3035300"/>
            <a:ext cx="1067435" cy="3422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382395" y="1376680"/>
            <a:ext cx="7334885" cy="8229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>
                <a:sym typeface="+mn-ea"/>
              </a:rPr>
              <a:t>随理唯识：</a:t>
            </a:r>
          </a:p>
          <a:p>
            <a:r>
              <a:rPr lang="zh-CN" altLang="en-US" sz="2400">
                <a:sym typeface="+mn-ea"/>
              </a:rPr>
              <a:t>认为 阿赖耶识（有为法） 是万物的终极基础（实）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382395" y="3614420"/>
            <a:ext cx="6586855" cy="1188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/>
              <a:t>随教唯识：</a:t>
            </a:r>
          </a:p>
          <a:p>
            <a:r>
              <a:rPr lang="zh-CN" altLang="en-US" sz="2400">
                <a:sym typeface="+mn-ea"/>
              </a:rPr>
              <a:t>认为 如来藏 （无为法）是万物的终极基础（实）</a:t>
            </a:r>
          </a:p>
          <a:p>
            <a:endParaRPr lang="zh-CN" altLang="en-US" sz="240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Shape 642"/>
          <p:cNvSpPr txBox="1"/>
          <p:nvPr/>
        </p:nvSpPr>
        <p:spPr>
          <a:xfrm>
            <a:off x="413385" y="837565"/>
            <a:ext cx="8651875" cy="25704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US" altLang="zh-CN" sz="2800" dirty="0">
                <a:solidFill>
                  <a:srgbClr val="FFFFFF"/>
                </a:solidFill>
                <a:highlight>
                  <a:srgbClr val="454F5B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Montserrat"/>
              </a:rPr>
              <a:t>4</a:t>
            </a:r>
            <a:r>
              <a:rPr lang="zh-CN" altLang="en-US" sz="2800" dirty="0">
                <a:solidFill>
                  <a:srgbClr val="FFFFFF"/>
                </a:solidFill>
                <a:highlight>
                  <a:srgbClr val="454F5B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Montserrat"/>
              </a:rPr>
              <a:t>，如来藏与</a:t>
            </a:r>
            <a:r>
              <a:rPr lang="en-US" altLang="zh-CN" sz="2800" dirty="0">
                <a:solidFill>
                  <a:srgbClr val="FFFFFF"/>
                </a:solidFill>
                <a:highlight>
                  <a:srgbClr val="454F5B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Montserrat"/>
              </a:rPr>
              <a:t>“</a:t>
            </a:r>
            <a:r>
              <a:rPr lang="zh-CN" altLang="en-US" sz="2800" dirty="0">
                <a:solidFill>
                  <a:srgbClr val="FFFFFF"/>
                </a:solidFill>
                <a:highlight>
                  <a:srgbClr val="454F5B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Montserrat"/>
              </a:rPr>
              <a:t>外道神我</a:t>
            </a:r>
            <a:r>
              <a:rPr lang="en-US" altLang="zh-CN" sz="2800" dirty="0">
                <a:solidFill>
                  <a:srgbClr val="FFFFFF"/>
                </a:solidFill>
                <a:highlight>
                  <a:srgbClr val="454F5B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Montserrat"/>
              </a:rPr>
              <a:t>”</a:t>
            </a:r>
            <a:r>
              <a:rPr lang="zh-CN" altLang="en-US" sz="2800" dirty="0">
                <a:solidFill>
                  <a:srgbClr val="FFFFFF"/>
                </a:solidFill>
                <a:highlight>
                  <a:srgbClr val="454F5B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Montserrat"/>
              </a:rPr>
              <a:t>的区别</a:t>
            </a:r>
          </a:p>
          <a:p>
            <a:pPr>
              <a:lnSpc>
                <a:spcPct val="115000"/>
              </a:lnSpc>
            </a:pPr>
            <a:endParaRPr lang="zh-CN" altLang="en-US" sz="2800" dirty="0">
              <a:solidFill>
                <a:srgbClr val="FFFFFF"/>
              </a:solidFill>
              <a:highlight>
                <a:srgbClr val="454F5B"/>
              </a:highligh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Montserrat"/>
            </a:endParaRPr>
          </a:p>
          <a:p>
            <a:pPr>
              <a:lnSpc>
                <a:spcPct val="115000"/>
              </a:lnSpc>
            </a:pPr>
            <a:endParaRPr lang="zh-CN" altLang="en-US" sz="2800" dirty="0">
              <a:solidFill>
                <a:srgbClr val="FFFFFF"/>
              </a:solidFill>
              <a:highlight>
                <a:srgbClr val="454F5B"/>
              </a:highligh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Montserrat"/>
            </a:endParaRPr>
          </a:p>
          <a:p>
            <a:pPr>
              <a:lnSpc>
                <a:spcPct val="115000"/>
              </a:lnSpc>
            </a:pPr>
            <a:r>
              <a:rPr lang="zh-CN" altLang="en-US" sz="2800" dirty="0">
                <a:solidFill>
                  <a:srgbClr val="FFFFFF"/>
                </a:solidFill>
                <a:highlight>
                  <a:srgbClr val="454F5B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Montserrat"/>
              </a:rPr>
              <a:t>（</a:t>
            </a:r>
            <a:r>
              <a:rPr lang="en-US" altLang="zh-CN" sz="2800" dirty="0">
                <a:solidFill>
                  <a:srgbClr val="FFFFFF"/>
                </a:solidFill>
                <a:highlight>
                  <a:srgbClr val="454F5B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Montserrat"/>
              </a:rPr>
              <a:t>1</a:t>
            </a:r>
            <a:r>
              <a:rPr lang="zh-CN" altLang="en-US" sz="2800" dirty="0">
                <a:solidFill>
                  <a:srgbClr val="FFFFFF"/>
                </a:solidFill>
                <a:highlight>
                  <a:srgbClr val="454F5B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Montserrat"/>
              </a:rPr>
              <a:t>），如来藏是无我空性。</a:t>
            </a:r>
          </a:p>
          <a:p>
            <a:pPr>
              <a:lnSpc>
                <a:spcPct val="115000"/>
              </a:lnSpc>
            </a:pPr>
            <a:endParaRPr lang="zh-CN" altLang="en-US" sz="2800" dirty="0">
              <a:solidFill>
                <a:srgbClr val="FFFFFF"/>
              </a:solidFill>
              <a:highlight>
                <a:srgbClr val="454F5B"/>
              </a:highligh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Montserrat"/>
            </a:endParaRPr>
          </a:p>
          <a:p>
            <a:pPr>
              <a:lnSpc>
                <a:spcPct val="115000"/>
              </a:lnSpc>
            </a:pPr>
            <a:endParaRPr lang="zh-CN" altLang="en-US" sz="2800" dirty="0">
              <a:solidFill>
                <a:srgbClr val="FFFFFF"/>
              </a:solidFill>
              <a:highlight>
                <a:srgbClr val="454F5B"/>
              </a:highligh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Montserrat"/>
            </a:endParaRPr>
          </a:p>
          <a:p>
            <a:pPr>
              <a:lnSpc>
                <a:spcPct val="115000"/>
              </a:lnSpc>
            </a:pPr>
            <a:r>
              <a:rPr lang="zh-CN" altLang="en-US" sz="2800" dirty="0">
                <a:solidFill>
                  <a:srgbClr val="FFFFFF"/>
                </a:solidFill>
                <a:highlight>
                  <a:srgbClr val="454F5B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Montserrat"/>
              </a:rPr>
              <a:t>（</a:t>
            </a:r>
            <a:r>
              <a:rPr lang="en-US" altLang="zh-CN" sz="2800" dirty="0">
                <a:solidFill>
                  <a:srgbClr val="FFFFFF"/>
                </a:solidFill>
                <a:highlight>
                  <a:srgbClr val="454F5B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Montserrat"/>
              </a:rPr>
              <a:t>2</a:t>
            </a:r>
            <a:r>
              <a:rPr lang="zh-CN" altLang="en-US" sz="2800" dirty="0">
                <a:solidFill>
                  <a:srgbClr val="FFFFFF"/>
                </a:solidFill>
                <a:highlight>
                  <a:srgbClr val="454F5B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Montserrat"/>
              </a:rPr>
              <a:t>），如来藏与世俗万法不是</a:t>
            </a:r>
            <a:r>
              <a:rPr lang="en-US" altLang="zh-CN" sz="2800" dirty="0">
                <a:solidFill>
                  <a:srgbClr val="FFFFFF"/>
                </a:solidFill>
                <a:highlight>
                  <a:srgbClr val="454F5B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Montserrat"/>
              </a:rPr>
              <a:t>“</a:t>
            </a:r>
            <a:r>
              <a:rPr lang="zh-CN" altLang="en-US" sz="2800" dirty="0">
                <a:solidFill>
                  <a:srgbClr val="FFFFFF"/>
                </a:solidFill>
                <a:highlight>
                  <a:srgbClr val="454F5B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Montserrat"/>
              </a:rPr>
              <a:t>能生所生</a:t>
            </a:r>
            <a:r>
              <a:rPr lang="en-US" altLang="zh-CN" sz="2800" dirty="0">
                <a:solidFill>
                  <a:srgbClr val="FFFFFF"/>
                </a:solidFill>
                <a:highlight>
                  <a:srgbClr val="454F5B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Montserrat"/>
              </a:rPr>
              <a:t>”</a:t>
            </a:r>
            <a:r>
              <a:rPr lang="zh-CN" altLang="en-US" sz="2800" dirty="0">
                <a:solidFill>
                  <a:srgbClr val="FFFFFF"/>
                </a:solidFill>
                <a:highlight>
                  <a:srgbClr val="454F5B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Montserrat"/>
              </a:rPr>
              <a:t>的关系。 </a:t>
            </a:r>
          </a:p>
          <a:p>
            <a:pPr>
              <a:lnSpc>
                <a:spcPct val="115000"/>
              </a:lnSpc>
            </a:pPr>
            <a:r>
              <a:rPr lang="zh-CN" altLang="en-US" sz="2800" dirty="0">
                <a:solidFill>
                  <a:srgbClr val="FFFFFF"/>
                </a:solidFill>
                <a:highlight>
                  <a:srgbClr val="454F5B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Montserrat"/>
              </a:rPr>
              <a:t>                               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lang="en-GB" sz="2800" dirty="0">
              <a:solidFill>
                <a:srgbClr val="FFFFFF"/>
              </a:solidFill>
              <a:highlight>
                <a:srgbClr val="454F5B"/>
              </a:highligh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Montserrat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Shape 642"/>
          <p:cNvSpPr txBox="1"/>
          <p:nvPr/>
        </p:nvSpPr>
        <p:spPr>
          <a:xfrm>
            <a:off x="900557" y="837774"/>
            <a:ext cx="7327500" cy="2570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US" altLang="zh-CN" sz="2800" dirty="0">
                <a:solidFill>
                  <a:srgbClr val="FFFFFF"/>
                </a:solidFill>
                <a:highlight>
                  <a:srgbClr val="454F5B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Montserrat"/>
              </a:rPr>
              <a:t>5</a:t>
            </a:r>
            <a:r>
              <a:rPr lang="zh-CN" altLang="en-US" sz="2800" dirty="0">
                <a:solidFill>
                  <a:srgbClr val="FFFFFF"/>
                </a:solidFill>
                <a:highlight>
                  <a:srgbClr val="454F5B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Montserrat"/>
              </a:rPr>
              <a:t>，自空与他空见可以圆融。</a:t>
            </a:r>
          </a:p>
          <a:p>
            <a:pPr>
              <a:lnSpc>
                <a:spcPct val="115000"/>
              </a:lnSpc>
            </a:pPr>
            <a:endParaRPr lang="zh-CN" altLang="en-US" sz="2800" dirty="0">
              <a:solidFill>
                <a:srgbClr val="FFFFFF"/>
              </a:solidFill>
              <a:highlight>
                <a:srgbClr val="454F5B"/>
              </a:highligh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Montserrat"/>
            </a:endParaRPr>
          </a:p>
          <a:p>
            <a:pPr>
              <a:lnSpc>
                <a:spcPct val="115000"/>
              </a:lnSpc>
            </a:pPr>
            <a:r>
              <a:rPr lang="zh-CN" altLang="en-US" sz="2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454F5B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Montserrat"/>
              </a:rPr>
              <a:t>【证悟自在者多罗瓦大师也曾这样说过：</a:t>
            </a:r>
          </a:p>
          <a:p>
            <a:pPr>
              <a:lnSpc>
                <a:spcPct val="115000"/>
              </a:lnSpc>
            </a:pPr>
            <a:r>
              <a:rPr lang="zh-CN" altLang="en-US" sz="2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454F5B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Montserrat"/>
              </a:rPr>
              <a:t>    </a:t>
            </a:r>
            <a:r>
              <a:rPr lang="zh-CN" altLang="en-US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454F5B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Montserrat"/>
              </a:rPr>
              <a:t>以辨别后得的妙慧观察时</a:t>
            </a:r>
            <a:r>
              <a:rPr lang="zh-CN" altLang="en-US" sz="2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454F5B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Montserrat"/>
              </a:rPr>
              <a:t>，最终果位身智自性如来藏常有、稳固、寂灭、永恒的本性，即是无欺胜义谛。</a:t>
            </a:r>
          </a:p>
          <a:p>
            <a:pPr>
              <a:lnSpc>
                <a:spcPct val="115000"/>
              </a:lnSpc>
            </a:pPr>
            <a:r>
              <a:rPr lang="zh-CN" altLang="en-US" sz="2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454F5B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Montserrat"/>
              </a:rPr>
              <a:t>    </a:t>
            </a:r>
            <a:r>
              <a:rPr lang="zh-CN" altLang="en-US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454F5B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Montserrat"/>
              </a:rPr>
              <a:t>在决定入定时</a:t>
            </a:r>
            <a:r>
              <a:rPr lang="zh-CN" altLang="en-US" sz="2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454F5B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Montserrat"/>
              </a:rPr>
              <a:t>，修持远离一切戏论。这也是极其深奥的要诀。】</a:t>
            </a:r>
          </a:p>
          <a:p>
            <a:pPr>
              <a:lnSpc>
                <a:spcPct val="115000"/>
              </a:lnSpc>
            </a:pPr>
            <a:endParaRPr lang="zh-CN" altLang="en-US" sz="28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454F5B"/>
              </a:highligh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Montserrat"/>
            </a:endParaRPr>
          </a:p>
          <a:p>
            <a:pPr>
              <a:lnSpc>
                <a:spcPct val="115000"/>
              </a:lnSpc>
            </a:pPr>
            <a:r>
              <a:rPr lang="zh-CN" altLang="en-US" sz="2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454F5B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Montserrat"/>
              </a:rPr>
              <a:t>                                     </a:t>
            </a:r>
            <a:r>
              <a:rPr lang="en-US" altLang="zh-CN" sz="2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454F5B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Montserrat"/>
              </a:rPr>
              <a:t>---</a:t>
            </a:r>
            <a:r>
              <a:rPr lang="zh-CN" altLang="en-US" sz="2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454F5B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Montserrat"/>
              </a:rPr>
              <a:t>《中观庄严论释》</a:t>
            </a:r>
          </a:p>
          <a:p>
            <a:pPr>
              <a:lnSpc>
                <a:spcPct val="115000"/>
              </a:lnSpc>
            </a:pPr>
            <a:r>
              <a:rPr lang="zh-CN" altLang="en-US" sz="2800" dirty="0">
                <a:solidFill>
                  <a:srgbClr val="FFFFFF"/>
                </a:solidFill>
                <a:highlight>
                  <a:srgbClr val="454F5B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Montserrat"/>
              </a:rPr>
              <a:t>                               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lang="en-GB" sz="2800" dirty="0">
              <a:solidFill>
                <a:srgbClr val="FFFFFF"/>
              </a:solidFill>
              <a:highlight>
                <a:srgbClr val="454F5B"/>
              </a:highligh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Montserrat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Shape 642"/>
          <p:cNvSpPr txBox="1"/>
          <p:nvPr/>
        </p:nvSpPr>
        <p:spPr>
          <a:xfrm>
            <a:off x="788797" y="754589"/>
            <a:ext cx="7327500" cy="2570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indent="0"/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本节课的内容：你听懂了多少？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lvl="0" indent="0"/>
            <a:endParaRPr lang="zh-CN" altLang="en-US" sz="28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lvl="0" indent="0"/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A: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 低于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30%</a:t>
            </a:r>
            <a:endParaRPr lang="en-US" altLang="zh-CN" sz="28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lvl="0" indent="0"/>
            <a:endParaRPr lang="en-US" altLang="zh-CN" sz="28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lvl="0" indent="0"/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B 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 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30%---50%</a:t>
            </a:r>
            <a:endParaRPr lang="en-US" altLang="zh-CN" sz="28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lvl="0" indent="0"/>
            <a:endParaRPr lang="en-US" altLang="zh-CN" sz="28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lvl="0" indent="0"/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C  :  50%-70%</a:t>
            </a:r>
            <a:endParaRPr lang="en-US" altLang="zh-CN" sz="28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lvl="0" indent="0"/>
            <a:endParaRPr lang="en-US" altLang="zh-CN" sz="28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lvl="0" indent="0"/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D  :  70%-90%</a:t>
            </a:r>
            <a:endParaRPr lang="en-US" altLang="zh-CN" sz="28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lvl="0" indent="0"/>
            <a:endParaRPr lang="en-US" altLang="zh-CN" sz="28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lvl="0" indent="0"/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E   :  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高于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90%</a:t>
            </a:r>
            <a:endParaRPr lang="en-US" altLang="zh-CN" sz="28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15000"/>
              </a:lnSpc>
            </a:pPr>
            <a:endParaRPr lang="zh-CN" altLang="en-US" sz="2800" dirty="0">
              <a:solidFill>
                <a:srgbClr val="FFFFFF"/>
              </a:solidFill>
              <a:highlight>
                <a:srgbClr val="454F5B"/>
              </a:highligh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Montserrat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lang="en-GB" sz="2800" dirty="0">
              <a:solidFill>
                <a:srgbClr val="FFFFFF"/>
              </a:solidFill>
              <a:highlight>
                <a:srgbClr val="454F5B"/>
              </a:highligh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Montserrat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/>
          <p:nvPr/>
        </p:nvSpPr>
        <p:spPr>
          <a:xfrm>
            <a:off x="0" y="0"/>
            <a:ext cx="9144000" cy="2619900"/>
          </a:xfrm>
          <a:prstGeom prst="rect">
            <a:avLst/>
          </a:prstGeom>
          <a:solidFill>
            <a:srgbClr val="C7F46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1" name="Shape 331"/>
          <p:cNvSpPr txBox="1">
            <a:spLocks noGrp="1"/>
          </p:cNvSpPr>
          <p:nvPr>
            <p:ph type="ctrTitle" idx="4294967295"/>
          </p:nvPr>
        </p:nvSpPr>
        <p:spPr>
          <a:xfrm>
            <a:off x="0" y="828675"/>
            <a:ext cx="6745288" cy="1546225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 altLang="en-GB" sz="12000" dirty="0">
                <a:solidFill>
                  <a:srgbClr val="4ECDC4"/>
                </a:solidFill>
                <a:latin typeface="+mj-ea"/>
                <a:ea typeface="+mj-ea"/>
              </a:rPr>
              <a:t>预习</a:t>
            </a:r>
          </a:p>
        </p:txBody>
      </p:sp>
      <p:sp>
        <p:nvSpPr>
          <p:cNvPr id="332" name="Shape 332"/>
          <p:cNvSpPr txBox="1">
            <a:spLocks noGrp="1"/>
          </p:cNvSpPr>
          <p:nvPr>
            <p:ph type="subTitle" idx="4294967295"/>
          </p:nvPr>
        </p:nvSpPr>
        <p:spPr>
          <a:xfrm>
            <a:off x="1170940" y="3112770"/>
            <a:ext cx="5026025" cy="83502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 altLang="en-GB" sz="3200" b="1" dirty="0">
                <a:latin typeface="+mj-ea"/>
                <a:ea typeface="+mj-ea"/>
              </a:rPr>
              <a:t>中观系列讲座（八）</a:t>
            </a:r>
          </a:p>
          <a:p>
            <a:pPr lvl="0" rtl="0">
              <a:spcBef>
                <a:spcPts val="0"/>
              </a:spcBef>
              <a:buNone/>
            </a:pPr>
            <a:endParaRPr lang="zh-CN" altLang="en-GB" sz="4000" b="1" dirty="0">
              <a:latin typeface="+mj-ea"/>
              <a:ea typeface="+mj-ea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zh-CN" altLang="en-GB" sz="4000" b="1" dirty="0">
                <a:latin typeface="+mj-ea"/>
                <a:ea typeface="+mj-ea"/>
              </a:rPr>
              <a:t>  《结语：清净圆满》</a:t>
            </a:r>
            <a:endParaRPr lang="en-US" altLang="zh-CN" sz="4000" b="1" dirty="0"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idx="1"/>
          </p:nvPr>
        </p:nvSpPr>
        <p:spPr>
          <a:xfrm>
            <a:off x="2903975" y="1765573"/>
            <a:ext cx="5978767" cy="3993960"/>
          </a:xfrm>
        </p:spPr>
        <p:txBody>
          <a:bodyPr/>
          <a:lstStyle/>
          <a:p>
            <a:pPr>
              <a:buNone/>
            </a:pPr>
            <a:r>
              <a:rPr kumimoji="1" lang="en-US" altLang="zh-CN" sz="2800" dirty="0">
                <a:latin typeface="+mj-ea"/>
                <a:ea typeface="+mj-ea"/>
              </a:rPr>
              <a:t>2</a:t>
            </a:r>
            <a:r>
              <a:rPr kumimoji="1" lang="zh-CN" altLang="en-US" sz="2800" dirty="0">
                <a:latin typeface="+mj-ea"/>
                <a:ea typeface="+mj-ea"/>
              </a:rPr>
              <a:t>，</a:t>
            </a:r>
            <a:r>
              <a:rPr kumimoji="1" lang="zh-CN" altLang="en-US" sz="2800" b="1" dirty="0">
                <a:latin typeface="+mj-ea"/>
                <a:ea typeface="+mj-ea"/>
              </a:rPr>
              <a:t>如来藏没有两个</a:t>
            </a:r>
            <a:r>
              <a:rPr kumimoji="1" lang="zh-CN" altLang="en-US" sz="2800" dirty="0">
                <a:latin typeface="+mj-ea"/>
                <a:ea typeface="+mj-ea"/>
              </a:rPr>
              <a:t>。</a:t>
            </a:r>
            <a:endParaRPr kumimoji="1" lang="en-US" altLang="zh-CN" sz="2800" dirty="0">
              <a:latin typeface="+mj-ea"/>
              <a:ea typeface="+mj-ea"/>
            </a:endParaRPr>
          </a:p>
          <a:p>
            <a:pPr>
              <a:buNone/>
            </a:pPr>
            <a:endParaRPr kumimoji="1" lang="zh-CN" altLang="en-US" sz="2800" dirty="0">
              <a:latin typeface="+mj-ea"/>
              <a:ea typeface="+mj-ea"/>
            </a:endParaRPr>
          </a:p>
          <a:p>
            <a:pPr>
              <a:buNone/>
            </a:pPr>
            <a:r>
              <a:rPr kumimoji="1" lang="en-US" altLang="zh-CN" sz="2800" dirty="0">
                <a:latin typeface="+mj-ea"/>
                <a:ea typeface="+mj-ea"/>
              </a:rPr>
              <a:t>【    </a:t>
            </a:r>
            <a:r>
              <a:rPr kumimoji="1" lang="zh-CN" altLang="en-US" sz="2800" dirty="0">
                <a:latin typeface="+mj-ea"/>
                <a:ea typeface="+mj-ea"/>
              </a:rPr>
              <a:t>一切众生界　　不离诸佛智</a:t>
            </a:r>
          </a:p>
          <a:p>
            <a:pPr>
              <a:buNone/>
            </a:pPr>
            <a:r>
              <a:rPr kumimoji="1" lang="zh-CN" altLang="en-US" sz="2800" dirty="0">
                <a:latin typeface="+mj-ea"/>
                <a:ea typeface="+mj-ea"/>
              </a:rPr>
              <a:t>　　以彼净无垢　　性体不二故</a:t>
            </a:r>
            <a:r>
              <a:rPr kumimoji="1" lang="en-US" altLang="zh-CN" sz="2800" dirty="0">
                <a:latin typeface="+mj-ea"/>
                <a:ea typeface="+mj-ea"/>
              </a:rPr>
              <a:t>】</a:t>
            </a:r>
          </a:p>
          <a:p>
            <a:pPr>
              <a:buNone/>
            </a:pPr>
            <a:endParaRPr kumimoji="1" lang="en-US" altLang="zh-CN" sz="2800" dirty="0">
              <a:latin typeface="+mj-ea"/>
              <a:ea typeface="+mj-ea"/>
            </a:endParaRPr>
          </a:p>
          <a:p>
            <a:pPr>
              <a:buNone/>
            </a:pPr>
            <a:r>
              <a:rPr kumimoji="1" lang="en-US" altLang="zh-CN" sz="2800" dirty="0">
                <a:latin typeface="+mj-ea"/>
                <a:ea typeface="+mj-ea"/>
              </a:rPr>
              <a:t>---</a:t>
            </a:r>
            <a:r>
              <a:rPr kumimoji="1" lang="zh-CN" altLang="en-US" sz="2800" dirty="0">
                <a:latin typeface="+mj-ea"/>
                <a:ea typeface="+mj-ea"/>
                <a:sym typeface="+mn-ea"/>
              </a:rPr>
              <a:t>《究竟一乘宝性论》</a:t>
            </a:r>
            <a:endParaRPr kumimoji="1" lang="zh-CN" altLang="en-US" sz="2800" dirty="0"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idx="1"/>
          </p:nvPr>
        </p:nvSpPr>
        <p:spPr>
          <a:xfrm>
            <a:off x="3319780" y="2252345"/>
            <a:ext cx="5338445" cy="4335145"/>
          </a:xfrm>
        </p:spPr>
        <p:txBody>
          <a:bodyPr/>
          <a:lstStyle/>
          <a:p>
            <a:pPr>
              <a:buNone/>
            </a:pP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lang="zh-CN" altLang="zh-CN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当客尘存在的时候</a:t>
            </a:r>
            <a:r>
              <a:rPr lang="zh-CN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</a:p>
          <a:p>
            <a:pPr>
              <a:buNone/>
            </a:pPr>
            <a:r>
              <a:rPr lang="zh-CN" altLang="zh-CN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离开客尘之外找不到如来藏。</a:t>
            </a:r>
          </a:p>
          <a:p>
            <a:pPr>
              <a:buNone/>
            </a:pPr>
            <a:endParaRPr lang="zh-CN" altLang="zh-CN" sz="28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buNone/>
            </a:pPr>
            <a:endParaRPr lang="en-US" altLang="zh-CN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buNone/>
            </a:pP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全真在妄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endParaRPr lang="zh-CN" altLang="zh-CN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buNone/>
            </a:pPr>
            <a:endParaRPr kumimoji="1" lang="zh-CN" altLang="en-US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idx="1"/>
          </p:nvPr>
        </p:nvSpPr>
        <p:spPr>
          <a:xfrm>
            <a:off x="2909454" y="288900"/>
            <a:ext cx="6092041" cy="5486400"/>
          </a:xfrm>
        </p:spPr>
        <p:txBody>
          <a:bodyPr/>
          <a:lstStyle/>
          <a:p>
            <a:pPr>
              <a:buNone/>
            </a:pPr>
            <a:r>
              <a:rPr lang="en-US" altLang="zh-CN" sz="2800" dirty="0">
                <a:latin typeface="+mj-ea"/>
                <a:ea typeface="+mj-ea"/>
              </a:rPr>
              <a:t>4</a:t>
            </a:r>
            <a:r>
              <a:rPr lang="zh-CN" altLang="zh-CN" sz="2800" dirty="0">
                <a:latin typeface="+mj-ea"/>
                <a:ea typeface="+mj-ea"/>
              </a:rPr>
              <a:t>，</a:t>
            </a:r>
            <a:r>
              <a:rPr lang="zh-CN" altLang="zh-CN" sz="2800" b="1" dirty="0">
                <a:latin typeface="+mj-ea"/>
                <a:ea typeface="+mj-ea"/>
              </a:rPr>
              <a:t>从来不曾被客尘污染过，</a:t>
            </a:r>
          </a:p>
          <a:p>
            <a:pPr>
              <a:buNone/>
            </a:pPr>
            <a:r>
              <a:rPr lang="zh-CN" altLang="zh-CN" sz="2800" b="1" dirty="0">
                <a:latin typeface="+mj-ea"/>
                <a:ea typeface="+mj-ea"/>
              </a:rPr>
              <a:t>       客尘可以被消除。</a:t>
            </a:r>
            <a:r>
              <a:rPr lang="en-US" altLang="zh-CN" sz="2800" dirty="0">
                <a:latin typeface="+mj-ea"/>
                <a:ea typeface="+mj-ea"/>
              </a:rPr>
              <a:t> </a:t>
            </a:r>
          </a:p>
          <a:p>
            <a:pPr>
              <a:buNone/>
            </a:pPr>
            <a:endParaRPr lang="en-US" altLang="zh-CN" sz="2800" dirty="0">
              <a:latin typeface="+mj-ea"/>
              <a:ea typeface="+mj-ea"/>
            </a:endParaRPr>
          </a:p>
          <a:p>
            <a:pPr>
              <a:buNone/>
            </a:pPr>
            <a:r>
              <a:rPr lang="en-US" altLang="zh-CN" sz="2800" dirty="0">
                <a:latin typeface="+mj-ea"/>
                <a:ea typeface="+mj-ea"/>
              </a:rPr>
              <a:t>“</a:t>
            </a:r>
            <a:r>
              <a:rPr lang="zh-CN" altLang="zh-CN" sz="2800" dirty="0">
                <a:latin typeface="+mj-ea"/>
                <a:ea typeface="+mj-ea"/>
              </a:rPr>
              <a:t>离诸妄染</a:t>
            </a:r>
            <a:r>
              <a:rPr lang="en-US" altLang="zh-CN" sz="2800" dirty="0">
                <a:latin typeface="+mj-ea"/>
                <a:ea typeface="+mj-ea"/>
              </a:rPr>
              <a:t>”</a:t>
            </a:r>
            <a:endParaRPr lang="zh-CN" altLang="zh-CN" sz="2800" dirty="0">
              <a:latin typeface="+mj-ea"/>
              <a:ea typeface="+mj-ea"/>
            </a:endParaRPr>
          </a:p>
          <a:p>
            <a:pPr>
              <a:buNone/>
            </a:pPr>
            <a:r>
              <a:rPr lang="zh-CN" altLang="zh-CN" sz="2800" dirty="0">
                <a:latin typeface="+mj-ea"/>
                <a:ea typeface="+mj-ea"/>
              </a:rPr>
              <a:t>【    如虚空遍至　　体细尘不染</a:t>
            </a:r>
          </a:p>
          <a:p>
            <a:pPr>
              <a:buNone/>
            </a:pPr>
            <a:r>
              <a:rPr lang="zh-CN" altLang="zh-CN" sz="2800" dirty="0">
                <a:latin typeface="+mj-ea"/>
                <a:ea typeface="+mj-ea"/>
              </a:rPr>
              <a:t>　　佛性遍众生　　诸烦恼不染】</a:t>
            </a:r>
          </a:p>
          <a:p>
            <a:pPr>
              <a:buNone/>
            </a:pPr>
            <a:r>
              <a:rPr lang="zh-CN" altLang="zh-CN" sz="2800" dirty="0">
                <a:latin typeface="+mj-ea"/>
                <a:ea typeface="+mj-ea"/>
              </a:rPr>
              <a:t>          </a:t>
            </a:r>
            <a:r>
              <a:rPr lang="en-US" altLang="zh-CN" sz="2800" dirty="0">
                <a:latin typeface="+mj-ea"/>
                <a:ea typeface="+mj-ea"/>
              </a:rPr>
              <a:t>---</a:t>
            </a:r>
            <a:r>
              <a:rPr kumimoji="1" lang="zh-CN" altLang="en-US" sz="2800" dirty="0">
                <a:latin typeface="+mj-ea"/>
                <a:ea typeface="+mj-ea"/>
                <a:sym typeface="+mn-ea"/>
              </a:rPr>
              <a:t>《究竟一乘宝性论》</a:t>
            </a:r>
          </a:p>
          <a:p>
            <a:pPr>
              <a:buNone/>
            </a:pPr>
            <a:r>
              <a:rPr lang="en-US" altLang="zh-CN" sz="2800" dirty="0">
                <a:latin typeface="+mj-ea"/>
                <a:ea typeface="+mj-ea"/>
              </a:rPr>
              <a:t> </a:t>
            </a:r>
            <a:endParaRPr lang="zh-CN" altLang="zh-CN" sz="2800" dirty="0">
              <a:latin typeface="+mj-ea"/>
              <a:ea typeface="+mj-ea"/>
            </a:endParaRPr>
          </a:p>
          <a:p>
            <a:pPr>
              <a:buNone/>
            </a:pPr>
            <a:r>
              <a:rPr lang="zh-CN" altLang="zh-CN" sz="2800" dirty="0">
                <a:latin typeface="+mj-ea"/>
                <a:ea typeface="+mj-ea"/>
              </a:rPr>
              <a:t>【一切诸佛极方便求如来之藏垢不可得。无垢性是佛性。于一切众生所无量相好清净庄严。如油杂水不可得。如是无量烦恼覆如来性。</a:t>
            </a:r>
            <a:r>
              <a:rPr lang="zh-CN" altLang="zh-CN" sz="2800" b="1" dirty="0">
                <a:latin typeface="+mj-ea"/>
                <a:ea typeface="+mj-ea"/>
              </a:rPr>
              <a:t>佛性杂烦恼者无有是处</a:t>
            </a:r>
            <a:r>
              <a:rPr lang="zh-CN" altLang="zh-CN" sz="2800" dirty="0">
                <a:latin typeface="+mj-ea"/>
                <a:ea typeface="+mj-ea"/>
              </a:rPr>
              <a:t>。】</a:t>
            </a:r>
            <a:r>
              <a:rPr lang="en-US" altLang="zh-CN" sz="2800" dirty="0">
                <a:latin typeface="+mj-ea"/>
                <a:ea typeface="+mj-ea"/>
              </a:rPr>
              <a:t>--</a:t>
            </a:r>
            <a:r>
              <a:rPr lang="zh-CN" altLang="zh-CN" sz="2800" dirty="0">
                <a:latin typeface="+mj-ea"/>
                <a:ea typeface="+mj-ea"/>
              </a:rPr>
              <a:t>《央掘魔罗经》</a:t>
            </a:r>
          </a:p>
          <a:p>
            <a:pPr>
              <a:buNone/>
            </a:pPr>
            <a:endParaRPr kumimoji="1" lang="zh-CN" altLang="en-US" sz="2800" dirty="0"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sdemon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1928</Words>
  <Application>Microsoft Office PowerPoint</Application>
  <PresentationFormat>全屏显示(4:3)</PresentationFormat>
  <Paragraphs>398</Paragraphs>
  <Slides>67</Slides>
  <Notes>32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67</vt:i4>
      </vt:variant>
    </vt:vector>
  </HeadingPairs>
  <TitlesOfParts>
    <vt:vector size="74" baseType="lpstr">
      <vt:lpstr>Montserrat</vt:lpstr>
      <vt:lpstr>黑体</vt:lpstr>
      <vt:lpstr>宋体</vt:lpstr>
      <vt:lpstr>微软雅黑</vt:lpstr>
      <vt:lpstr>Arial</vt:lpstr>
      <vt:lpstr>Times New Roman</vt:lpstr>
      <vt:lpstr>Desdemona template</vt:lpstr>
      <vt:lpstr>  实相：如来藏</vt:lpstr>
      <vt:lpstr>基础概念： 自空中观、他空中观</vt:lpstr>
      <vt:lpstr>一、什么是“如来藏”？</vt:lpstr>
      <vt:lpstr>PowerPoint 演示文稿</vt:lpstr>
      <vt:lpstr>二.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“众生具有如来藏”的证据 </vt:lpstr>
      <vt:lpstr>基于相关教证前提下的三大证据：</vt:lpstr>
      <vt:lpstr>PowerPoint 演示文稿</vt:lpstr>
      <vt:lpstr>PowerPoint 演示文稿</vt:lpstr>
      <vt:lpstr>PowerPoint 演示文稿</vt:lpstr>
      <vt:lpstr>四、对“如来藏”的几种错误认识 </vt:lpstr>
      <vt:lpstr>错误1：认为“如来藏”不是空性。</vt:lpstr>
      <vt:lpstr>错误2：认为“如来藏”是空无的状态。</vt:lpstr>
      <vt:lpstr>错误3：认为“如来藏”是无常、迁变的事物。</vt:lpstr>
      <vt:lpstr>错误4：    认为“如来藏大光明”是一个大火球、大灯泡。</vt:lpstr>
      <vt:lpstr>错误4：    认为“如来藏大光明”是一个大火球、大灯泡。</vt:lpstr>
      <vt:lpstr>错误4：    认为“如来藏大光明”是一个大火球、大灯泡。</vt:lpstr>
      <vt:lpstr>错误5： 认为如来藏是一个存在边界的事物（有法）。</vt:lpstr>
      <vt:lpstr>错误6：认为“如来藏能生万法”是种子生芽的方式。</vt:lpstr>
      <vt:lpstr>五、如果  如来藏 不存在 会怎样？</vt:lpstr>
      <vt:lpstr>1，一切万法显现不可能存在。</vt:lpstr>
      <vt:lpstr>2，众生不可能产生追求解脱的想法。       【若无佛性者　　不得厌诸苦 　　不求涅槃乐　　亦不欲不愿】-《究竟一乘宝性论》</vt:lpstr>
      <vt:lpstr>PowerPoint 演示文稿</vt:lpstr>
      <vt:lpstr>二谛</vt:lpstr>
      <vt:lpstr>PowerPoint 演示文稿</vt:lpstr>
      <vt:lpstr>2，两种二谛</vt:lpstr>
      <vt:lpstr>2，两种二谛</vt:lpstr>
      <vt:lpstr>3，既然众生本来是佛，为何会轮回？      既然众生本来是佛，为何需要修行？</vt:lpstr>
      <vt:lpstr>四、对“如来藏”的三种错误认识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课间休息（5分钟）</vt:lpstr>
      <vt:lpstr>八、万法皆空，为何需要承认“如来藏”的存在？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九、学习 如来藏法门的利益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3，了解佛陀的功德，增上信心。</vt:lpstr>
      <vt:lpstr>4，增上信心，相合实相，推进修行。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预习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/>
  <cp:lastModifiedBy>tsb</cp:lastModifiedBy>
  <cp:revision>171</cp:revision>
  <dcterms:created xsi:type="dcterms:W3CDTF">2017-03-17T11:22:00Z</dcterms:created>
  <dcterms:modified xsi:type="dcterms:W3CDTF">2017-03-24T02:54:35Z</dcterms:modified>
  <cp:contentStatus>最终状态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2052-10.1.0.6207</vt:lpwstr>
  </property>
  <property fmtid="{D5CDD505-2E9C-101B-9397-08002B2CF9AE}" pid="3" name="_MarkAsFinal">
    <vt:bool>true</vt:bool>
  </property>
</Properties>
</file>