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340" r:id="rId4"/>
    <p:sldId id="257" r:id="rId5"/>
    <p:sldId id="259" r:id="rId6"/>
    <p:sldId id="42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2" r:id="rId17"/>
    <p:sldId id="273" r:id="rId18"/>
    <p:sldId id="274" r:id="rId19"/>
    <p:sldId id="275" r:id="rId20"/>
    <p:sldId id="276" r:id="rId21"/>
    <p:sldId id="278" r:id="rId22"/>
    <p:sldId id="281" r:id="rId23"/>
    <p:sldId id="284" r:id="rId24"/>
    <p:sldId id="392" r:id="rId25"/>
    <p:sldId id="288" r:id="rId26"/>
    <p:sldId id="291" r:id="rId27"/>
    <p:sldId id="295" r:id="rId28"/>
    <p:sldId id="298" r:id="rId29"/>
    <p:sldId id="299" r:id="rId30"/>
    <p:sldId id="300" r:id="rId31"/>
    <p:sldId id="301" r:id="rId32"/>
    <p:sldId id="427" r:id="rId33"/>
    <p:sldId id="303" r:id="rId34"/>
    <p:sldId id="305" r:id="rId35"/>
    <p:sldId id="307" r:id="rId36"/>
    <p:sldId id="311" r:id="rId37"/>
    <p:sldId id="313" r:id="rId38"/>
    <p:sldId id="314" r:id="rId39"/>
    <p:sldId id="317" r:id="rId40"/>
    <p:sldId id="319" r:id="rId41"/>
    <p:sldId id="323" r:id="rId42"/>
    <p:sldId id="482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481" r:id="rId53"/>
    <p:sldId id="334" r:id="rId54"/>
    <p:sldId id="335" r:id="rId55"/>
    <p:sldId id="336" r:id="rId56"/>
    <p:sldId id="337" r:id="rId57"/>
    <p:sldId id="338" r:id="rId58"/>
    <p:sldId id="339" r:id="rId59"/>
    <p:sldId id="479" r:id="rId60"/>
    <p:sldId id="480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81"/>
  </p:normalViewPr>
  <p:slideViewPr>
    <p:cSldViewPr snapToGrid="0" snapToObjects="1">
      <p:cViewPr varScale="1">
        <p:scale>
          <a:sx n="108" d="100"/>
          <a:sy n="108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E95AD-FBA4-0143-865C-33FDEDBCAE4A}" type="doc">
      <dgm:prSet loTypeId="urn:microsoft.com/office/officeart/2005/8/layout/list1#1" loCatId="" qsTypeId="urn:microsoft.com/office/officeart/2005/8/quickstyle/simple4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2532D2C-1E91-D947-B0DD-8CAD8571B6D9}">
      <dgm:prSet phldrT="[文本]" custT="1"/>
      <dgm:spPr/>
      <dgm:t>
        <a:bodyPr/>
        <a:lstStyle/>
        <a:p>
          <a:r>
            <a:rPr lang="zh-CN" altLang="en-US" sz="2800" dirty="0">
              <a:latin typeface="+mj-ea"/>
              <a:ea typeface="+mj-ea"/>
            </a:rPr>
            <a:t>概要</a:t>
          </a:r>
        </a:p>
      </dgm:t>
    </dgm:pt>
    <dgm:pt modelId="{4D2158B0-4756-6D4F-BC23-73DFA1E686E7}" type="parTrans" cxnId="{93B1475D-9B36-EC40-B907-C3CE6815FBE9}">
      <dgm:prSet/>
      <dgm:spPr/>
      <dgm:t>
        <a:bodyPr/>
        <a:lstStyle/>
        <a:p>
          <a:endParaRPr lang="zh-CN" altLang="en-US" sz="2800">
            <a:latin typeface="+mj-ea"/>
            <a:ea typeface="+mj-ea"/>
          </a:endParaRPr>
        </a:p>
      </dgm:t>
    </dgm:pt>
    <dgm:pt modelId="{2872452D-D466-6B42-8062-61AA0C8BE0E8}" type="sibTrans" cxnId="{93B1475D-9B36-EC40-B907-C3CE6815FBE9}">
      <dgm:prSet/>
      <dgm:spPr/>
      <dgm:t>
        <a:bodyPr/>
        <a:lstStyle/>
        <a:p>
          <a:endParaRPr lang="zh-CN" altLang="en-US" sz="2800">
            <a:latin typeface="+mj-ea"/>
            <a:ea typeface="+mj-ea"/>
          </a:endParaRPr>
        </a:p>
      </dgm:t>
    </dgm:pt>
    <dgm:pt modelId="{FBB25B26-8EDD-264E-8A98-A6C1C5D89D09}">
      <dgm:prSet phldrT="[文本]" custT="1"/>
      <dgm:spPr/>
      <dgm:t>
        <a:bodyPr/>
        <a:lstStyle/>
        <a:p>
          <a:r>
            <a:rPr lang="zh-CN" altLang="en-US" sz="2800" dirty="0">
              <a:latin typeface="+mj-ea"/>
              <a:ea typeface="+mj-ea"/>
            </a:rPr>
            <a:t>名词解释</a:t>
          </a:r>
        </a:p>
      </dgm:t>
    </dgm:pt>
    <dgm:pt modelId="{4C29B5C0-2328-5844-9620-54FE13E40E01}" type="parTrans" cxnId="{4DC98A44-36D6-3E47-81FE-4CC570783A05}">
      <dgm:prSet/>
      <dgm:spPr/>
      <dgm:t>
        <a:bodyPr/>
        <a:lstStyle/>
        <a:p>
          <a:endParaRPr lang="zh-CN" altLang="en-US" sz="2800">
            <a:latin typeface="+mj-ea"/>
            <a:ea typeface="+mj-ea"/>
          </a:endParaRPr>
        </a:p>
      </dgm:t>
    </dgm:pt>
    <dgm:pt modelId="{BC2724B5-C05C-384F-8DCB-DA36BCD47EFC}" type="sibTrans" cxnId="{4DC98A44-36D6-3E47-81FE-4CC570783A05}">
      <dgm:prSet/>
      <dgm:spPr/>
      <dgm:t>
        <a:bodyPr/>
        <a:lstStyle/>
        <a:p>
          <a:endParaRPr lang="zh-CN" altLang="en-US" sz="2800">
            <a:latin typeface="+mj-ea"/>
            <a:ea typeface="+mj-ea"/>
          </a:endParaRPr>
        </a:p>
      </dgm:t>
    </dgm:pt>
    <dgm:pt modelId="{7965ED48-3054-0C46-A11C-10C8280E2C87}">
      <dgm:prSet phldrT="[文本]" custT="1"/>
      <dgm:spPr/>
      <dgm:t>
        <a:bodyPr/>
        <a:lstStyle/>
        <a:p>
          <a:r>
            <a:rPr lang="zh-CN" altLang="en-US" sz="2800" dirty="0">
              <a:latin typeface="+mj-ea"/>
              <a:ea typeface="+mj-ea"/>
            </a:rPr>
            <a:t>衍生内涵</a:t>
          </a:r>
        </a:p>
      </dgm:t>
    </dgm:pt>
    <dgm:pt modelId="{CFA8F13B-5184-C241-A070-F2C9E9983155}" type="parTrans" cxnId="{37E6228F-E608-984C-8A8D-BC1F5FD71689}">
      <dgm:prSet/>
      <dgm:spPr/>
      <dgm:t>
        <a:bodyPr/>
        <a:lstStyle/>
        <a:p>
          <a:endParaRPr lang="zh-CN" altLang="en-US" sz="2800">
            <a:latin typeface="+mj-ea"/>
            <a:ea typeface="+mj-ea"/>
          </a:endParaRPr>
        </a:p>
      </dgm:t>
    </dgm:pt>
    <dgm:pt modelId="{301BD2FD-EA16-4045-BCD9-46D4C3338345}" type="sibTrans" cxnId="{37E6228F-E608-984C-8A8D-BC1F5FD71689}">
      <dgm:prSet/>
      <dgm:spPr/>
      <dgm:t>
        <a:bodyPr/>
        <a:lstStyle/>
        <a:p>
          <a:endParaRPr lang="zh-CN" altLang="en-US" sz="2800">
            <a:latin typeface="+mj-ea"/>
            <a:ea typeface="+mj-ea"/>
          </a:endParaRPr>
        </a:p>
      </dgm:t>
    </dgm:pt>
    <dgm:pt modelId="{A85C9DA0-6BE8-434F-A155-9856BD23017B}">
      <dgm:prSet custT="1"/>
      <dgm:spPr/>
      <dgm:t>
        <a:bodyPr/>
        <a:lstStyle/>
        <a:p>
          <a:r>
            <a:rPr lang="zh-CN" altLang="en-US" sz="2800" dirty="0">
              <a:latin typeface="+mj-ea"/>
              <a:ea typeface="+mj-ea"/>
            </a:rPr>
            <a:t>中观范畴内的二谛</a:t>
          </a:r>
        </a:p>
      </dgm:t>
    </dgm:pt>
    <dgm:pt modelId="{9153B882-ED27-9B48-860C-90509925174F}" type="parTrans" cxnId="{F9C4AF9E-C404-B545-850C-54C6DFC7E928}">
      <dgm:prSet/>
      <dgm:spPr/>
      <dgm:t>
        <a:bodyPr/>
        <a:lstStyle/>
        <a:p>
          <a:endParaRPr lang="zh-CN" altLang="en-US" sz="2800">
            <a:latin typeface="+mj-ea"/>
            <a:ea typeface="+mj-ea"/>
          </a:endParaRPr>
        </a:p>
      </dgm:t>
    </dgm:pt>
    <dgm:pt modelId="{9055AE46-63C7-3E4D-BA05-12DF4C436588}" type="sibTrans" cxnId="{F9C4AF9E-C404-B545-850C-54C6DFC7E928}">
      <dgm:prSet/>
      <dgm:spPr/>
      <dgm:t>
        <a:bodyPr/>
        <a:lstStyle/>
        <a:p>
          <a:endParaRPr lang="zh-CN" altLang="en-US" sz="2800">
            <a:latin typeface="+mj-ea"/>
            <a:ea typeface="+mj-ea"/>
          </a:endParaRPr>
        </a:p>
      </dgm:t>
    </dgm:pt>
    <dgm:pt modelId="{BCACDA43-7903-2749-89F5-63806950F283}">
      <dgm:prSet custT="1"/>
      <dgm:spPr/>
      <dgm:t>
        <a:bodyPr/>
        <a:lstStyle/>
        <a:p>
          <a:r>
            <a:rPr lang="zh-CN" altLang="en-US" sz="2800" dirty="0">
              <a:latin typeface="+mj-ea"/>
              <a:ea typeface="+mj-ea"/>
            </a:rPr>
            <a:t>常见误解</a:t>
          </a:r>
        </a:p>
      </dgm:t>
    </dgm:pt>
    <dgm:pt modelId="{3BB1AC22-D817-2F44-AB16-34325699BE00}" type="parTrans" cxnId="{16837C01-1598-0448-B5CF-4976313FC7EA}">
      <dgm:prSet/>
      <dgm:spPr/>
      <dgm:t>
        <a:bodyPr/>
        <a:lstStyle/>
        <a:p>
          <a:endParaRPr lang="zh-CN" altLang="en-US" sz="2800">
            <a:latin typeface="+mj-ea"/>
            <a:ea typeface="+mj-ea"/>
          </a:endParaRPr>
        </a:p>
      </dgm:t>
    </dgm:pt>
    <dgm:pt modelId="{1C1CC528-8C78-0B40-B21D-5E166FF3D532}" type="sibTrans" cxnId="{16837C01-1598-0448-B5CF-4976313FC7EA}">
      <dgm:prSet/>
      <dgm:spPr/>
      <dgm:t>
        <a:bodyPr/>
        <a:lstStyle/>
        <a:p>
          <a:endParaRPr lang="zh-CN" altLang="en-US" sz="2800">
            <a:latin typeface="+mj-ea"/>
            <a:ea typeface="+mj-ea"/>
          </a:endParaRPr>
        </a:p>
      </dgm:t>
    </dgm:pt>
    <dgm:pt modelId="{774AC3B1-346F-2C49-B6D0-3669E752E6EF}">
      <dgm:prSet custT="1"/>
      <dgm:spPr/>
      <dgm:t>
        <a:bodyPr/>
        <a:lstStyle/>
        <a:p>
          <a:r>
            <a:rPr lang="zh-CN" altLang="en-US" sz="2800" dirty="0">
              <a:latin typeface="+mj-ea"/>
              <a:ea typeface="+mj-ea"/>
            </a:rPr>
            <a:t>注意事项</a:t>
          </a:r>
        </a:p>
      </dgm:t>
    </dgm:pt>
    <dgm:pt modelId="{1F7B708D-2100-8C43-B58E-2E8C95C08DC2}" type="parTrans" cxnId="{C58745DE-448B-7C48-8CCE-DE843E6383EB}">
      <dgm:prSet/>
      <dgm:spPr/>
      <dgm:t>
        <a:bodyPr/>
        <a:lstStyle/>
        <a:p>
          <a:endParaRPr lang="zh-CN" altLang="en-US" sz="2800">
            <a:latin typeface="+mj-ea"/>
            <a:ea typeface="+mj-ea"/>
          </a:endParaRPr>
        </a:p>
      </dgm:t>
    </dgm:pt>
    <dgm:pt modelId="{86E8004D-8517-5C41-B2AC-920D51DE9D8D}" type="sibTrans" cxnId="{C58745DE-448B-7C48-8CCE-DE843E6383EB}">
      <dgm:prSet/>
      <dgm:spPr/>
      <dgm:t>
        <a:bodyPr/>
        <a:lstStyle/>
        <a:p>
          <a:endParaRPr lang="zh-CN" altLang="en-US" sz="2800">
            <a:latin typeface="+mj-ea"/>
            <a:ea typeface="+mj-ea"/>
          </a:endParaRPr>
        </a:p>
      </dgm:t>
    </dgm:pt>
    <dgm:pt modelId="{E54F046E-CC25-DB42-B46B-AE86CBC77E5D}" type="pres">
      <dgm:prSet presAssocID="{FC1E95AD-FBA4-0143-865C-33FDEDBCAE4A}" presName="linear" presStyleCnt="0">
        <dgm:presLayoutVars>
          <dgm:dir/>
          <dgm:animLvl val="lvl"/>
          <dgm:resizeHandles val="exact"/>
        </dgm:presLayoutVars>
      </dgm:prSet>
      <dgm:spPr/>
    </dgm:pt>
    <dgm:pt modelId="{2550CD6E-7A14-8343-A737-DBB4CC748A92}" type="pres">
      <dgm:prSet presAssocID="{42532D2C-1E91-D947-B0DD-8CAD8571B6D9}" presName="parentLin" presStyleCnt="0"/>
      <dgm:spPr/>
    </dgm:pt>
    <dgm:pt modelId="{F94E5068-62A0-1843-B13B-A2EB184F3823}" type="pres">
      <dgm:prSet presAssocID="{42532D2C-1E91-D947-B0DD-8CAD8571B6D9}" presName="parentLeftMargin" presStyleLbl="node1" presStyleIdx="0" presStyleCnt="6"/>
      <dgm:spPr/>
    </dgm:pt>
    <dgm:pt modelId="{B50D6F4A-899F-7F44-8272-80FC1B532CAB}" type="pres">
      <dgm:prSet presAssocID="{42532D2C-1E91-D947-B0DD-8CAD8571B6D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0548828-4784-7E4D-8822-68A36153F8B9}" type="pres">
      <dgm:prSet presAssocID="{42532D2C-1E91-D947-B0DD-8CAD8571B6D9}" presName="negativeSpace" presStyleCnt="0"/>
      <dgm:spPr/>
    </dgm:pt>
    <dgm:pt modelId="{CEFE8ED4-C0FC-BC46-AA83-8574177E7482}" type="pres">
      <dgm:prSet presAssocID="{42532D2C-1E91-D947-B0DD-8CAD8571B6D9}" presName="childText" presStyleLbl="conFgAcc1" presStyleIdx="0" presStyleCnt="6">
        <dgm:presLayoutVars>
          <dgm:bulletEnabled val="1"/>
        </dgm:presLayoutVars>
      </dgm:prSet>
      <dgm:spPr/>
    </dgm:pt>
    <dgm:pt modelId="{EF0005C7-DEF8-9A4F-BF18-B66A0DE19BEE}" type="pres">
      <dgm:prSet presAssocID="{2872452D-D466-6B42-8062-61AA0C8BE0E8}" presName="spaceBetweenRectangles" presStyleCnt="0"/>
      <dgm:spPr/>
    </dgm:pt>
    <dgm:pt modelId="{DA5D443A-B6FA-0944-9E8A-223E2D79737E}" type="pres">
      <dgm:prSet presAssocID="{FBB25B26-8EDD-264E-8A98-A6C1C5D89D09}" presName="parentLin" presStyleCnt="0"/>
      <dgm:spPr/>
    </dgm:pt>
    <dgm:pt modelId="{09A52458-38FB-C74D-94DD-B4C73610E766}" type="pres">
      <dgm:prSet presAssocID="{FBB25B26-8EDD-264E-8A98-A6C1C5D89D09}" presName="parentLeftMargin" presStyleLbl="node1" presStyleIdx="0" presStyleCnt="6"/>
      <dgm:spPr/>
    </dgm:pt>
    <dgm:pt modelId="{93BC5C0B-F531-A645-B7DD-37A6A5371288}" type="pres">
      <dgm:prSet presAssocID="{FBB25B26-8EDD-264E-8A98-A6C1C5D89D0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D481346-3D54-AE4A-9371-59051C4C425D}" type="pres">
      <dgm:prSet presAssocID="{FBB25B26-8EDD-264E-8A98-A6C1C5D89D09}" presName="negativeSpace" presStyleCnt="0"/>
      <dgm:spPr/>
    </dgm:pt>
    <dgm:pt modelId="{8DB9AF51-61FD-AD41-86D7-C23B17351FD4}" type="pres">
      <dgm:prSet presAssocID="{FBB25B26-8EDD-264E-8A98-A6C1C5D89D09}" presName="childText" presStyleLbl="conFgAcc1" presStyleIdx="1" presStyleCnt="6">
        <dgm:presLayoutVars>
          <dgm:bulletEnabled val="1"/>
        </dgm:presLayoutVars>
      </dgm:prSet>
      <dgm:spPr/>
    </dgm:pt>
    <dgm:pt modelId="{6F524AB9-AF7E-F64B-A8B6-0A57ED71DB09}" type="pres">
      <dgm:prSet presAssocID="{BC2724B5-C05C-384F-8DCB-DA36BCD47EFC}" presName="spaceBetweenRectangles" presStyleCnt="0"/>
      <dgm:spPr/>
    </dgm:pt>
    <dgm:pt modelId="{1D9FF2F3-D85C-C640-A566-3DF37B64D7A1}" type="pres">
      <dgm:prSet presAssocID="{7965ED48-3054-0C46-A11C-10C8280E2C87}" presName="parentLin" presStyleCnt="0"/>
      <dgm:spPr/>
    </dgm:pt>
    <dgm:pt modelId="{B9965D1E-0609-0745-941E-F0C4226B4665}" type="pres">
      <dgm:prSet presAssocID="{7965ED48-3054-0C46-A11C-10C8280E2C87}" presName="parentLeftMargin" presStyleLbl="node1" presStyleIdx="1" presStyleCnt="6"/>
      <dgm:spPr/>
    </dgm:pt>
    <dgm:pt modelId="{2DE7AE49-FAC6-8542-A931-C5B22BA02B48}" type="pres">
      <dgm:prSet presAssocID="{7965ED48-3054-0C46-A11C-10C8280E2C87}" presName="parentText" presStyleLbl="node1" presStyleIdx="2" presStyleCnt="6" custLinFactNeighborY="1561">
        <dgm:presLayoutVars>
          <dgm:chMax val="0"/>
          <dgm:bulletEnabled val="1"/>
        </dgm:presLayoutVars>
      </dgm:prSet>
      <dgm:spPr/>
    </dgm:pt>
    <dgm:pt modelId="{7FBF01B2-56EA-5047-AADC-FCBACE00020E}" type="pres">
      <dgm:prSet presAssocID="{7965ED48-3054-0C46-A11C-10C8280E2C87}" presName="negativeSpace" presStyleCnt="0"/>
      <dgm:spPr/>
    </dgm:pt>
    <dgm:pt modelId="{CA2CEEC1-D2C0-5D4D-8E19-8D16B988C558}" type="pres">
      <dgm:prSet presAssocID="{7965ED48-3054-0C46-A11C-10C8280E2C87}" presName="childText" presStyleLbl="conFgAcc1" presStyleIdx="2" presStyleCnt="6">
        <dgm:presLayoutVars>
          <dgm:bulletEnabled val="1"/>
        </dgm:presLayoutVars>
      </dgm:prSet>
      <dgm:spPr/>
    </dgm:pt>
    <dgm:pt modelId="{6B0EBAC4-5A6E-484D-95C1-5CA87D164242}" type="pres">
      <dgm:prSet presAssocID="{301BD2FD-EA16-4045-BCD9-46D4C3338345}" presName="spaceBetweenRectangles" presStyleCnt="0"/>
      <dgm:spPr/>
    </dgm:pt>
    <dgm:pt modelId="{4908EA2F-CA9B-E24F-8298-21CB02B827DC}" type="pres">
      <dgm:prSet presAssocID="{A85C9DA0-6BE8-434F-A155-9856BD23017B}" presName="parentLin" presStyleCnt="0"/>
      <dgm:spPr/>
    </dgm:pt>
    <dgm:pt modelId="{832AEB87-87B7-A64D-AB7D-47321EB60864}" type="pres">
      <dgm:prSet presAssocID="{A85C9DA0-6BE8-434F-A155-9856BD23017B}" presName="parentLeftMargin" presStyleLbl="node1" presStyleIdx="2" presStyleCnt="6"/>
      <dgm:spPr/>
    </dgm:pt>
    <dgm:pt modelId="{2CAFE120-26FF-E84B-97AC-D67CA213062A}" type="pres">
      <dgm:prSet presAssocID="{A85C9DA0-6BE8-434F-A155-9856BD23017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A82321F-7130-054C-ADB1-AFE9A4E12C4F}" type="pres">
      <dgm:prSet presAssocID="{A85C9DA0-6BE8-434F-A155-9856BD23017B}" presName="negativeSpace" presStyleCnt="0"/>
      <dgm:spPr/>
    </dgm:pt>
    <dgm:pt modelId="{F7B67122-EF80-4647-BB06-30E0B8993DC0}" type="pres">
      <dgm:prSet presAssocID="{A85C9DA0-6BE8-434F-A155-9856BD23017B}" presName="childText" presStyleLbl="conFgAcc1" presStyleIdx="3" presStyleCnt="6">
        <dgm:presLayoutVars>
          <dgm:bulletEnabled val="1"/>
        </dgm:presLayoutVars>
      </dgm:prSet>
      <dgm:spPr/>
    </dgm:pt>
    <dgm:pt modelId="{482C9DEC-099F-C145-AA2D-285747361F5A}" type="pres">
      <dgm:prSet presAssocID="{9055AE46-63C7-3E4D-BA05-12DF4C436588}" presName="spaceBetweenRectangles" presStyleCnt="0"/>
      <dgm:spPr/>
    </dgm:pt>
    <dgm:pt modelId="{60C9E46E-CB5F-074F-BF5B-ED6C42ECD3CD}" type="pres">
      <dgm:prSet presAssocID="{BCACDA43-7903-2749-89F5-63806950F283}" presName="parentLin" presStyleCnt="0"/>
      <dgm:spPr/>
    </dgm:pt>
    <dgm:pt modelId="{7E16141D-79F9-E449-BFA9-6368A79CBEF3}" type="pres">
      <dgm:prSet presAssocID="{BCACDA43-7903-2749-89F5-63806950F283}" presName="parentLeftMargin" presStyleLbl="node1" presStyleIdx="3" presStyleCnt="6"/>
      <dgm:spPr/>
    </dgm:pt>
    <dgm:pt modelId="{B51E3714-F423-E249-B93D-B5E0270DADDC}" type="pres">
      <dgm:prSet presAssocID="{BCACDA43-7903-2749-89F5-63806950F28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B54B7EE-50F7-C24D-8279-0CEDF659E252}" type="pres">
      <dgm:prSet presAssocID="{BCACDA43-7903-2749-89F5-63806950F283}" presName="negativeSpace" presStyleCnt="0"/>
      <dgm:spPr/>
    </dgm:pt>
    <dgm:pt modelId="{F9BD2E9F-E1A2-7C4E-A2FD-FA8CDEA0BA6E}" type="pres">
      <dgm:prSet presAssocID="{BCACDA43-7903-2749-89F5-63806950F283}" presName="childText" presStyleLbl="conFgAcc1" presStyleIdx="4" presStyleCnt="6">
        <dgm:presLayoutVars>
          <dgm:bulletEnabled val="1"/>
        </dgm:presLayoutVars>
      </dgm:prSet>
      <dgm:spPr/>
    </dgm:pt>
    <dgm:pt modelId="{551F9A94-A9E3-FA49-9746-C5A3128A658C}" type="pres">
      <dgm:prSet presAssocID="{1C1CC528-8C78-0B40-B21D-5E166FF3D532}" presName="spaceBetweenRectangles" presStyleCnt="0"/>
      <dgm:spPr/>
    </dgm:pt>
    <dgm:pt modelId="{A62D9C85-DC7A-E34C-AC08-6D6498886006}" type="pres">
      <dgm:prSet presAssocID="{774AC3B1-346F-2C49-B6D0-3669E752E6EF}" presName="parentLin" presStyleCnt="0"/>
      <dgm:spPr/>
    </dgm:pt>
    <dgm:pt modelId="{BB7FDEBD-DF6E-8146-BA63-4B9E991B0383}" type="pres">
      <dgm:prSet presAssocID="{774AC3B1-346F-2C49-B6D0-3669E752E6EF}" presName="parentLeftMargin" presStyleLbl="node1" presStyleIdx="4" presStyleCnt="6"/>
      <dgm:spPr/>
    </dgm:pt>
    <dgm:pt modelId="{EBB99DBE-3F88-4D40-8DED-4FE7541541EE}" type="pres">
      <dgm:prSet presAssocID="{774AC3B1-346F-2C49-B6D0-3669E752E6E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C5ED3B0-3C2E-EE4C-B7F0-B87FF126C8EA}" type="pres">
      <dgm:prSet presAssocID="{774AC3B1-346F-2C49-B6D0-3669E752E6EF}" presName="negativeSpace" presStyleCnt="0"/>
      <dgm:spPr/>
    </dgm:pt>
    <dgm:pt modelId="{28B1839E-A105-F44D-AC70-90BE7CE24C8F}" type="pres">
      <dgm:prSet presAssocID="{774AC3B1-346F-2C49-B6D0-3669E752E6E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F538F6F-19DB-6D48-9DFB-1B5C594E417B}" type="presOf" srcId="{7965ED48-3054-0C46-A11C-10C8280E2C87}" destId="{2DE7AE49-FAC6-8542-A931-C5B22BA02B48}" srcOrd="1" destOrd="0" presId="urn:microsoft.com/office/officeart/2005/8/layout/list1#1"/>
    <dgm:cxn modelId="{7294B6AB-70C6-3342-8F9F-A1F1C6AB9B76}" type="presOf" srcId="{BCACDA43-7903-2749-89F5-63806950F283}" destId="{7E16141D-79F9-E449-BFA9-6368A79CBEF3}" srcOrd="0" destOrd="0" presId="urn:microsoft.com/office/officeart/2005/8/layout/list1#1"/>
    <dgm:cxn modelId="{37E6228F-E608-984C-8A8D-BC1F5FD71689}" srcId="{FC1E95AD-FBA4-0143-865C-33FDEDBCAE4A}" destId="{7965ED48-3054-0C46-A11C-10C8280E2C87}" srcOrd="2" destOrd="0" parTransId="{CFA8F13B-5184-C241-A070-F2C9E9983155}" sibTransId="{301BD2FD-EA16-4045-BCD9-46D4C3338345}"/>
    <dgm:cxn modelId="{3703A98C-2025-2949-B9E8-BBB11A1F1E9F}" type="presOf" srcId="{7965ED48-3054-0C46-A11C-10C8280E2C87}" destId="{B9965D1E-0609-0745-941E-F0C4226B4665}" srcOrd="0" destOrd="0" presId="urn:microsoft.com/office/officeart/2005/8/layout/list1#1"/>
    <dgm:cxn modelId="{56FE605F-0ECF-C941-A1C0-F8AAA549513A}" type="presOf" srcId="{FBB25B26-8EDD-264E-8A98-A6C1C5D89D09}" destId="{09A52458-38FB-C74D-94DD-B4C73610E766}" srcOrd="0" destOrd="0" presId="urn:microsoft.com/office/officeart/2005/8/layout/list1#1"/>
    <dgm:cxn modelId="{C58745DE-448B-7C48-8CCE-DE843E6383EB}" srcId="{FC1E95AD-FBA4-0143-865C-33FDEDBCAE4A}" destId="{774AC3B1-346F-2C49-B6D0-3669E752E6EF}" srcOrd="5" destOrd="0" parTransId="{1F7B708D-2100-8C43-B58E-2E8C95C08DC2}" sibTransId="{86E8004D-8517-5C41-B2AC-920D51DE9D8D}"/>
    <dgm:cxn modelId="{D62D1A95-2FAB-014B-A5F6-9270361601F6}" type="presOf" srcId="{42532D2C-1E91-D947-B0DD-8CAD8571B6D9}" destId="{B50D6F4A-899F-7F44-8272-80FC1B532CAB}" srcOrd="1" destOrd="0" presId="urn:microsoft.com/office/officeart/2005/8/layout/list1#1"/>
    <dgm:cxn modelId="{16837C01-1598-0448-B5CF-4976313FC7EA}" srcId="{FC1E95AD-FBA4-0143-865C-33FDEDBCAE4A}" destId="{BCACDA43-7903-2749-89F5-63806950F283}" srcOrd="4" destOrd="0" parTransId="{3BB1AC22-D817-2F44-AB16-34325699BE00}" sibTransId="{1C1CC528-8C78-0B40-B21D-5E166FF3D532}"/>
    <dgm:cxn modelId="{EB3AC893-16C6-1443-8F72-7B0CF9223E55}" type="presOf" srcId="{BCACDA43-7903-2749-89F5-63806950F283}" destId="{B51E3714-F423-E249-B93D-B5E0270DADDC}" srcOrd="1" destOrd="0" presId="urn:microsoft.com/office/officeart/2005/8/layout/list1#1"/>
    <dgm:cxn modelId="{C220232B-7C71-1041-B3AC-B41C18B063C5}" type="presOf" srcId="{FC1E95AD-FBA4-0143-865C-33FDEDBCAE4A}" destId="{E54F046E-CC25-DB42-B46B-AE86CBC77E5D}" srcOrd="0" destOrd="0" presId="urn:microsoft.com/office/officeart/2005/8/layout/list1#1"/>
    <dgm:cxn modelId="{C9F21E93-400A-324D-9CE1-BADDBA227FBF}" type="presOf" srcId="{FBB25B26-8EDD-264E-8A98-A6C1C5D89D09}" destId="{93BC5C0B-F531-A645-B7DD-37A6A5371288}" srcOrd="1" destOrd="0" presId="urn:microsoft.com/office/officeart/2005/8/layout/list1#1"/>
    <dgm:cxn modelId="{5716430E-4A7D-9344-824B-CB5CE3EA0FE8}" type="presOf" srcId="{A85C9DA0-6BE8-434F-A155-9856BD23017B}" destId="{2CAFE120-26FF-E84B-97AC-D67CA213062A}" srcOrd="1" destOrd="0" presId="urn:microsoft.com/office/officeart/2005/8/layout/list1#1"/>
    <dgm:cxn modelId="{603E80A0-354C-3140-BB7A-3FA29ECA6E35}" type="presOf" srcId="{774AC3B1-346F-2C49-B6D0-3669E752E6EF}" destId="{EBB99DBE-3F88-4D40-8DED-4FE7541541EE}" srcOrd="1" destOrd="0" presId="urn:microsoft.com/office/officeart/2005/8/layout/list1#1"/>
    <dgm:cxn modelId="{93B1475D-9B36-EC40-B907-C3CE6815FBE9}" srcId="{FC1E95AD-FBA4-0143-865C-33FDEDBCAE4A}" destId="{42532D2C-1E91-D947-B0DD-8CAD8571B6D9}" srcOrd="0" destOrd="0" parTransId="{4D2158B0-4756-6D4F-BC23-73DFA1E686E7}" sibTransId="{2872452D-D466-6B42-8062-61AA0C8BE0E8}"/>
    <dgm:cxn modelId="{22AC39EC-5098-AE4A-9D58-BBE9BC968BAA}" type="presOf" srcId="{A85C9DA0-6BE8-434F-A155-9856BD23017B}" destId="{832AEB87-87B7-A64D-AB7D-47321EB60864}" srcOrd="0" destOrd="0" presId="urn:microsoft.com/office/officeart/2005/8/layout/list1#1"/>
    <dgm:cxn modelId="{F9C4AF9E-C404-B545-850C-54C6DFC7E928}" srcId="{FC1E95AD-FBA4-0143-865C-33FDEDBCAE4A}" destId="{A85C9DA0-6BE8-434F-A155-9856BD23017B}" srcOrd="3" destOrd="0" parTransId="{9153B882-ED27-9B48-860C-90509925174F}" sibTransId="{9055AE46-63C7-3E4D-BA05-12DF4C436588}"/>
    <dgm:cxn modelId="{4DC98A44-36D6-3E47-81FE-4CC570783A05}" srcId="{FC1E95AD-FBA4-0143-865C-33FDEDBCAE4A}" destId="{FBB25B26-8EDD-264E-8A98-A6C1C5D89D09}" srcOrd="1" destOrd="0" parTransId="{4C29B5C0-2328-5844-9620-54FE13E40E01}" sibTransId="{BC2724B5-C05C-384F-8DCB-DA36BCD47EFC}"/>
    <dgm:cxn modelId="{E6420FE2-4B47-264C-9276-5637B8D91FDA}" type="presOf" srcId="{42532D2C-1E91-D947-B0DD-8CAD8571B6D9}" destId="{F94E5068-62A0-1843-B13B-A2EB184F3823}" srcOrd="0" destOrd="0" presId="urn:microsoft.com/office/officeart/2005/8/layout/list1#1"/>
    <dgm:cxn modelId="{D8D668AF-A147-1B49-89F7-0CA44B99B5E2}" type="presOf" srcId="{774AC3B1-346F-2C49-B6D0-3669E752E6EF}" destId="{BB7FDEBD-DF6E-8146-BA63-4B9E991B0383}" srcOrd="0" destOrd="0" presId="urn:microsoft.com/office/officeart/2005/8/layout/list1#1"/>
    <dgm:cxn modelId="{4A027208-94D9-354C-BFAE-2C9FC7EBD6BA}" type="presParOf" srcId="{E54F046E-CC25-DB42-B46B-AE86CBC77E5D}" destId="{2550CD6E-7A14-8343-A737-DBB4CC748A92}" srcOrd="0" destOrd="0" presId="urn:microsoft.com/office/officeart/2005/8/layout/list1#1"/>
    <dgm:cxn modelId="{821D41C4-B1B8-E541-A495-A825AEADC5C2}" type="presParOf" srcId="{2550CD6E-7A14-8343-A737-DBB4CC748A92}" destId="{F94E5068-62A0-1843-B13B-A2EB184F3823}" srcOrd="0" destOrd="0" presId="urn:microsoft.com/office/officeart/2005/8/layout/list1#1"/>
    <dgm:cxn modelId="{74FF8E6A-F7A5-104A-B48B-F4DF38D99D43}" type="presParOf" srcId="{2550CD6E-7A14-8343-A737-DBB4CC748A92}" destId="{B50D6F4A-899F-7F44-8272-80FC1B532CAB}" srcOrd="1" destOrd="0" presId="urn:microsoft.com/office/officeart/2005/8/layout/list1#1"/>
    <dgm:cxn modelId="{467E1C99-364A-2149-B78D-5D65320C31F7}" type="presParOf" srcId="{E54F046E-CC25-DB42-B46B-AE86CBC77E5D}" destId="{20548828-4784-7E4D-8822-68A36153F8B9}" srcOrd="1" destOrd="0" presId="urn:microsoft.com/office/officeart/2005/8/layout/list1#1"/>
    <dgm:cxn modelId="{87CAF0BC-D38F-B94D-B842-9C2BA85037AC}" type="presParOf" srcId="{E54F046E-CC25-DB42-B46B-AE86CBC77E5D}" destId="{CEFE8ED4-C0FC-BC46-AA83-8574177E7482}" srcOrd="2" destOrd="0" presId="urn:microsoft.com/office/officeart/2005/8/layout/list1#1"/>
    <dgm:cxn modelId="{F2206569-7AAB-D846-A3FA-7A57FCA9C741}" type="presParOf" srcId="{E54F046E-CC25-DB42-B46B-AE86CBC77E5D}" destId="{EF0005C7-DEF8-9A4F-BF18-B66A0DE19BEE}" srcOrd="3" destOrd="0" presId="urn:microsoft.com/office/officeart/2005/8/layout/list1#1"/>
    <dgm:cxn modelId="{25A05328-5B7F-8E41-8C68-A0464CAD5FEE}" type="presParOf" srcId="{E54F046E-CC25-DB42-B46B-AE86CBC77E5D}" destId="{DA5D443A-B6FA-0944-9E8A-223E2D79737E}" srcOrd="4" destOrd="0" presId="urn:microsoft.com/office/officeart/2005/8/layout/list1#1"/>
    <dgm:cxn modelId="{24DCCFF7-29E0-3743-8BCF-58FDE3FB4CEE}" type="presParOf" srcId="{DA5D443A-B6FA-0944-9E8A-223E2D79737E}" destId="{09A52458-38FB-C74D-94DD-B4C73610E766}" srcOrd="0" destOrd="0" presId="urn:microsoft.com/office/officeart/2005/8/layout/list1#1"/>
    <dgm:cxn modelId="{9715BB68-195C-8C4A-B691-392AD0E15A6F}" type="presParOf" srcId="{DA5D443A-B6FA-0944-9E8A-223E2D79737E}" destId="{93BC5C0B-F531-A645-B7DD-37A6A5371288}" srcOrd="1" destOrd="0" presId="urn:microsoft.com/office/officeart/2005/8/layout/list1#1"/>
    <dgm:cxn modelId="{265294A2-2D1C-324F-9538-5D9DC5256923}" type="presParOf" srcId="{E54F046E-CC25-DB42-B46B-AE86CBC77E5D}" destId="{CD481346-3D54-AE4A-9371-59051C4C425D}" srcOrd="5" destOrd="0" presId="urn:microsoft.com/office/officeart/2005/8/layout/list1#1"/>
    <dgm:cxn modelId="{3B8D94FF-6670-F247-8EF2-3DFEC872C09D}" type="presParOf" srcId="{E54F046E-CC25-DB42-B46B-AE86CBC77E5D}" destId="{8DB9AF51-61FD-AD41-86D7-C23B17351FD4}" srcOrd="6" destOrd="0" presId="urn:microsoft.com/office/officeart/2005/8/layout/list1#1"/>
    <dgm:cxn modelId="{32FA9843-1D91-174D-9F2C-2591D16DFE4E}" type="presParOf" srcId="{E54F046E-CC25-DB42-B46B-AE86CBC77E5D}" destId="{6F524AB9-AF7E-F64B-A8B6-0A57ED71DB09}" srcOrd="7" destOrd="0" presId="urn:microsoft.com/office/officeart/2005/8/layout/list1#1"/>
    <dgm:cxn modelId="{8FEF43AF-348C-8942-8575-014297824E44}" type="presParOf" srcId="{E54F046E-CC25-DB42-B46B-AE86CBC77E5D}" destId="{1D9FF2F3-D85C-C640-A566-3DF37B64D7A1}" srcOrd="8" destOrd="0" presId="urn:microsoft.com/office/officeart/2005/8/layout/list1#1"/>
    <dgm:cxn modelId="{FE41F579-455B-D44C-A5B1-2182D7D85D18}" type="presParOf" srcId="{1D9FF2F3-D85C-C640-A566-3DF37B64D7A1}" destId="{B9965D1E-0609-0745-941E-F0C4226B4665}" srcOrd="0" destOrd="0" presId="urn:microsoft.com/office/officeart/2005/8/layout/list1#1"/>
    <dgm:cxn modelId="{662A57B7-FBD0-5C43-96C8-FA02DF49BCB4}" type="presParOf" srcId="{1D9FF2F3-D85C-C640-A566-3DF37B64D7A1}" destId="{2DE7AE49-FAC6-8542-A931-C5B22BA02B48}" srcOrd="1" destOrd="0" presId="urn:microsoft.com/office/officeart/2005/8/layout/list1#1"/>
    <dgm:cxn modelId="{D9A5278C-9810-C54E-B4F3-019BAE14CA06}" type="presParOf" srcId="{E54F046E-CC25-DB42-B46B-AE86CBC77E5D}" destId="{7FBF01B2-56EA-5047-AADC-FCBACE00020E}" srcOrd="9" destOrd="0" presId="urn:microsoft.com/office/officeart/2005/8/layout/list1#1"/>
    <dgm:cxn modelId="{3B94306C-B5D6-3B42-89E5-CE7A09209ED2}" type="presParOf" srcId="{E54F046E-CC25-DB42-B46B-AE86CBC77E5D}" destId="{CA2CEEC1-D2C0-5D4D-8E19-8D16B988C558}" srcOrd="10" destOrd="0" presId="urn:microsoft.com/office/officeart/2005/8/layout/list1#1"/>
    <dgm:cxn modelId="{744A73D6-605A-6745-AEFE-E2E60E73CB06}" type="presParOf" srcId="{E54F046E-CC25-DB42-B46B-AE86CBC77E5D}" destId="{6B0EBAC4-5A6E-484D-95C1-5CA87D164242}" srcOrd="11" destOrd="0" presId="urn:microsoft.com/office/officeart/2005/8/layout/list1#1"/>
    <dgm:cxn modelId="{BE002766-50C5-E240-BFDA-BB24F61AC92D}" type="presParOf" srcId="{E54F046E-CC25-DB42-B46B-AE86CBC77E5D}" destId="{4908EA2F-CA9B-E24F-8298-21CB02B827DC}" srcOrd="12" destOrd="0" presId="urn:microsoft.com/office/officeart/2005/8/layout/list1#1"/>
    <dgm:cxn modelId="{E7280BB6-03D2-9A4D-AAD2-C00E247E3893}" type="presParOf" srcId="{4908EA2F-CA9B-E24F-8298-21CB02B827DC}" destId="{832AEB87-87B7-A64D-AB7D-47321EB60864}" srcOrd="0" destOrd="0" presId="urn:microsoft.com/office/officeart/2005/8/layout/list1#1"/>
    <dgm:cxn modelId="{C324D668-E0AA-4F40-B0E6-EFFE3EEDC969}" type="presParOf" srcId="{4908EA2F-CA9B-E24F-8298-21CB02B827DC}" destId="{2CAFE120-26FF-E84B-97AC-D67CA213062A}" srcOrd="1" destOrd="0" presId="urn:microsoft.com/office/officeart/2005/8/layout/list1#1"/>
    <dgm:cxn modelId="{D3B11E64-A6C0-4E4F-AB68-BEAB6495CD41}" type="presParOf" srcId="{E54F046E-CC25-DB42-B46B-AE86CBC77E5D}" destId="{2A82321F-7130-054C-ADB1-AFE9A4E12C4F}" srcOrd="13" destOrd="0" presId="urn:microsoft.com/office/officeart/2005/8/layout/list1#1"/>
    <dgm:cxn modelId="{BB58E511-BDD2-5A45-AA74-B1FA9BCE0605}" type="presParOf" srcId="{E54F046E-CC25-DB42-B46B-AE86CBC77E5D}" destId="{F7B67122-EF80-4647-BB06-30E0B8993DC0}" srcOrd="14" destOrd="0" presId="urn:microsoft.com/office/officeart/2005/8/layout/list1#1"/>
    <dgm:cxn modelId="{25C588DA-B659-3045-AB9F-13B1D1D38B18}" type="presParOf" srcId="{E54F046E-CC25-DB42-B46B-AE86CBC77E5D}" destId="{482C9DEC-099F-C145-AA2D-285747361F5A}" srcOrd="15" destOrd="0" presId="urn:microsoft.com/office/officeart/2005/8/layout/list1#1"/>
    <dgm:cxn modelId="{265DD06A-11C6-F443-A5E1-11248449EB8E}" type="presParOf" srcId="{E54F046E-CC25-DB42-B46B-AE86CBC77E5D}" destId="{60C9E46E-CB5F-074F-BF5B-ED6C42ECD3CD}" srcOrd="16" destOrd="0" presId="urn:microsoft.com/office/officeart/2005/8/layout/list1#1"/>
    <dgm:cxn modelId="{FAEED62E-37B1-B143-828B-3FE3A660A24C}" type="presParOf" srcId="{60C9E46E-CB5F-074F-BF5B-ED6C42ECD3CD}" destId="{7E16141D-79F9-E449-BFA9-6368A79CBEF3}" srcOrd="0" destOrd="0" presId="urn:microsoft.com/office/officeart/2005/8/layout/list1#1"/>
    <dgm:cxn modelId="{E7B738D3-D797-BA4F-BFE3-6D2725CF1FF4}" type="presParOf" srcId="{60C9E46E-CB5F-074F-BF5B-ED6C42ECD3CD}" destId="{B51E3714-F423-E249-B93D-B5E0270DADDC}" srcOrd="1" destOrd="0" presId="urn:microsoft.com/office/officeart/2005/8/layout/list1#1"/>
    <dgm:cxn modelId="{9F12424D-F3C4-F345-A22D-F571AEA82059}" type="presParOf" srcId="{E54F046E-CC25-DB42-B46B-AE86CBC77E5D}" destId="{7B54B7EE-50F7-C24D-8279-0CEDF659E252}" srcOrd="17" destOrd="0" presId="urn:microsoft.com/office/officeart/2005/8/layout/list1#1"/>
    <dgm:cxn modelId="{B50FF5E1-32EB-7A42-A220-39F11F90E0AD}" type="presParOf" srcId="{E54F046E-CC25-DB42-B46B-AE86CBC77E5D}" destId="{F9BD2E9F-E1A2-7C4E-A2FD-FA8CDEA0BA6E}" srcOrd="18" destOrd="0" presId="urn:microsoft.com/office/officeart/2005/8/layout/list1#1"/>
    <dgm:cxn modelId="{EC283094-D596-5744-8883-A4D5A0A0DE77}" type="presParOf" srcId="{E54F046E-CC25-DB42-B46B-AE86CBC77E5D}" destId="{551F9A94-A9E3-FA49-9746-C5A3128A658C}" srcOrd="19" destOrd="0" presId="urn:microsoft.com/office/officeart/2005/8/layout/list1#1"/>
    <dgm:cxn modelId="{B9E01344-C64C-714A-9FC8-2547A79905DE}" type="presParOf" srcId="{E54F046E-CC25-DB42-B46B-AE86CBC77E5D}" destId="{A62D9C85-DC7A-E34C-AC08-6D6498886006}" srcOrd="20" destOrd="0" presId="urn:microsoft.com/office/officeart/2005/8/layout/list1#1"/>
    <dgm:cxn modelId="{B2036D4E-C22B-B94B-A544-3F3D8DAC3F05}" type="presParOf" srcId="{A62D9C85-DC7A-E34C-AC08-6D6498886006}" destId="{BB7FDEBD-DF6E-8146-BA63-4B9E991B0383}" srcOrd="0" destOrd="0" presId="urn:microsoft.com/office/officeart/2005/8/layout/list1#1"/>
    <dgm:cxn modelId="{3902592B-ACF7-3C44-9281-9769421FF8C5}" type="presParOf" srcId="{A62D9C85-DC7A-E34C-AC08-6D6498886006}" destId="{EBB99DBE-3F88-4D40-8DED-4FE7541541EE}" srcOrd="1" destOrd="0" presId="urn:microsoft.com/office/officeart/2005/8/layout/list1#1"/>
    <dgm:cxn modelId="{0CF2879B-12BE-104A-A268-D96D1F98D4F5}" type="presParOf" srcId="{E54F046E-CC25-DB42-B46B-AE86CBC77E5D}" destId="{0C5ED3B0-3C2E-EE4C-B7F0-B87FF126C8EA}" srcOrd="21" destOrd="0" presId="urn:microsoft.com/office/officeart/2005/8/layout/list1#1"/>
    <dgm:cxn modelId="{464AAC43-EFE1-7849-9A71-33535C053728}" type="presParOf" srcId="{E54F046E-CC25-DB42-B46B-AE86CBC77E5D}" destId="{28B1839E-A105-F44D-AC70-90BE7CE24C8F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E8ED4-C0FC-BC46-AA83-8574177E7482}">
      <dsp:nvSpPr>
        <dsp:cNvPr id="0" name=""/>
        <dsp:cNvSpPr/>
      </dsp:nvSpPr>
      <dsp:spPr>
        <a:xfrm>
          <a:off x="0" y="269459"/>
          <a:ext cx="851534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D6F4A-899F-7F44-8272-80FC1B532CAB}">
      <dsp:nvSpPr>
        <dsp:cNvPr id="0" name=""/>
        <dsp:cNvSpPr/>
      </dsp:nvSpPr>
      <dsp:spPr>
        <a:xfrm>
          <a:off x="425767" y="18539"/>
          <a:ext cx="5960744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302" tIns="0" rIns="22530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+mj-ea"/>
              <a:ea typeface="+mj-ea"/>
            </a:rPr>
            <a:t>概要</a:t>
          </a:r>
        </a:p>
      </dsp:txBody>
      <dsp:txXfrm>
        <a:off x="450265" y="43037"/>
        <a:ext cx="5911748" cy="452844"/>
      </dsp:txXfrm>
    </dsp:sp>
    <dsp:sp modelId="{8DB9AF51-61FD-AD41-86D7-C23B17351FD4}">
      <dsp:nvSpPr>
        <dsp:cNvPr id="0" name=""/>
        <dsp:cNvSpPr/>
      </dsp:nvSpPr>
      <dsp:spPr>
        <a:xfrm>
          <a:off x="0" y="1040579"/>
          <a:ext cx="851534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C5C0B-F531-A645-B7DD-37A6A5371288}">
      <dsp:nvSpPr>
        <dsp:cNvPr id="0" name=""/>
        <dsp:cNvSpPr/>
      </dsp:nvSpPr>
      <dsp:spPr>
        <a:xfrm>
          <a:off x="425767" y="789659"/>
          <a:ext cx="5960744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302" tIns="0" rIns="22530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+mj-ea"/>
              <a:ea typeface="+mj-ea"/>
            </a:rPr>
            <a:t>名词解释</a:t>
          </a:r>
        </a:p>
      </dsp:txBody>
      <dsp:txXfrm>
        <a:off x="450265" y="814157"/>
        <a:ext cx="5911748" cy="452844"/>
      </dsp:txXfrm>
    </dsp:sp>
    <dsp:sp modelId="{CA2CEEC1-D2C0-5D4D-8E19-8D16B988C558}">
      <dsp:nvSpPr>
        <dsp:cNvPr id="0" name=""/>
        <dsp:cNvSpPr/>
      </dsp:nvSpPr>
      <dsp:spPr>
        <a:xfrm>
          <a:off x="0" y="1811700"/>
          <a:ext cx="851534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7AE49-FAC6-8542-A931-C5B22BA02B48}">
      <dsp:nvSpPr>
        <dsp:cNvPr id="0" name=""/>
        <dsp:cNvSpPr/>
      </dsp:nvSpPr>
      <dsp:spPr>
        <a:xfrm>
          <a:off x="425767" y="1568613"/>
          <a:ext cx="5960744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302" tIns="0" rIns="22530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+mj-ea"/>
              <a:ea typeface="+mj-ea"/>
            </a:rPr>
            <a:t>衍生内涵</a:t>
          </a:r>
        </a:p>
      </dsp:txBody>
      <dsp:txXfrm>
        <a:off x="450265" y="1593111"/>
        <a:ext cx="5911748" cy="452844"/>
      </dsp:txXfrm>
    </dsp:sp>
    <dsp:sp modelId="{F7B67122-EF80-4647-BB06-30E0B8993DC0}">
      <dsp:nvSpPr>
        <dsp:cNvPr id="0" name=""/>
        <dsp:cNvSpPr/>
      </dsp:nvSpPr>
      <dsp:spPr>
        <a:xfrm>
          <a:off x="0" y="2582820"/>
          <a:ext cx="851534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FE120-26FF-E84B-97AC-D67CA213062A}">
      <dsp:nvSpPr>
        <dsp:cNvPr id="0" name=""/>
        <dsp:cNvSpPr/>
      </dsp:nvSpPr>
      <dsp:spPr>
        <a:xfrm>
          <a:off x="425767" y="2331900"/>
          <a:ext cx="5960744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302" tIns="0" rIns="22530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+mj-ea"/>
              <a:ea typeface="+mj-ea"/>
            </a:rPr>
            <a:t>中观范畴内的二谛</a:t>
          </a:r>
        </a:p>
      </dsp:txBody>
      <dsp:txXfrm>
        <a:off x="450265" y="2356398"/>
        <a:ext cx="5911748" cy="452844"/>
      </dsp:txXfrm>
    </dsp:sp>
    <dsp:sp modelId="{F9BD2E9F-E1A2-7C4E-A2FD-FA8CDEA0BA6E}">
      <dsp:nvSpPr>
        <dsp:cNvPr id="0" name=""/>
        <dsp:cNvSpPr/>
      </dsp:nvSpPr>
      <dsp:spPr>
        <a:xfrm>
          <a:off x="0" y="3353939"/>
          <a:ext cx="851534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E3714-F423-E249-B93D-B5E0270DADDC}">
      <dsp:nvSpPr>
        <dsp:cNvPr id="0" name=""/>
        <dsp:cNvSpPr/>
      </dsp:nvSpPr>
      <dsp:spPr>
        <a:xfrm>
          <a:off x="425767" y="3103019"/>
          <a:ext cx="5960744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302" tIns="0" rIns="22530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+mj-ea"/>
              <a:ea typeface="+mj-ea"/>
            </a:rPr>
            <a:t>常见误解</a:t>
          </a:r>
        </a:p>
      </dsp:txBody>
      <dsp:txXfrm>
        <a:off x="450265" y="3127517"/>
        <a:ext cx="5911748" cy="452844"/>
      </dsp:txXfrm>
    </dsp:sp>
    <dsp:sp modelId="{28B1839E-A105-F44D-AC70-90BE7CE24C8F}">
      <dsp:nvSpPr>
        <dsp:cNvPr id="0" name=""/>
        <dsp:cNvSpPr/>
      </dsp:nvSpPr>
      <dsp:spPr>
        <a:xfrm>
          <a:off x="0" y="4125060"/>
          <a:ext cx="851534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99DBE-3F88-4D40-8DED-4FE7541541EE}">
      <dsp:nvSpPr>
        <dsp:cNvPr id="0" name=""/>
        <dsp:cNvSpPr/>
      </dsp:nvSpPr>
      <dsp:spPr>
        <a:xfrm>
          <a:off x="425767" y="3874140"/>
          <a:ext cx="5960744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302" tIns="0" rIns="22530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+mj-ea"/>
              <a:ea typeface="+mj-ea"/>
            </a:rPr>
            <a:t>注意事项</a:t>
          </a:r>
        </a:p>
      </dsp:txBody>
      <dsp:txXfrm>
        <a:off x="450265" y="3898638"/>
        <a:ext cx="5911748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荷2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3736" y="5145818"/>
            <a:ext cx="3861381" cy="14835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图片 6" descr="荷1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88" y="5497279"/>
            <a:ext cx="1602983" cy="960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图片 15" descr="八吉祥3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91631" y="296286"/>
            <a:ext cx="1328098" cy="1549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8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38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38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38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38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590922"/>
            <a:ext cx="10058400" cy="1143000"/>
          </a:xfrm>
        </p:spPr>
        <p:txBody>
          <a:bodyPr>
            <a:normAutofit/>
          </a:bodyPr>
          <a:lstStyle/>
          <a:p>
            <a:r>
              <a:rPr kumimoji="1"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中观系列讲座（五）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405311"/>
            <a:ext cx="12192000" cy="36966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0" y="1405311"/>
            <a:ext cx="5438771" cy="369667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CORE</a:t>
            </a:r>
            <a:endParaRPr kumimoji="1"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00648" y="2467832"/>
            <a:ext cx="6372225" cy="157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核心：现空二谛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6651" y="432570"/>
            <a:ext cx="10058400" cy="4023360"/>
          </a:xfrm>
        </p:spPr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，佩戴墨镜。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" y="926275"/>
            <a:ext cx="12193192" cy="60965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1568" y="2274359"/>
            <a:ext cx="10058400" cy="4023360"/>
          </a:xfrm>
        </p:spPr>
        <p:txBody>
          <a:bodyPr/>
          <a:lstStyle/>
          <a:p>
            <a:r>
              <a:rPr lang="zh-CN" altLang="en-US" dirty="0"/>
              <a:t>总结：立场不同、视角不同、考察标准不同、得出的结论也不同。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5855" y="1886803"/>
            <a:ext cx="10058400" cy="1450757"/>
          </a:xfrm>
        </p:spPr>
        <p:txBody>
          <a:bodyPr/>
          <a:lstStyle/>
          <a:p>
            <a:r>
              <a:rPr lang="zh-CN" altLang="en-US" dirty="0"/>
              <a:t>四、中观范畴内的二谛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-5497"/>
            <a:ext cx="10058400" cy="1450757"/>
          </a:xfrm>
        </p:spPr>
        <p:txBody>
          <a:bodyPr/>
          <a:lstStyle/>
          <a:p>
            <a:r>
              <a:rPr lang="zh-CN" altLang="en-US" dirty="0"/>
              <a:t>（一）例：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274869"/>
            <a:ext cx="10058400" cy="4023360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，以大缘起因</a:t>
            </a:r>
            <a:r>
              <a:rPr lang="zh-CN" altLang="en-US" dirty="0">
                <a:sym typeface="+mn-ea"/>
              </a:rPr>
              <a:t>观察一个 杯子。</a:t>
            </a:r>
            <a:endParaRPr kumimoji="1" lang="zh-CN" altLang="en-US" dirty="0"/>
          </a:p>
          <a:p>
            <a:endParaRPr lang="zh-CN" altLang="en-US" dirty="0"/>
          </a:p>
          <a:p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，以破有无生因观察 杯子的产生。</a:t>
            </a:r>
            <a:endParaRPr kumimoji="1" lang="zh-CN" altLang="en-US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0275" y="635000"/>
            <a:ext cx="10058400" cy="92202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（二）</a:t>
            </a:r>
            <a:r>
              <a:rPr lang="en-US" altLang="zh-CN" dirty="0"/>
              <a:t>question</a:t>
            </a:r>
            <a:r>
              <a:rPr lang="zh-CN" altLang="en-US" dirty="0"/>
              <a:t>：</a:t>
            </a:r>
            <a:r>
              <a:rPr lang="zh-CN" altLang="en-US" dirty="0">
                <a:sym typeface="+mn-ea"/>
              </a:rPr>
              <a:t>杯子到底存不存在？</a:t>
            </a:r>
            <a:br>
              <a:rPr kumimoji="1" lang="zh-CN" altLang="en-US" dirty="0"/>
            </a:b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930275" y="2008278"/>
            <a:ext cx="10058400" cy="402336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ym typeface="+mn-ea"/>
              </a:rPr>
              <a:t>1</a:t>
            </a:r>
            <a:r>
              <a:rPr lang="zh-CN" altLang="en-US" sz="2800" dirty="0">
                <a:sym typeface="+mn-ea"/>
              </a:rPr>
              <a:t>，世俗谛：  不详细观察（不使用五大推理）的情况下、在普通凡夫的境界当中</a:t>
            </a:r>
            <a:r>
              <a:rPr lang="en-US" altLang="zh-CN" sz="2800" dirty="0">
                <a:sym typeface="+mn-ea"/>
              </a:rPr>
              <a:t>----</a:t>
            </a:r>
            <a:r>
              <a:rPr lang="zh-CN" altLang="en-US" sz="2800" dirty="0">
                <a:sym typeface="+mn-ea"/>
              </a:rPr>
              <a:t>存在。</a:t>
            </a:r>
            <a:endParaRPr kumimoji="1" lang="zh-CN" altLang="en-US" sz="2800" dirty="0">
              <a:sym typeface="+mn-ea"/>
            </a:endParaRPr>
          </a:p>
          <a:p>
            <a:endParaRPr kumimoji="1" lang="zh-CN" altLang="en-US" sz="2800" dirty="0">
              <a:sym typeface="+mn-ea"/>
            </a:endParaRPr>
          </a:p>
          <a:p>
            <a:r>
              <a:rPr lang="en-US" altLang="zh-CN" sz="2800" dirty="0">
                <a:sym typeface="+mn-ea"/>
              </a:rPr>
              <a:t>2</a:t>
            </a:r>
            <a:r>
              <a:rPr lang="zh-CN" altLang="en-US" sz="2800" dirty="0">
                <a:sym typeface="+mn-ea"/>
              </a:rPr>
              <a:t>，胜义谛：详细观察（使用五大推理）的情况下，在圣者根本慧定的境界当中</a:t>
            </a:r>
            <a:r>
              <a:rPr lang="en-US" altLang="zh-CN" sz="2800" dirty="0">
                <a:sym typeface="+mn-ea"/>
              </a:rPr>
              <a:t>----</a:t>
            </a:r>
            <a:r>
              <a:rPr lang="zh-CN" altLang="en-US" sz="2800" dirty="0">
                <a:sym typeface="+mn-ea"/>
              </a:rPr>
              <a:t>不存在。</a:t>
            </a:r>
            <a:endParaRPr kumimoji="1" lang="zh-CN" altLang="en-US" sz="2800" dirty="0">
              <a:sym typeface="+mn-ea"/>
            </a:endParaRPr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结论：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【</a:t>
            </a:r>
            <a:r>
              <a:rPr lang="zh-CN" altLang="en-US" dirty="0"/>
              <a:t>由于诸法见真妄，故得诸法二种体</a:t>
            </a:r>
          </a:p>
          <a:p>
            <a:r>
              <a:rPr lang="zh-CN" altLang="en-US" dirty="0"/>
              <a:t>         说见真境即真谛，所见虚妄名俗谛</a:t>
            </a:r>
            <a:r>
              <a:rPr lang="en-US" altLang="zh-CN" dirty="0"/>
              <a:t>】</a:t>
            </a:r>
          </a:p>
          <a:p>
            <a:r>
              <a:rPr lang="en-US" altLang="zh-CN" dirty="0"/>
              <a:t>                                            ---《</a:t>
            </a:r>
            <a:r>
              <a:rPr lang="zh-CN" altLang="en-US" dirty="0"/>
              <a:t>入中论</a:t>
            </a:r>
            <a:r>
              <a:rPr lang="en-US" altLang="zh-CN" dirty="0"/>
              <a:t>》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，幻化八喻。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286385"/>
            <a:ext cx="10058400" cy="755015"/>
          </a:xfrm>
        </p:spPr>
        <p:txBody>
          <a:bodyPr/>
          <a:lstStyle/>
          <a:p>
            <a:r>
              <a:rPr lang="zh-CN" altLang="en-US" sz="3600" dirty="0"/>
              <a:t>常见问题：</a:t>
            </a: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663892"/>
            <a:ext cx="10058400" cy="3467100"/>
          </a:xfrm>
        </p:spPr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“明明我看到它存在，为什么说它不存在？”  </a:t>
            </a:r>
            <a:endParaRPr lang="en-US" altLang="zh-CN" dirty="0"/>
          </a:p>
          <a:p>
            <a:r>
              <a:rPr lang="en-US" altLang="zh-CN" dirty="0"/>
              <a:t>  </a:t>
            </a:r>
            <a:r>
              <a:rPr lang="zh-CN" altLang="en-US" dirty="0"/>
              <a:t>回答：这只是你的感觉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71553"/>
            <a:ext cx="10433660" cy="52168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2335" y="1191684"/>
            <a:ext cx="10058400" cy="4023360"/>
          </a:xfrm>
        </p:spPr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“明明我梦到它存在，为什么说它不存在？”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“明明我看到海市蜃楼，为什么说它不存在？”</a:t>
            </a:r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303020" y="444500"/>
            <a:ext cx="21837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引申：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03020" y="3925084"/>
            <a:ext cx="8360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PS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的两种层次：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，真实的对象。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，虚幻的现象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（三）现空二谛：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显现是世俗，空性是胜义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0910" y="593514"/>
            <a:ext cx="10058400" cy="4023360"/>
          </a:xfrm>
        </p:spPr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，（世俗）显现： </a:t>
            </a:r>
            <a:endParaRPr lang="en-US" altLang="zh-CN" dirty="0"/>
          </a:p>
          <a:p>
            <a:endParaRPr lang="en-US" altLang="zh-CN" sz="2800" dirty="0"/>
          </a:p>
          <a:p>
            <a:r>
              <a:rPr lang="zh-CN" altLang="en-US" sz="2800" dirty="0"/>
              <a:t>一切概念、凡夫</a:t>
            </a:r>
            <a:r>
              <a:rPr lang="zh-CN" altLang="en-US" sz="2800" dirty="0">
                <a:sym typeface="+mn-ea"/>
              </a:rPr>
              <a:t>的所有感官境界、凡夫的二取。</a:t>
            </a:r>
            <a:endParaRPr kumimoji="1" lang="zh-CN" altLang="en-US" sz="2800" dirty="0"/>
          </a:p>
          <a:p>
            <a:endParaRPr lang="zh-CN" altLang="en-US" sz="2800" dirty="0"/>
          </a:p>
          <a:p>
            <a:r>
              <a:rPr lang="en-US" altLang="zh-CN" sz="2800" dirty="0">
                <a:sym typeface="+mn-ea"/>
              </a:rPr>
              <a:t>【</a:t>
            </a:r>
            <a:r>
              <a:rPr lang="zh-CN" altLang="en-US" sz="2800" dirty="0">
                <a:sym typeface="+mn-ea"/>
              </a:rPr>
              <a:t>拓展</a:t>
            </a:r>
            <a:r>
              <a:rPr lang="en-US" altLang="zh-CN" sz="2800" dirty="0">
                <a:sym typeface="+mn-ea"/>
              </a:rPr>
              <a:t>】</a:t>
            </a:r>
            <a:r>
              <a:rPr lang="zh-CN" altLang="en-US" sz="2800" dirty="0">
                <a:sym typeface="+mn-ea"/>
              </a:rPr>
              <a:t>：</a:t>
            </a:r>
            <a:endParaRPr lang="en-US" altLang="zh-CN" sz="2800" dirty="0"/>
          </a:p>
          <a:p>
            <a:r>
              <a:rPr lang="zh-CN" altLang="en-US" sz="2800" dirty="0">
                <a:sym typeface="+mn-ea"/>
              </a:rPr>
              <a:t>五根识的现量感受，落实到分析二谛的场合，最终都是通过意识来判断。</a:t>
            </a:r>
            <a:endParaRPr kumimoji="1" lang="zh-CN" altLang="en-US" sz="2800" dirty="0"/>
          </a:p>
          <a:p>
            <a:endParaRPr kumimoji="1" lang="zh-CN" alt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921579" y="905307"/>
          <a:ext cx="851534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87961" y="1356202"/>
            <a:ext cx="1113997" cy="36702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eaVert" wrap="square" rtlCol="0">
            <a:noAutofit/>
          </a:bodyPr>
          <a:lstStyle/>
          <a:p>
            <a:pPr algn="ctr"/>
            <a:r>
              <a:rPr kumimoji="1" lang="zh-CN" altLang="en-US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  录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2185" y="579120"/>
            <a:ext cx="10058400" cy="3439160"/>
          </a:xfrm>
        </p:spPr>
        <p:txBody>
          <a:bodyPr/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痴障性故名世俗，假法由彼现为谛，</a:t>
            </a:r>
          </a:p>
          <a:p>
            <a:r>
              <a:rPr lang="zh-CN" altLang="en-US" sz="2800" dirty="0"/>
              <a:t>   能仁说名世俗谛，所有假法唯世俗。</a:t>
            </a:r>
            <a:r>
              <a:rPr lang="en-US" altLang="zh-CN" sz="2800" dirty="0"/>
              <a:t>】</a:t>
            </a:r>
          </a:p>
          <a:p>
            <a:r>
              <a:rPr lang="zh-CN" altLang="en-US" sz="2800" dirty="0"/>
              <a:t>                                                             </a:t>
            </a:r>
            <a:r>
              <a:rPr lang="en-US" altLang="zh-CN" sz="2800" dirty="0"/>
              <a:t>---《</a:t>
            </a:r>
            <a:r>
              <a:rPr lang="zh-CN" altLang="en-US" sz="2800" dirty="0"/>
              <a:t>入中论</a:t>
            </a:r>
            <a:r>
              <a:rPr lang="en-US" altLang="zh-CN" sz="2800" dirty="0">
                <a:sym typeface="+mn-ea"/>
              </a:rPr>
              <a:t>》</a:t>
            </a:r>
            <a:endParaRPr lang="zh-CN" altLang="en-US" sz="2800" dirty="0"/>
          </a:p>
          <a:p>
            <a:endParaRPr lang="zh-CN" altLang="en-US" sz="2800" dirty="0">
              <a:sym typeface="+mn-ea"/>
            </a:endParaRPr>
          </a:p>
          <a:p>
            <a:pPr marL="0" indent="0" algn="l">
              <a:buNone/>
            </a:pPr>
            <a:r>
              <a:rPr lang="zh-CN" altLang="en-US" sz="2800" dirty="0">
                <a:sym typeface="+mn-ea"/>
              </a:rPr>
              <a:t>世俗谛 </a:t>
            </a:r>
            <a:r>
              <a:rPr lang="en-US" altLang="zh-CN" sz="2800" dirty="0">
                <a:sym typeface="+mn-ea"/>
              </a:rPr>
              <a:t>= </a:t>
            </a:r>
            <a:r>
              <a:rPr lang="zh-CN" altLang="en-US" sz="2800" dirty="0">
                <a:sym typeface="+mn-ea"/>
              </a:rPr>
              <a:t>世俗当中的真实 </a:t>
            </a:r>
            <a:r>
              <a:rPr lang="en-US" altLang="zh-CN" sz="2800" dirty="0">
                <a:sym typeface="+mn-ea"/>
              </a:rPr>
              <a:t>= </a:t>
            </a:r>
            <a:r>
              <a:rPr lang="zh-CN" altLang="en-US" sz="2800" dirty="0">
                <a:sym typeface="+mn-ea"/>
              </a:rPr>
              <a:t>究竟意义上非真实（不是终极真理）</a:t>
            </a:r>
          </a:p>
          <a:p>
            <a:pPr marL="0" indent="0" algn="l">
              <a:buNone/>
            </a:pPr>
            <a:r>
              <a:rPr lang="zh-CN" altLang="en-US" sz="2800" dirty="0">
                <a:sym typeface="+mn-ea"/>
              </a:rPr>
              <a:t>           </a:t>
            </a:r>
            <a:r>
              <a:rPr lang="en-US" altLang="zh-CN" sz="2800" dirty="0">
                <a:sym typeface="+mn-ea"/>
              </a:rPr>
              <a:t>= </a:t>
            </a:r>
            <a:r>
              <a:rPr lang="zh-CN" altLang="en-US" sz="2800" dirty="0">
                <a:sym typeface="+mn-ea"/>
              </a:rPr>
              <a:t>假的（可以被推翻的）</a:t>
            </a:r>
            <a:endParaRPr kumimoji="1" lang="zh-CN" altLang="en-US" sz="2800" dirty="0"/>
          </a:p>
          <a:p>
            <a:endParaRPr kumimoji="1" lang="en-US" altLang="zh-CN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614449" y="4338577"/>
            <a:ext cx="1173911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世俗谛的异名：名言谛（名称、言语）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语言可以强化、固化分别念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6415" y="160655"/>
            <a:ext cx="10058400" cy="936625"/>
          </a:xfrm>
        </p:spPr>
        <p:txBody>
          <a:bodyPr/>
          <a:lstStyle/>
          <a:p>
            <a:r>
              <a:rPr lang="zh-CN" altLang="en-US" sz="3200" dirty="0"/>
              <a:t>分类：倒世俗、真世俗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6415" y="1384282"/>
            <a:ext cx="10058400" cy="4023360"/>
          </a:xfrm>
        </p:spPr>
        <p:txBody>
          <a:bodyPr>
            <a:noAutofit/>
          </a:bodyPr>
          <a:lstStyle/>
          <a:p>
            <a:endParaRPr lang="en-US" altLang="zh-CN" sz="2800" dirty="0"/>
          </a:p>
          <a:p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），倒世俗：世俗谛层面也不能成立。 </a:t>
            </a:r>
          </a:p>
          <a:p>
            <a:r>
              <a:rPr lang="zh-CN" altLang="en-US" sz="2800" dirty="0"/>
              <a:t>         例如：幻觉、海市蜃楼。</a:t>
            </a:r>
          </a:p>
          <a:p>
            <a:r>
              <a:rPr lang="zh-CN" altLang="en-US" sz="2800" dirty="0">
                <a:sym typeface="+mn-ea"/>
              </a:rPr>
              <a:t>（</a:t>
            </a:r>
            <a:r>
              <a:rPr lang="en-US" altLang="zh-CN" sz="2800" dirty="0">
                <a:sym typeface="+mn-ea"/>
              </a:rPr>
              <a:t>2</a:t>
            </a:r>
            <a:r>
              <a:rPr lang="zh-CN" altLang="en-US" sz="2800" dirty="0">
                <a:sym typeface="+mn-ea"/>
              </a:rPr>
              <a:t>），真世俗：世俗谛层面可以成立的</a:t>
            </a:r>
          </a:p>
          <a:p>
            <a:r>
              <a:rPr lang="zh-CN" altLang="en-US" sz="2800" dirty="0">
                <a:sym typeface="+mn-ea"/>
              </a:rPr>
              <a:t>（不以胜义理论</a:t>
            </a:r>
            <a:r>
              <a:rPr lang="en-US" altLang="zh-CN" sz="2800" dirty="0">
                <a:sym typeface="+mn-ea"/>
              </a:rPr>
              <a:t>---</a:t>
            </a:r>
            <a:r>
              <a:rPr lang="zh-CN" altLang="en-US" sz="2800" dirty="0">
                <a:sym typeface="+mn-ea"/>
              </a:rPr>
              <a:t>五大推理进行观察的情况下）。</a:t>
            </a:r>
            <a:endParaRPr lang="en-US" altLang="zh-CN" sz="2800" dirty="0">
              <a:sym typeface="+mn-ea"/>
            </a:endParaRPr>
          </a:p>
          <a:p>
            <a:r>
              <a:rPr lang="zh-CN" altLang="en-US" sz="2800" dirty="0">
                <a:sym typeface="+mn-ea"/>
              </a:rPr>
              <a:t>例如：（如梦如幻）的泰山、黄河、杯子。</a:t>
            </a:r>
            <a:endParaRPr kumimoji="1" lang="zh-CN" altLang="en-US" sz="2800" dirty="0">
              <a:sym typeface="+mn-ea"/>
            </a:endParaRPr>
          </a:p>
          <a:p>
            <a:endParaRPr kumimoji="1"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7228840" y="2350135"/>
            <a:ext cx="489521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787960" y="3911282"/>
            <a:ext cx="32179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PS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： </a:t>
            </a:r>
          </a:p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实有、非空性、自性 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=  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倒世俗 </a:t>
            </a:r>
          </a:p>
          <a:p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=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世俗谛当中都不存在</a:t>
            </a:r>
          </a:p>
          <a:p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= 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二谛当中都不存在 </a:t>
            </a:r>
          </a:p>
          <a:p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=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子虚乌有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=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从未存在过</a:t>
            </a:r>
            <a:endParaRPr kumimoji="1"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sym typeface="+mn-ea"/>
            </a:endParaRPr>
          </a:p>
          <a:p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9300" y="579755"/>
            <a:ext cx="10058400" cy="5761355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2</a:t>
            </a:r>
            <a:r>
              <a:rPr lang="zh-CN" altLang="en-US" sz="3200" dirty="0"/>
              <a:t>，（胜义）空性：一切世俗显现背后无自性的本质、属性。</a:t>
            </a:r>
          </a:p>
          <a:p>
            <a:endParaRPr lang="zh-CN" altLang="en-US" sz="3200" dirty="0">
              <a:sym typeface="+mn-ea"/>
            </a:endParaRPr>
          </a:p>
          <a:p>
            <a:r>
              <a:rPr lang="en-US" altLang="zh-CN" sz="3200" dirty="0">
                <a:sym typeface="+mn-ea"/>
              </a:rPr>
              <a:t>【</a:t>
            </a:r>
            <a:r>
              <a:rPr lang="zh-CN" altLang="en-US" sz="3200" dirty="0">
                <a:sym typeface="+mn-ea"/>
              </a:rPr>
              <a:t>如眩翳力所遍计</a:t>
            </a:r>
            <a:r>
              <a:rPr lang="en-US" altLang="zh-CN" sz="3200" dirty="0">
                <a:sym typeface="+mn-ea"/>
              </a:rPr>
              <a:t>,</a:t>
            </a:r>
            <a:r>
              <a:rPr lang="zh-CN" altLang="en-US" sz="3200" dirty="0">
                <a:sym typeface="+mn-ea"/>
              </a:rPr>
              <a:t>见毛发等颠倒性</a:t>
            </a:r>
            <a:r>
              <a:rPr lang="en-US" altLang="zh-CN" sz="3200" dirty="0">
                <a:sym typeface="+mn-ea"/>
              </a:rPr>
              <a:t>,</a:t>
            </a:r>
          </a:p>
          <a:p>
            <a:r>
              <a:rPr lang="zh-CN" altLang="en-US" sz="3200" dirty="0">
                <a:sym typeface="+mn-ea"/>
              </a:rPr>
              <a:t>   净眼所见彼体性</a:t>
            </a:r>
            <a:r>
              <a:rPr lang="en-US" altLang="zh-CN" sz="3200" dirty="0">
                <a:sym typeface="+mn-ea"/>
              </a:rPr>
              <a:t>,</a:t>
            </a:r>
            <a:r>
              <a:rPr lang="zh-CN" altLang="en-US" sz="3200" dirty="0">
                <a:sym typeface="+mn-ea"/>
              </a:rPr>
              <a:t>乃是实体此亦尔</a:t>
            </a:r>
            <a:r>
              <a:rPr lang="en-US" altLang="zh-CN" sz="3200" dirty="0">
                <a:sym typeface="+mn-ea"/>
              </a:rPr>
              <a:t>.】---《</a:t>
            </a:r>
            <a:r>
              <a:rPr lang="zh-CN" altLang="en-US" sz="3200" dirty="0">
                <a:sym typeface="+mn-ea"/>
              </a:rPr>
              <a:t>入中论</a:t>
            </a:r>
            <a:r>
              <a:rPr lang="en-US" altLang="zh-CN" sz="3200" dirty="0">
                <a:sym typeface="+mn-ea"/>
              </a:rPr>
              <a:t>》</a:t>
            </a:r>
          </a:p>
          <a:p>
            <a:endParaRPr kumimoji="1" lang="en-US" altLang="zh-CN" sz="2000" dirty="0">
              <a:sym typeface="+mn-ea"/>
            </a:endParaRPr>
          </a:p>
          <a:p>
            <a:r>
              <a:rPr lang="zh-CN" altLang="en-US" sz="2800" dirty="0">
                <a:sym typeface="+mn-ea"/>
              </a:rPr>
              <a:t>胜义谛</a:t>
            </a:r>
            <a:r>
              <a:rPr lang="en-US" altLang="zh-CN" sz="2800" dirty="0">
                <a:sym typeface="+mn-ea"/>
              </a:rPr>
              <a:t>=</a:t>
            </a:r>
            <a:r>
              <a:rPr lang="zh-CN" altLang="en-US" sz="2800" dirty="0">
                <a:sym typeface="+mn-ea"/>
              </a:rPr>
              <a:t>胜义当中的真实 </a:t>
            </a:r>
            <a:r>
              <a:rPr lang="en-US" altLang="zh-CN" sz="2800" dirty="0">
                <a:sym typeface="+mn-ea"/>
              </a:rPr>
              <a:t>= </a:t>
            </a:r>
            <a:r>
              <a:rPr lang="zh-CN" altLang="en-US" sz="2800" dirty="0">
                <a:sym typeface="+mn-ea"/>
              </a:rPr>
              <a:t>究竟意义上的真理 </a:t>
            </a:r>
            <a:r>
              <a:rPr lang="en-US" altLang="zh-CN" sz="2800" dirty="0">
                <a:sym typeface="+mn-ea"/>
              </a:rPr>
              <a:t>= </a:t>
            </a:r>
            <a:r>
              <a:rPr lang="zh-CN" altLang="en-US" sz="2800" dirty="0">
                <a:sym typeface="+mn-ea"/>
              </a:rPr>
              <a:t>实相</a:t>
            </a:r>
          </a:p>
          <a:p>
            <a:endParaRPr lang="zh-CN" altLang="en-US" sz="2800" dirty="0">
              <a:sym typeface="+mn-ea"/>
            </a:endParaRPr>
          </a:p>
          <a:p>
            <a:r>
              <a:rPr lang="zh-CN" altLang="en-US" sz="2800" dirty="0">
                <a:sym typeface="+mn-ea"/>
              </a:rPr>
              <a:t>胜义谛的异名：真谛、第一义谛、实相、本来面目、法界、如来藏、大光明、心性、法身、圆觉 等</a:t>
            </a:r>
            <a:endParaRPr kumimoji="1" lang="zh-CN" altLang="en-US" sz="2800" dirty="0">
              <a:sym typeface="+mn-ea"/>
            </a:endParaRPr>
          </a:p>
          <a:p>
            <a:endParaRPr lang="zh-CN" altLang="en-US" sz="3200" dirty="0">
              <a:sym typeface="+mn-ea"/>
            </a:endParaRPr>
          </a:p>
          <a:p>
            <a:endParaRPr kumimoji="1" lang="zh-CN" altLang="en-US" sz="3200" dirty="0">
              <a:sym typeface="+mn-ea"/>
            </a:endParaRPr>
          </a:p>
          <a:p>
            <a:endParaRPr kumimoji="1" lang="zh-CN" altLang="en-US" sz="3200" dirty="0">
              <a:sym typeface="+mn-ea"/>
            </a:endParaRPr>
          </a:p>
          <a:p>
            <a:endParaRPr kumimoji="1" lang="en-US" altLang="zh-CN" sz="3200" dirty="0">
              <a:sym typeface="+mn-ea"/>
            </a:endParaRPr>
          </a:p>
          <a:p>
            <a:endParaRPr kumimoji="1" lang="zh-CN" alt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图片 8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5" y="3378200"/>
            <a:ext cx="1838325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4260850"/>
            <a:ext cx="666750" cy="89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2978150"/>
            <a:ext cx="81915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1144908" y="3183920"/>
            <a:ext cx="14047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正常人</a:t>
            </a:r>
          </a:p>
        </p:txBody>
      </p:sp>
      <p:sp>
        <p:nvSpPr>
          <p:cNvPr id="8199" name="文本框 8198"/>
          <p:cNvSpPr txBox="1"/>
          <p:nvPr/>
        </p:nvSpPr>
        <p:spPr>
          <a:xfrm>
            <a:off x="1062037" y="4377005"/>
            <a:ext cx="127000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胆病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eaLnBrk="1" latinLnBrk="0" hangingPunct="1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患者</a:t>
            </a:r>
          </a:p>
        </p:txBody>
      </p:sp>
      <p:pic>
        <p:nvPicPr>
          <p:cNvPr id="8200" name="图片 8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5" y="2620963"/>
            <a:ext cx="1838325" cy="151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1" name="直接连接符 8200"/>
          <p:cNvSpPr/>
          <p:nvPr/>
        </p:nvSpPr>
        <p:spPr>
          <a:xfrm>
            <a:off x="1144907" y="2625070"/>
            <a:ext cx="9344304" cy="13671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2" name="直接连接符 8201"/>
          <p:cNvSpPr/>
          <p:nvPr/>
        </p:nvSpPr>
        <p:spPr>
          <a:xfrm>
            <a:off x="7930654" y="1033492"/>
            <a:ext cx="13793" cy="461483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3" name="直接连接符 8202"/>
          <p:cNvSpPr/>
          <p:nvPr/>
        </p:nvSpPr>
        <p:spPr>
          <a:xfrm flipV="1">
            <a:off x="1144907" y="1006534"/>
            <a:ext cx="9344304" cy="22481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4" name="文本框 8203"/>
          <p:cNvSpPr txBox="1"/>
          <p:nvPr/>
        </p:nvSpPr>
        <p:spPr>
          <a:xfrm>
            <a:off x="8518525" y="1368425"/>
            <a:ext cx="1692275" cy="417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endParaRPr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05" name="文本框 8204"/>
          <p:cNvSpPr txBox="1"/>
          <p:nvPr/>
        </p:nvSpPr>
        <p:spPr>
          <a:xfrm>
            <a:off x="8748743" y="1735138"/>
            <a:ext cx="107473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实相</a:t>
            </a:r>
          </a:p>
        </p:txBody>
      </p:sp>
      <p:sp>
        <p:nvSpPr>
          <p:cNvPr id="8206" name="文本框 8205"/>
          <p:cNvSpPr txBox="1"/>
          <p:nvPr/>
        </p:nvSpPr>
        <p:spPr>
          <a:xfrm>
            <a:off x="5940425" y="3246438"/>
            <a:ext cx="309880" cy="4178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latinLnBrk="0" hangingPunct="1"/>
            <a:endParaRPr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07" name="文本框 8206"/>
          <p:cNvSpPr txBox="1"/>
          <p:nvPr/>
        </p:nvSpPr>
        <p:spPr>
          <a:xfrm>
            <a:off x="5940425" y="3246438"/>
            <a:ext cx="309880" cy="4178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latinLnBrk="0" hangingPunct="1"/>
            <a:endParaRPr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08" name="文本框 8207"/>
          <p:cNvSpPr txBox="1"/>
          <p:nvPr/>
        </p:nvSpPr>
        <p:spPr>
          <a:xfrm>
            <a:off x="5940425" y="3246438"/>
            <a:ext cx="309880" cy="4178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latinLnBrk="0" hangingPunct="1"/>
            <a:endParaRPr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09" name="图片 82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025" y="4133850"/>
            <a:ext cx="1838325" cy="151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0" name="直接连接符 8209"/>
          <p:cNvSpPr/>
          <p:nvPr/>
        </p:nvSpPr>
        <p:spPr>
          <a:xfrm>
            <a:off x="4247160" y="1011556"/>
            <a:ext cx="51790" cy="463677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1" name="文本框 8210"/>
          <p:cNvSpPr txBox="1"/>
          <p:nvPr/>
        </p:nvSpPr>
        <p:spPr>
          <a:xfrm>
            <a:off x="5564188" y="1735138"/>
            <a:ext cx="13747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现相</a:t>
            </a:r>
          </a:p>
        </p:txBody>
      </p:sp>
      <p:sp>
        <p:nvSpPr>
          <p:cNvPr id="8212" name="直接连接符 8211"/>
          <p:cNvSpPr/>
          <p:nvPr/>
        </p:nvSpPr>
        <p:spPr>
          <a:xfrm flipH="1" flipV="1">
            <a:off x="1144907" y="4132636"/>
            <a:ext cx="6771955" cy="1214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3" name="直接连接符 8212"/>
          <p:cNvSpPr/>
          <p:nvPr/>
        </p:nvSpPr>
        <p:spPr>
          <a:xfrm flipH="1" flipV="1">
            <a:off x="1144907" y="5632358"/>
            <a:ext cx="6771956" cy="1755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4" name="直接连接符 8213"/>
          <p:cNvSpPr/>
          <p:nvPr/>
        </p:nvSpPr>
        <p:spPr>
          <a:xfrm>
            <a:off x="7916863" y="5649913"/>
            <a:ext cx="2572347" cy="3180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5" name="文本框 8214"/>
          <p:cNvSpPr txBox="1"/>
          <p:nvPr/>
        </p:nvSpPr>
        <p:spPr>
          <a:xfrm>
            <a:off x="6588989" y="4634411"/>
            <a:ext cx="13416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世俗谛</a:t>
            </a:r>
          </a:p>
        </p:txBody>
      </p:sp>
      <p:sp>
        <p:nvSpPr>
          <p:cNvPr id="8216" name="文本框 8215"/>
          <p:cNvSpPr txBox="1"/>
          <p:nvPr/>
        </p:nvSpPr>
        <p:spPr>
          <a:xfrm>
            <a:off x="8600312" y="4912149"/>
            <a:ext cx="13716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胜义谛</a:t>
            </a:r>
          </a:p>
        </p:txBody>
      </p:sp>
      <p:sp>
        <p:nvSpPr>
          <p:cNvPr id="8217" name="文本框 8216"/>
          <p:cNvSpPr txBox="1"/>
          <p:nvPr/>
        </p:nvSpPr>
        <p:spPr>
          <a:xfrm>
            <a:off x="6498459" y="3110845"/>
            <a:ext cx="134034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胜义谛</a:t>
            </a:r>
          </a:p>
        </p:txBody>
      </p:sp>
      <p:sp>
        <p:nvSpPr>
          <p:cNvPr id="8218" name="文本框 8217"/>
          <p:cNvSpPr txBox="1"/>
          <p:nvPr/>
        </p:nvSpPr>
        <p:spPr>
          <a:xfrm>
            <a:off x="3255466" y="2963985"/>
            <a:ext cx="894484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瑜伽世间</a:t>
            </a:r>
          </a:p>
        </p:txBody>
      </p:sp>
      <p:sp>
        <p:nvSpPr>
          <p:cNvPr id="8219" name="文本框 8218"/>
          <p:cNvSpPr txBox="1"/>
          <p:nvPr/>
        </p:nvSpPr>
        <p:spPr>
          <a:xfrm>
            <a:off x="3255466" y="4435096"/>
            <a:ext cx="110380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平凡</a:t>
            </a:r>
          </a:p>
          <a:p>
            <a:pPr lvl="0" algn="l" eaLnBrk="1" latinLnBrk="0" hangingPunct="1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世间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2843" y="378023"/>
            <a:ext cx="10058400" cy="5567680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分类：相似胜义、真实胜义</a:t>
            </a:r>
          </a:p>
          <a:p>
            <a:endParaRPr lang="en-US" altLang="zh-CN" sz="2800" dirty="0">
              <a:sym typeface="+mn-ea"/>
            </a:endParaRPr>
          </a:p>
          <a:p>
            <a:r>
              <a:rPr lang="zh-CN" altLang="en-US" sz="2800" dirty="0">
                <a:sym typeface="+mn-ea"/>
              </a:rPr>
              <a:t>（</a:t>
            </a:r>
            <a:r>
              <a:rPr lang="en-US" altLang="zh-CN" sz="2800" dirty="0">
                <a:sym typeface="+mn-ea"/>
              </a:rPr>
              <a:t>1</a:t>
            </a:r>
            <a:r>
              <a:rPr lang="zh-CN" altLang="en-US" sz="2800" dirty="0">
                <a:sym typeface="+mn-ea"/>
              </a:rPr>
              <a:t>），相似胜义</a:t>
            </a:r>
            <a:r>
              <a:rPr lang="en-US" altLang="zh-CN" sz="2800" dirty="0">
                <a:sym typeface="+mn-ea"/>
              </a:rPr>
              <a:t>【</a:t>
            </a:r>
            <a:r>
              <a:rPr lang="zh-CN" altLang="en-US" sz="2800" dirty="0">
                <a:sym typeface="+mn-ea"/>
              </a:rPr>
              <a:t>单空</a:t>
            </a:r>
            <a:r>
              <a:rPr lang="en-US" altLang="zh-CN" sz="2800" dirty="0">
                <a:sym typeface="+mn-ea"/>
              </a:rPr>
              <a:t>】</a:t>
            </a:r>
            <a:r>
              <a:rPr lang="zh-CN" altLang="en-US" sz="2800" dirty="0">
                <a:sym typeface="+mn-ea"/>
              </a:rPr>
              <a:t>：</a:t>
            </a:r>
          </a:p>
          <a:p>
            <a:r>
              <a:rPr lang="zh-CN" altLang="en-US" sz="2800" dirty="0">
                <a:sym typeface="+mn-ea"/>
              </a:rPr>
              <a:t>不是真正的胜义谛，只是相对而言的胜义谛，介于世俗谛和胜义谛之间的过度阶段。 </a:t>
            </a:r>
          </a:p>
          <a:p>
            <a:r>
              <a:rPr lang="zh-CN" altLang="en-US" sz="2800" dirty="0">
                <a:sym typeface="+mn-ea"/>
              </a:rPr>
              <a:t>例如：破除了实有之后得到的“无”的结论、破除了真实之后得出的“假”的结论。</a:t>
            </a:r>
            <a:endParaRPr kumimoji="1" lang="zh-CN" altLang="en-US" sz="2800" dirty="0">
              <a:sym typeface="+mn-ea"/>
            </a:endParaRPr>
          </a:p>
          <a:p>
            <a:r>
              <a:rPr lang="zh-CN" altLang="en-US" sz="2800" dirty="0">
                <a:sym typeface="+mn-ea"/>
              </a:rPr>
              <a:t>（</a:t>
            </a:r>
            <a:r>
              <a:rPr lang="en-US" altLang="zh-CN" sz="2800" dirty="0">
                <a:sym typeface="+mn-ea"/>
              </a:rPr>
              <a:t>2</a:t>
            </a:r>
            <a:r>
              <a:rPr lang="zh-CN" altLang="en-US" sz="2800" dirty="0">
                <a:sym typeface="+mn-ea"/>
              </a:rPr>
              <a:t>），真实胜义</a:t>
            </a:r>
            <a:r>
              <a:rPr lang="en-US" altLang="zh-CN" sz="2800" dirty="0">
                <a:sym typeface="+mn-ea"/>
              </a:rPr>
              <a:t>【</a:t>
            </a:r>
            <a:r>
              <a:rPr lang="zh-CN" altLang="en-US" sz="2800" dirty="0">
                <a:sym typeface="+mn-ea"/>
              </a:rPr>
              <a:t>大空性</a:t>
            </a:r>
            <a:r>
              <a:rPr lang="en-US" altLang="zh-CN" sz="2800" dirty="0">
                <a:sym typeface="+mn-ea"/>
              </a:rPr>
              <a:t>】</a:t>
            </a:r>
            <a:r>
              <a:rPr lang="zh-CN" altLang="en-US" sz="2800" dirty="0">
                <a:sym typeface="+mn-ea"/>
              </a:rPr>
              <a:t>：</a:t>
            </a:r>
            <a:endParaRPr lang="en-US" altLang="zh-CN" sz="2800" dirty="0"/>
          </a:p>
          <a:p>
            <a:r>
              <a:rPr lang="zh-CN" altLang="en-US" sz="2800" dirty="0">
                <a:sym typeface="+mn-ea"/>
              </a:rPr>
              <a:t>真正的胜义谛。 </a:t>
            </a:r>
            <a:endParaRPr lang="en-US" altLang="zh-CN" sz="2800" dirty="0"/>
          </a:p>
          <a:p>
            <a:r>
              <a:rPr lang="zh-CN" altLang="en-US" sz="2800" dirty="0">
                <a:sym typeface="+mn-ea"/>
              </a:rPr>
              <a:t>例如：完全超越一切概念的状态，不仅仅推翻“有”，也推翻“无”，没有任何概念可以成立。</a:t>
            </a:r>
            <a:endParaRPr kumimoji="1" lang="zh-CN" altLang="en-US" sz="2800" dirty="0"/>
          </a:p>
          <a:p>
            <a:endParaRPr kumimoji="1" lang="zh-CN" altLang="en-US" sz="2800" dirty="0">
              <a:sym typeface="+mn-ea"/>
            </a:endParaRPr>
          </a:p>
          <a:p>
            <a:endParaRPr kumimoji="1" lang="zh-CN" alt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9150" y="287444"/>
            <a:ext cx="10058400" cy="402336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拓展</a:t>
            </a:r>
            <a:r>
              <a:rPr lang="en-US" altLang="zh-CN" sz="2800" dirty="0"/>
              <a:t>1】</a:t>
            </a:r>
            <a:r>
              <a:rPr lang="zh-CN" altLang="en-US" sz="2800" dirty="0"/>
              <a:t>：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【</a:t>
            </a:r>
            <a:r>
              <a:rPr lang="zh-CN" altLang="en-US" sz="2800" dirty="0"/>
              <a:t>胜义非心境，说心是世俗</a:t>
            </a:r>
            <a:r>
              <a:rPr lang="en-US" altLang="zh-CN" sz="2800" dirty="0"/>
              <a:t>】---《</a:t>
            </a:r>
            <a:r>
              <a:rPr lang="zh-CN" altLang="en-US" sz="2800" dirty="0"/>
              <a:t>入行论</a:t>
            </a:r>
            <a:r>
              <a:rPr lang="en-US" altLang="zh-CN" sz="2800" dirty="0"/>
              <a:t>》</a:t>
            </a:r>
            <a:endParaRPr kumimoji="1" lang="en-US" altLang="zh-CN" sz="2800" dirty="0"/>
          </a:p>
          <a:p>
            <a:endParaRPr lang="en-US" altLang="zh-CN" sz="2800" dirty="0">
              <a:sym typeface="+mn-ea"/>
            </a:endParaRPr>
          </a:p>
          <a:p>
            <a:r>
              <a:rPr lang="en-US" altLang="zh-CN" sz="2800" dirty="0">
                <a:sym typeface="+mn-ea"/>
              </a:rPr>
              <a:t>PS</a:t>
            </a:r>
            <a:r>
              <a:rPr lang="zh-CN" altLang="en-US" sz="2800" dirty="0">
                <a:sym typeface="+mn-ea"/>
              </a:rPr>
              <a:t>： 真实胜义不是分别心的对象，不是概念， 相似胜义是分别心的对象，是一种概念， 分别念面前思维“真实胜义”， 其本身还是相似胜义 ，还是世俗谛，</a:t>
            </a:r>
            <a:r>
              <a:rPr lang="en-US" altLang="zh-CN" sz="2800" dirty="0">
                <a:sym typeface="+mn-ea"/>
              </a:rPr>
              <a:t>【</a:t>
            </a:r>
            <a:r>
              <a:rPr lang="zh-CN" altLang="en-US" sz="2800" dirty="0">
                <a:sym typeface="+mn-ea"/>
              </a:rPr>
              <a:t>凡有概念，都是世俗</a:t>
            </a:r>
            <a:r>
              <a:rPr lang="en-US" altLang="zh-CN" sz="2800" dirty="0">
                <a:sym typeface="+mn-ea"/>
              </a:rPr>
              <a:t>】</a:t>
            </a:r>
          </a:p>
          <a:p>
            <a:endParaRPr kumimoji="1" lang="en-US" altLang="zh-CN" sz="2800" dirty="0">
              <a:sym typeface="+mn-ea"/>
            </a:endParaRPr>
          </a:p>
          <a:p>
            <a:endParaRPr kumimoji="1" lang="en-US" altLang="zh-CN" sz="2800" dirty="0">
              <a:sym typeface="+mn-ea"/>
            </a:endParaRPr>
          </a:p>
          <a:p>
            <a:endParaRPr kumimoji="1" lang="en-US" altLang="zh-CN" sz="28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242193" y="4132612"/>
          <a:ext cx="811339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+mj-ea"/>
                          <a:ea typeface="+mj-ea"/>
                        </a:rPr>
                        <a:t>倒世俗</a:t>
                      </a:r>
                      <a:r>
                        <a:rPr lang="en-US" altLang="zh-CN" sz="28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CN" altLang="en-US" sz="2800" dirty="0">
                          <a:latin typeface="+mj-ea"/>
                          <a:ea typeface="+mj-ea"/>
                        </a:rPr>
                        <a:t>实有）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+mj-ea"/>
                          <a:ea typeface="+mj-ea"/>
                        </a:rPr>
                        <a:t>真世俗（如幻）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+mj-ea"/>
                          <a:ea typeface="+mj-ea"/>
                        </a:rPr>
                        <a:t>真实胜义（离戏）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  <a:sym typeface="+mn-ea"/>
                        </a:rPr>
                        <a:t>相似胜义（空）</a:t>
                      </a:r>
                    </a:p>
                    <a:p>
                      <a:pPr algn="ctr"/>
                      <a:endParaRPr lang="zh-CN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20537"/>
            <a:ext cx="10058400" cy="1450757"/>
          </a:xfrm>
        </p:spPr>
        <p:txBody>
          <a:bodyPr/>
          <a:lstStyle/>
          <a:p>
            <a:r>
              <a:rPr lang="zh-CN" altLang="en-US" dirty="0"/>
              <a:t>（四）二谛的关系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603375" y="1882775"/>
            <a:ext cx="6744970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，现空双运：（分多种层次）</a:t>
            </a:r>
            <a:endParaRPr lang="zh-CN" altLang="en-US" sz="3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3375" y="2681787"/>
            <a:ext cx="9077325" cy="36009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教证：</a:t>
            </a:r>
          </a:p>
          <a:p>
            <a:endParaRPr lang="zh-CN" altLang="en-US" sz="38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【</a:t>
            </a:r>
            <a:r>
              <a:rPr lang="zh-CN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色不异空、空不异色，色即是空、空即是色</a:t>
            </a:r>
            <a:r>
              <a:rPr lang="en-US" altLang="zh-CN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】</a:t>
            </a:r>
            <a:r>
              <a:rPr lang="zh-CN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                </a:t>
            </a:r>
          </a:p>
          <a:p>
            <a:r>
              <a:rPr lang="zh-CN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                                                </a:t>
            </a:r>
          </a:p>
          <a:p>
            <a:r>
              <a:rPr lang="zh-CN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                                            </a:t>
            </a:r>
            <a:r>
              <a:rPr lang="en-US" altLang="zh-CN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---《</a:t>
            </a:r>
            <a:r>
              <a:rPr lang="zh-CN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心经</a:t>
            </a:r>
            <a:r>
              <a:rPr lang="en-US" altLang="zh-CN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》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1530" y="1088497"/>
            <a:ext cx="10058400" cy="4023360"/>
          </a:xfrm>
        </p:spPr>
        <p:txBody>
          <a:bodyPr>
            <a:norm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）暂时的现空双运：</a:t>
            </a:r>
            <a:endParaRPr lang="en-US" altLang="zh-CN" dirty="0"/>
          </a:p>
          <a:p>
            <a:endParaRPr lang="en-US" altLang="zh-CN" sz="3200" dirty="0"/>
          </a:p>
          <a:p>
            <a:r>
              <a:rPr lang="zh-CN" altLang="en-US" sz="3200" dirty="0"/>
              <a:t>如梦如幻的显现（现）存在的同时， 显现的本质是无自性（空）</a:t>
            </a:r>
            <a:r>
              <a:rPr lang="zh-CN" altLang="en-US" sz="2800" dirty="0"/>
              <a:t>。</a:t>
            </a:r>
          </a:p>
          <a:p>
            <a:endParaRPr lang="zh-CN" altLang="en-US" sz="2400" dirty="0"/>
          </a:p>
          <a:p>
            <a:r>
              <a:rPr lang="zh-CN" altLang="en-US" sz="3200" dirty="0"/>
              <a:t> 例如：杯子的显现存在</a:t>
            </a:r>
            <a:r>
              <a:rPr lang="en-US" altLang="zh-CN" sz="3200" dirty="0"/>
              <a:t>=</a:t>
            </a:r>
            <a:r>
              <a:rPr lang="zh-CN" altLang="en-US" sz="3200" dirty="0"/>
              <a:t>杯子的自性不存在   </a:t>
            </a:r>
            <a:r>
              <a:rPr lang="en-US" altLang="zh-CN" sz="3200" dirty="0"/>
              <a:t>----</a:t>
            </a:r>
            <a:r>
              <a:rPr lang="zh-CN" altLang="en-US" sz="3200" dirty="0"/>
              <a:t>两种属性同时成立</a:t>
            </a:r>
            <a:r>
              <a:rPr lang="en-US" altLang="zh-CN" sz="3200" dirty="0"/>
              <a:t>----</a:t>
            </a:r>
            <a:r>
              <a:rPr lang="zh-CN" altLang="en-US" sz="3200" dirty="0"/>
              <a:t>双运</a:t>
            </a:r>
            <a:endParaRPr kumimoji="1" lang="zh-CN" alt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7292" y="1245659"/>
            <a:ext cx="10058400" cy="4023360"/>
          </a:xfrm>
        </p:spPr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）（自空视角）究竟的现空双运：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z="2800" dirty="0"/>
              <a:t>在实相当中，所谓“如梦如幻的显现（现）”，“ 显现的本质是无自性（空）”这些概念统统不成立，全部消融，无二无别。</a:t>
            </a:r>
            <a:endParaRPr kumimoji="1" lang="zh-CN" alt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855" y="1274234"/>
            <a:ext cx="10058400" cy="4023360"/>
          </a:xfrm>
        </p:spPr>
        <p:txBody>
          <a:bodyPr>
            <a:norm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）（他空视角）究竟的现空双运：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z="2800" dirty="0"/>
              <a:t>在实相当中，是超越一切概念的大空性境界，同时具足如来藏大光明显现，大空性与大光明无二无别</a:t>
            </a:r>
            <a:r>
              <a:rPr lang="zh-CN" altLang="en-US" sz="2400" dirty="0"/>
              <a:t>。</a:t>
            </a:r>
          </a:p>
          <a:p>
            <a:r>
              <a:rPr lang="zh-CN" altLang="en-US" sz="2400" dirty="0"/>
              <a:t> </a:t>
            </a:r>
          </a:p>
          <a:p>
            <a:r>
              <a:rPr lang="en-US" altLang="zh-CN" sz="2800" dirty="0"/>
              <a:t>【</a:t>
            </a:r>
            <a:r>
              <a:rPr lang="zh-CN" altLang="en-US" sz="2800" dirty="0"/>
              <a:t>心无有心</a:t>
            </a:r>
            <a:r>
              <a:rPr lang="en-US" altLang="zh-CN" sz="2800" dirty="0"/>
              <a:t>,</a:t>
            </a:r>
            <a:r>
              <a:rPr lang="zh-CN" altLang="en-US" sz="2800" dirty="0"/>
              <a:t>心之自性为光明</a:t>
            </a:r>
            <a:r>
              <a:rPr lang="en-US" altLang="zh-CN" sz="2800" dirty="0"/>
              <a:t>】---《</a:t>
            </a:r>
            <a:r>
              <a:rPr lang="zh-CN" altLang="en-US" sz="2800" dirty="0"/>
              <a:t>中般若经</a:t>
            </a:r>
            <a:r>
              <a:rPr lang="en-US" altLang="zh-CN" sz="2800" dirty="0"/>
              <a:t>》</a:t>
            </a:r>
            <a:endParaRPr kumimoji="1" lang="en-US" altLang="zh-CN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115" y="-227747"/>
            <a:ext cx="10058400" cy="1450757"/>
          </a:xfrm>
        </p:spPr>
        <p:txBody>
          <a:bodyPr/>
          <a:lstStyle/>
          <a:p>
            <a:r>
              <a:rPr lang="zh-CN" altLang="en-US" dirty="0"/>
              <a:t>一、概述：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310112"/>
            <a:ext cx="9704070" cy="1397529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二谛是佛法理论体系的核心、中轴</a:t>
            </a:r>
            <a:endParaRPr kumimoji="1"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2588888"/>
            <a:ext cx="1139952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诸佛依二谛，为众生说法。</a:t>
            </a:r>
          </a:p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一以世俗谛，二第一义谛。</a:t>
            </a:r>
          </a:p>
          <a:p>
            <a:pPr algn="ctr"/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若人不能知，分别于二谛。</a:t>
            </a:r>
          </a:p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则于深佛法，不知真实义。      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----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《中论》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9490" y="607484"/>
            <a:ext cx="10058400" cy="4023360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，现象与本质：</a:t>
            </a:r>
            <a:endParaRPr lang="en-US" altLang="zh-CN" dirty="0"/>
          </a:p>
          <a:p>
            <a:r>
              <a:rPr lang="zh-CN" altLang="en-US" sz="2800" dirty="0"/>
              <a:t>（现象是世俗，空性是现象的本质）</a:t>
            </a:r>
          </a:p>
          <a:p>
            <a:endParaRPr lang="zh-CN" altLang="en-US" sz="2800" dirty="0"/>
          </a:p>
          <a:p>
            <a:r>
              <a:rPr lang="zh-CN" altLang="en-US" sz="2800" dirty="0">
                <a:sym typeface="+mn-ea"/>
              </a:rPr>
              <a:t>（</a:t>
            </a:r>
            <a:r>
              <a:rPr lang="en-US" altLang="zh-CN" sz="2800" dirty="0">
                <a:sym typeface="+mn-ea"/>
              </a:rPr>
              <a:t>1</a:t>
            </a:r>
            <a:r>
              <a:rPr lang="zh-CN" altLang="en-US" sz="2800" dirty="0">
                <a:sym typeface="+mn-ea"/>
              </a:rPr>
              <a:t>）现象与本质不可单独存在，无法脱离。</a:t>
            </a:r>
            <a:endParaRPr lang="en-US" altLang="zh-CN" sz="2800" dirty="0"/>
          </a:p>
          <a:p>
            <a:endParaRPr lang="en-US" altLang="zh-CN" sz="2800" dirty="0"/>
          </a:p>
          <a:p>
            <a:endParaRPr kumimoji="1" lang="zh-CN" altLang="en-US" sz="2800" dirty="0"/>
          </a:p>
          <a:p>
            <a:endParaRPr kumimoji="1" lang="zh-CN" alt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" y="583837"/>
            <a:ext cx="12192000" cy="6096000"/>
          </a:xfrm>
        </p:spPr>
      </p:pic>
      <p:sp>
        <p:nvSpPr>
          <p:cNvPr id="3" name="文本框 2"/>
          <p:cNvSpPr txBox="1"/>
          <p:nvPr/>
        </p:nvSpPr>
        <p:spPr>
          <a:xfrm>
            <a:off x="569595" y="113665"/>
            <a:ext cx="613918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ym typeface="+mn-ea"/>
              </a:rPr>
              <a:t>【</a:t>
            </a:r>
            <a:r>
              <a:rPr lang="zh-CN" altLang="en-US" sz="3200" dirty="0">
                <a:sym typeface="+mn-ea"/>
              </a:rPr>
              <a:t>离开显现谈空性，都是耍流氓</a:t>
            </a:r>
            <a:r>
              <a:rPr lang="en-US" altLang="zh-CN" sz="3200" dirty="0">
                <a:sym typeface="+mn-ea"/>
              </a:rPr>
              <a:t>】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380" y="1386121"/>
            <a:ext cx="10058400" cy="4023360"/>
          </a:xfrm>
        </p:spPr>
        <p:txBody>
          <a:bodyPr>
            <a:noAutofit/>
          </a:bodyPr>
          <a:lstStyle/>
          <a:p>
            <a:r>
              <a:rPr lang="zh-CN" altLang="en-US" sz="2800" dirty="0">
                <a:sym typeface="+mn-ea"/>
              </a:rPr>
              <a:t>（</a:t>
            </a:r>
            <a:r>
              <a:rPr lang="en-US" altLang="zh-CN" sz="2800" dirty="0">
                <a:sym typeface="+mn-ea"/>
              </a:rPr>
              <a:t>2</a:t>
            </a:r>
            <a:r>
              <a:rPr lang="zh-CN" altLang="en-US" sz="2800" dirty="0">
                <a:sym typeface="+mn-ea"/>
              </a:rPr>
              <a:t>）不能把本质当作一种现象去看待。 如果把空性当中是一种“空无的现象”容易堕入断见，  </a:t>
            </a:r>
          </a:p>
          <a:p>
            <a:endParaRPr lang="zh-CN" altLang="en-US" sz="2800" dirty="0">
              <a:sym typeface="+mn-ea"/>
            </a:endParaRPr>
          </a:p>
          <a:p>
            <a:r>
              <a:rPr lang="en-US" altLang="zh-CN" sz="2800" dirty="0">
                <a:sym typeface="+mn-ea"/>
              </a:rPr>
              <a:t>【</a:t>
            </a:r>
            <a:r>
              <a:rPr lang="zh-CN" altLang="en-US" sz="2800" dirty="0">
                <a:sym typeface="+mn-ea"/>
              </a:rPr>
              <a:t>如是一切法虽空，于空性中亦得生</a:t>
            </a:r>
            <a:r>
              <a:rPr lang="en-US" altLang="zh-CN" sz="2800" dirty="0">
                <a:sym typeface="+mn-ea"/>
              </a:rPr>
              <a:t>】</a:t>
            </a:r>
            <a:r>
              <a:rPr lang="zh-CN" altLang="en-US" sz="2800" dirty="0">
                <a:sym typeface="+mn-ea"/>
              </a:rPr>
              <a:t>         </a:t>
            </a:r>
            <a:r>
              <a:rPr lang="en-US" altLang="zh-CN" sz="2800" dirty="0">
                <a:sym typeface="+mn-ea"/>
              </a:rPr>
              <a:t>---《</a:t>
            </a:r>
            <a:r>
              <a:rPr lang="zh-CN" altLang="en-US" sz="2800" dirty="0">
                <a:sym typeface="+mn-ea"/>
              </a:rPr>
              <a:t>入中论</a:t>
            </a:r>
            <a:r>
              <a:rPr lang="en-US" altLang="zh-CN" sz="2800" dirty="0">
                <a:sym typeface="+mn-ea"/>
              </a:rPr>
              <a:t>》</a:t>
            </a:r>
          </a:p>
          <a:p>
            <a:endParaRPr kumimoji="1" lang="en-US" altLang="zh-CN" sz="2800" dirty="0">
              <a:sym typeface="+mn-ea"/>
            </a:endParaRPr>
          </a:p>
          <a:p>
            <a:r>
              <a:rPr lang="zh-CN" altLang="en-US" sz="2800" dirty="0">
                <a:sym typeface="+mn-ea"/>
              </a:rPr>
              <a:t>（</a:t>
            </a:r>
            <a:r>
              <a:rPr lang="en-US" altLang="zh-CN" sz="2800" dirty="0">
                <a:sym typeface="+mn-ea"/>
              </a:rPr>
              <a:t>3</a:t>
            </a:r>
            <a:r>
              <a:rPr lang="zh-CN" altLang="en-US" sz="2800" dirty="0">
                <a:sym typeface="+mn-ea"/>
              </a:rPr>
              <a:t>）现象与本质是相互依存的关系。</a:t>
            </a:r>
          </a:p>
          <a:p>
            <a:r>
              <a:rPr lang="zh-CN" altLang="en-US" sz="2800" dirty="0">
                <a:sym typeface="+mn-ea"/>
              </a:rPr>
              <a:t>例子：如果没有杯子，就谈不上杯子的空性如果张三不存在，也无法分析张三是否是一个好人。</a:t>
            </a:r>
            <a:endParaRPr kumimoji="1" lang="zh-CN" altLang="en-US" sz="2800" dirty="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4380" y="366395"/>
            <a:ext cx="3881191" cy="67710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2</a:t>
            </a:r>
            <a:r>
              <a:rPr lang="zh-CN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，现象与本质：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5155" y="993775"/>
            <a:ext cx="10058400" cy="5778500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）透过现象才能探究本质：透过显现才能认知空性。</a:t>
            </a:r>
          </a:p>
          <a:p>
            <a:endParaRPr lang="zh-CN" altLang="en-US" dirty="0">
              <a:sym typeface="+mn-ea"/>
            </a:endParaRPr>
          </a:p>
          <a:p>
            <a:r>
              <a:rPr lang="en-US" altLang="zh-CN" dirty="0">
                <a:sym typeface="+mn-ea"/>
              </a:rPr>
              <a:t>【</a:t>
            </a:r>
            <a:r>
              <a:rPr lang="zh-CN" altLang="en-US" dirty="0">
                <a:sym typeface="+mn-ea"/>
              </a:rPr>
              <a:t>拓展</a:t>
            </a:r>
            <a:r>
              <a:rPr lang="en-US" altLang="zh-CN" dirty="0">
                <a:sym typeface="+mn-ea"/>
              </a:rPr>
              <a:t>】</a:t>
            </a:r>
            <a:r>
              <a:rPr lang="zh-CN" altLang="en-US" dirty="0">
                <a:sym typeface="+mn-ea"/>
              </a:rPr>
              <a:t>：</a:t>
            </a:r>
            <a:endParaRPr lang="en-US" altLang="zh-CN" dirty="0"/>
          </a:p>
          <a:p>
            <a:endParaRPr lang="en-US" altLang="zh-CN" sz="2800" dirty="0"/>
          </a:p>
          <a:p>
            <a:r>
              <a:rPr lang="zh-CN" altLang="en-US" sz="2800" dirty="0">
                <a:sym typeface="+mn-ea"/>
              </a:rPr>
              <a:t>即使是世俗谛层面，显现也</a:t>
            </a:r>
            <a:r>
              <a:rPr lang="en-US" altLang="zh-CN" sz="2800" dirty="0">
                <a:sym typeface="+mn-ea"/>
              </a:rPr>
              <a:t>100%</a:t>
            </a:r>
            <a:r>
              <a:rPr lang="zh-CN" altLang="en-US" sz="2800" dirty="0">
                <a:sym typeface="+mn-ea"/>
              </a:rPr>
              <a:t>是空性，</a:t>
            </a:r>
          </a:p>
          <a:p>
            <a:r>
              <a:rPr lang="zh-CN" altLang="en-US" sz="2800" dirty="0">
                <a:sym typeface="+mn-ea"/>
              </a:rPr>
              <a:t> 不存在空性之外的显现。</a:t>
            </a:r>
          </a:p>
          <a:p>
            <a:endParaRPr kumimoji="1" lang="zh-CN" altLang="en-US" sz="2800" dirty="0">
              <a:sym typeface="+mn-ea"/>
            </a:endParaRPr>
          </a:p>
          <a:p>
            <a:r>
              <a:rPr kumimoji="1" lang="zh-CN" altLang="en-US" sz="2800" dirty="0">
                <a:sym typeface="+mn-ea"/>
              </a:rPr>
              <a:t>             【任何显现定空性，所有空性定显现】</a:t>
            </a:r>
            <a:r>
              <a:rPr kumimoji="1" lang="en-US" altLang="zh-CN" sz="2800" dirty="0">
                <a:sym typeface="+mn-ea"/>
              </a:rPr>
              <a:t>--</a:t>
            </a:r>
            <a:r>
              <a:rPr kumimoji="1" lang="zh-CN" altLang="en-US" sz="2800" dirty="0">
                <a:sym typeface="+mn-ea"/>
              </a:rPr>
              <a:t>《定解宝灯论》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754" y="258966"/>
            <a:ext cx="10058400" cy="4023360"/>
          </a:xfrm>
        </p:spPr>
        <p:txBody>
          <a:bodyPr>
            <a:norm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，有法与法性：</a:t>
            </a:r>
            <a:endParaRPr lang="en-US" altLang="zh-CN" dirty="0"/>
          </a:p>
          <a:p>
            <a:r>
              <a:rPr lang="zh-CN" altLang="en-US" sz="3200" dirty="0"/>
              <a:t>（显现是有法，大空性是法性）</a:t>
            </a:r>
          </a:p>
          <a:p>
            <a:endParaRPr lang="zh-CN" altLang="en-US" sz="3200" dirty="0"/>
          </a:p>
          <a:p>
            <a:r>
              <a:rPr lang="zh-CN" altLang="en-US" sz="2800" dirty="0">
                <a:sym typeface="+mn-ea"/>
              </a:rPr>
              <a:t>世俗与真实胜义，具有</a:t>
            </a:r>
            <a:r>
              <a:rPr lang="zh-CN" altLang="en-US" sz="2400" dirty="0">
                <a:sym typeface="+mn-ea"/>
              </a:rPr>
              <a:t>某种“互斥性”：</a:t>
            </a:r>
          </a:p>
          <a:p>
            <a:endParaRPr lang="zh-CN" altLang="en-US" sz="2000" dirty="0">
              <a:sym typeface="+mn-ea"/>
            </a:endParaRPr>
          </a:p>
          <a:p>
            <a:r>
              <a:rPr lang="zh-CN" altLang="en-US" sz="2800" dirty="0">
                <a:sym typeface="+mn-ea"/>
              </a:rPr>
              <a:t>如果仍然有概念、二取、分别念，就没有安住于大空性；</a:t>
            </a:r>
          </a:p>
          <a:p>
            <a:r>
              <a:rPr lang="zh-CN" altLang="en-US" sz="2800" dirty="0">
                <a:sym typeface="+mn-ea"/>
              </a:rPr>
              <a:t>如果安住于大空性，必然泯灭一切概念、二取、分别念。</a:t>
            </a:r>
            <a:endParaRPr kumimoji="1" lang="zh-CN" altLang="en-US" sz="2800" dirty="0">
              <a:sym typeface="+mn-ea"/>
            </a:endParaRPr>
          </a:p>
          <a:p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56754" y="4463659"/>
            <a:ext cx="6098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【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拓展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】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：</a:t>
            </a:r>
          </a:p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显现有“割裂”，大空性无“割裂”。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sym typeface="+mn-ea"/>
            </a:endParaRPr>
          </a:p>
          <a:p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25788" y="4447117"/>
            <a:ext cx="50907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梦里明明有六趣，觉后空空无大千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证道歌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770" y="-93345"/>
            <a:ext cx="11518900" cy="5365750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，世俗谛中有二谛，胜义谛中无二谛。</a:t>
            </a:r>
          </a:p>
          <a:p>
            <a:endParaRPr lang="zh-CN" altLang="en-US" sz="3200" dirty="0">
              <a:sym typeface="+mn-ea"/>
            </a:endParaRPr>
          </a:p>
          <a:p>
            <a:r>
              <a:rPr lang="zh-CN" altLang="en-US" sz="3200" dirty="0">
                <a:sym typeface="+mn-ea"/>
              </a:rPr>
              <a:t>（</a:t>
            </a:r>
            <a:r>
              <a:rPr lang="en-US" altLang="zh-CN" sz="3200" dirty="0">
                <a:sym typeface="+mn-ea"/>
              </a:rPr>
              <a:t>1</a:t>
            </a:r>
            <a:r>
              <a:rPr lang="zh-CN" altLang="en-US" sz="3200" dirty="0">
                <a:sym typeface="+mn-ea"/>
              </a:rPr>
              <a:t>），只有站在世俗谛的立场，才能谈及世俗谛与胜义谛，</a:t>
            </a:r>
          </a:p>
          <a:p>
            <a:r>
              <a:rPr lang="zh-CN" altLang="en-US" sz="3200" dirty="0">
                <a:sym typeface="+mn-ea"/>
              </a:rPr>
              <a:t>才能有概念的存在。</a:t>
            </a:r>
          </a:p>
          <a:p>
            <a:endParaRPr kumimoji="1" lang="zh-CN" altLang="en-US" sz="3200" dirty="0">
              <a:sym typeface="+mn-ea"/>
            </a:endParaRPr>
          </a:p>
          <a:p>
            <a:r>
              <a:rPr lang="zh-CN" altLang="en-US" sz="3200" dirty="0">
                <a:sym typeface="+mn-ea"/>
              </a:rPr>
              <a:t>（</a:t>
            </a:r>
            <a:r>
              <a:rPr lang="en-US" altLang="zh-CN" sz="3200" dirty="0">
                <a:sym typeface="+mn-ea"/>
              </a:rPr>
              <a:t>2</a:t>
            </a:r>
            <a:r>
              <a:rPr lang="zh-CN" altLang="en-US" sz="3200" dirty="0">
                <a:sym typeface="+mn-ea"/>
              </a:rPr>
              <a:t>），如果真正胜义谛的立场，连胜义谛这个概念本身都无</a:t>
            </a:r>
          </a:p>
          <a:p>
            <a:r>
              <a:rPr lang="zh-CN" altLang="en-US" sz="3200" dirty="0">
                <a:sym typeface="+mn-ea"/>
              </a:rPr>
              <a:t>法成立。</a:t>
            </a:r>
            <a:endParaRPr kumimoji="1" lang="zh-CN" altLang="en-US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766" y="0"/>
            <a:ext cx="10058400" cy="4023360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开口就错、动念即乖</a:t>
            </a:r>
            <a:r>
              <a:rPr lang="en-US" altLang="zh-CN" dirty="0"/>
              <a:t>】</a:t>
            </a:r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6" y="1270659"/>
            <a:ext cx="11174681" cy="558734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6836" y="555947"/>
            <a:ext cx="11226165" cy="502412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谛</a:t>
            </a:r>
            <a:r>
              <a:rPr lang="en-US" altLang="zh-CN" sz="2800" dirty="0"/>
              <a:t>=</a:t>
            </a:r>
            <a:r>
              <a:rPr lang="zh-CN" altLang="en-US" sz="2800" dirty="0"/>
              <a:t>真实；空性</a:t>
            </a:r>
            <a:r>
              <a:rPr lang="en-US" altLang="zh-CN" sz="2800" dirty="0"/>
              <a:t>=</a:t>
            </a:r>
            <a:r>
              <a:rPr lang="zh-CN" altLang="en-US" sz="2800" dirty="0"/>
              <a:t>非真实； </a:t>
            </a:r>
          </a:p>
          <a:p>
            <a:endParaRPr lang="zh-CN" altLang="en-US" sz="2800" dirty="0"/>
          </a:p>
          <a:p>
            <a:r>
              <a:rPr lang="en-US" altLang="zh-CN" sz="2800" dirty="0"/>
              <a:t>-----------</a:t>
            </a:r>
            <a:r>
              <a:rPr lang="zh-CN" altLang="en-US" sz="2800" dirty="0"/>
              <a:t>在空性当中，“胜义谛”也不成立。</a:t>
            </a:r>
          </a:p>
          <a:p>
            <a:endParaRPr kumimoji="1" lang="zh-CN" altLang="en-US" sz="2800" dirty="0"/>
          </a:p>
          <a:p>
            <a:r>
              <a:rPr lang="en-US" altLang="zh-CN" sz="2800" dirty="0">
                <a:sym typeface="+mn-ea"/>
              </a:rPr>
              <a:t>【</a:t>
            </a:r>
            <a:r>
              <a:rPr lang="zh-CN" altLang="en-US" sz="2800" dirty="0">
                <a:sym typeface="+mn-ea"/>
              </a:rPr>
              <a:t>观法无谛实，不得谛实法</a:t>
            </a:r>
            <a:r>
              <a:rPr lang="en-US" altLang="zh-CN" sz="2800" dirty="0">
                <a:sym typeface="+mn-ea"/>
              </a:rPr>
              <a:t>】---《</a:t>
            </a:r>
            <a:r>
              <a:rPr lang="zh-CN" altLang="en-US" sz="2800" dirty="0">
                <a:sym typeface="+mn-ea"/>
              </a:rPr>
              <a:t>入行论</a:t>
            </a:r>
            <a:r>
              <a:rPr lang="en-US" altLang="zh-CN" sz="2800" dirty="0">
                <a:sym typeface="+mn-ea"/>
              </a:rPr>
              <a:t>》</a:t>
            </a:r>
          </a:p>
          <a:p>
            <a:endParaRPr kumimoji="1" lang="en-US" altLang="zh-CN" sz="2800" dirty="0">
              <a:sym typeface="+mn-ea"/>
            </a:endParaRPr>
          </a:p>
          <a:p>
            <a:r>
              <a:rPr lang="zh-CN" altLang="en-US" sz="2800" dirty="0">
                <a:sym typeface="+mn-ea"/>
              </a:rPr>
              <a:t>结论：</a:t>
            </a:r>
          </a:p>
          <a:p>
            <a:r>
              <a:rPr lang="zh-CN" altLang="en-US" sz="2800" dirty="0">
                <a:sym typeface="+mn-ea"/>
              </a:rPr>
              <a:t>                  唯一真实的就是：一切都不真实。</a:t>
            </a:r>
            <a:endParaRPr kumimoji="1" lang="zh-CN" altLang="en-US" sz="2800" dirty="0">
              <a:sym typeface="+mn-ea"/>
            </a:endParaRPr>
          </a:p>
          <a:p>
            <a:endParaRPr kumimoji="1" lang="en-US" altLang="zh-CN" sz="2800" dirty="0">
              <a:sym typeface="+mn-ea"/>
            </a:endParaRPr>
          </a:p>
          <a:p>
            <a:endParaRPr kumimoji="1" lang="zh-CN" alt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7425" y="598912"/>
            <a:ext cx="10058400" cy="4023360"/>
          </a:xfrm>
        </p:spPr>
        <p:txBody>
          <a:bodyPr>
            <a:normAutofit fontScale="90000" lnSpcReduction="20000"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拓展</a:t>
            </a:r>
            <a:r>
              <a:rPr lang="en-US" altLang="zh-CN" dirty="0"/>
              <a:t>】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sz="3100" dirty="0"/>
          </a:p>
          <a:p>
            <a:r>
              <a:rPr lang="en-US" altLang="zh-CN" sz="3100" dirty="0"/>
              <a:t>1,</a:t>
            </a:r>
            <a:r>
              <a:rPr lang="zh-CN" altLang="en-US" sz="3100" dirty="0"/>
              <a:t>究竟来说，不可执著有一个“胜义谛”。</a:t>
            </a:r>
          </a:p>
          <a:p>
            <a:endParaRPr kumimoji="1" lang="zh-CN" altLang="en-US" sz="3100" dirty="0"/>
          </a:p>
          <a:p>
            <a:r>
              <a:rPr lang="en-US" altLang="zh-CN" sz="3100" dirty="0">
                <a:sym typeface="+mn-ea"/>
              </a:rPr>
              <a:t>2,</a:t>
            </a:r>
            <a:r>
              <a:rPr lang="zh-CN" altLang="en-US" sz="3100" dirty="0">
                <a:sym typeface="+mn-ea"/>
              </a:rPr>
              <a:t>用分别念谈及胜义谛的时候，已经是世俗谛了。 </a:t>
            </a:r>
            <a:endParaRPr lang="en-US" altLang="zh-CN" sz="3100" dirty="0"/>
          </a:p>
          <a:p>
            <a:endParaRPr lang="en-US" altLang="zh-CN" sz="3100" dirty="0"/>
          </a:p>
          <a:p>
            <a:r>
              <a:rPr lang="en-US" altLang="zh-CN" sz="3100" dirty="0">
                <a:sym typeface="+mn-ea"/>
              </a:rPr>
              <a:t>【</a:t>
            </a:r>
            <a:r>
              <a:rPr lang="zh-CN" altLang="en-US" sz="3100" dirty="0">
                <a:sym typeface="+mn-ea"/>
              </a:rPr>
              <a:t>僧问：“如何是第一义？”师曰：“你问底是第二义。”</a:t>
            </a:r>
            <a:r>
              <a:rPr lang="en-US" altLang="zh-CN" sz="3100" dirty="0">
                <a:sym typeface="+mn-ea"/>
              </a:rPr>
              <a:t>】</a:t>
            </a:r>
          </a:p>
          <a:p>
            <a:r>
              <a:rPr lang="en-US" altLang="zh-CN" sz="3100" dirty="0">
                <a:sym typeface="+mn-ea"/>
              </a:rPr>
              <a:t>                                                          ---《</a:t>
            </a:r>
            <a:r>
              <a:rPr lang="zh-CN" altLang="en-US" sz="3100" dirty="0">
                <a:sym typeface="+mn-ea"/>
              </a:rPr>
              <a:t>五灯会元</a:t>
            </a:r>
            <a:r>
              <a:rPr lang="en-US" altLang="zh-CN" sz="3100" dirty="0">
                <a:sym typeface="+mn-ea"/>
              </a:rPr>
              <a:t>》</a:t>
            </a:r>
            <a:endParaRPr kumimoji="1" lang="zh-CN" altLang="en-US" sz="3100" dirty="0"/>
          </a:p>
          <a:p>
            <a:endParaRPr kumimoji="1" lang="zh-CN" altLang="en-US" sz="31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9295" y="410634"/>
            <a:ext cx="10058400" cy="402336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5</a:t>
            </a:r>
            <a:r>
              <a:rPr lang="zh-CN" altLang="en-US" sz="2800" dirty="0"/>
              <a:t>，方便与方便生。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（方法与目标，道路与目的地，船与对岸）</a:t>
            </a:r>
          </a:p>
          <a:p>
            <a:endParaRPr lang="zh-CN" altLang="en-US" sz="2800" dirty="0"/>
          </a:p>
          <a:p>
            <a:r>
              <a:rPr lang="zh-CN" altLang="en-US" sz="2800" dirty="0">
                <a:sym typeface="+mn-ea"/>
              </a:rPr>
              <a:t>（</a:t>
            </a:r>
            <a:r>
              <a:rPr lang="en-US" altLang="zh-CN" sz="2800" dirty="0">
                <a:sym typeface="+mn-ea"/>
              </a:rPr>
              <a:t>1</a:t>
            </a:r>
            <a:r>
              <a:rPr lang="zh-CN" altLang="en-US" sz="2800" dirty="0">
                <a:sym typeface="+mn-ea"/>
              </a:rPr>
              <a:t>）依靠探究世俗谛的本质，可以证得胜义谛。</a:t>
            </a:r>
          </a:p>
          <a:p>
            <a:endParaRPr kumimoji="1" lang="zh-CN" altLang="en-US" sz="2800" dirty="0">
              <a:sym typeface="+mn-ea"/>
            </a:endParaRPr>
          </a:p>
          <a:p>
            <a:r>
              <a:rPr lang="zh-CN" altLang="en-US" sz="2800" dirty="0">
                <a:sym typeface="+mn-ea"/>
              </a:rPr>
              <a:t>（</a:t>
            </a:r>
            <a:r>
              <a:rPr lang="en-US" altLang="zh-CN" sz="2800" dirty="0">
                <a:sym typeface="+mn-ea"/>
              </a:rPr>
              <a:t>2</a:t>
            </a:r>
            <a:r>
              <a:rPr lang="zh-CN" altLang="en-US" sz="2800" dirty="0">
                <a:sym typeface="+mn-ea"/>
              </a:rPr>
              <a:t>）依靠世俗谛层面的闻思修行，可以证得胜义谛。</a:t>
            </a:r>
          </a:p>
          <a:p>
            <a:endParaRPr kumimoji="1" lang="zh-CN" altLang="en-US" sz="2800" dirty="0">
              <a:sym typeface="+mn-ea"/>
            </a:endParaRPr>
          </a:p>
          <a:p>
            <a:r>
              <a:rPr lang="zh-CN" altLang="en-US" sz="2800" dirty="0">
                <a:sym typeface="+mn-ea"/>
              </a:rPr>
              <a:t>（</a:t>
            </a:r>
            <a:r>
              <a:rPr lang="en-US" altLang="zh-CN" sz="2800" dirty="0">
                <a:sym typeface="+mn-ea"/>
              </a:rPr>
              <a:t>3</a:t>
            </a:r>
            <a:r>
              <a:rPr lang="zh-CN" altLang="en-US" sz="2800" dirty="0">
                <a:sym typeface="+mn-ea"/>
              </a:rPr>
              <a:t>）依靠世俗谛可以引导其他众生趋入胜义谛。</a:t>
            </a:r>
            <a:endParaRPr kumimoji="1" lang="zh-CN" altLang="en-US" sz="2800" dirty="0"/>
          </a:p>
          <a:p>
            <a:endParaRPr kumimoji="1" lang="zh-CN" altLang="en-US" sz="2800" dirty="0">
              <a:sym typeface="+mn-ea"/>
            </a:endParaRPr>
          </a:p>
          <a:p>
            <a:endParaRPr kumimoji="1" lang="zh-CN" altLang="en-US" sz="2800" dirty="0">
              <a:sym typeface="+mn-ea"/>
            </a:endParaRPr>
          </a:p>
          <a:p>
            <a:endParaRPr kumimoji="1" lang="zh-CN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lipbo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185" y="212090"/>
            <a:ext cx="8173720" cy="6129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710" y="868680"/>
            <a:ext cx="3355340" cy="4465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7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楷体" panose="02010609060101010101" charset="-122"/>
                <a:ea typeface="楷体" panose="02010609060101010101" charset="-122"/>
              </a:rPr>
              <a:t>二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1210" y="663575"/>
            <a:ext cx="11476990" cy="5121910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既然世俗谛是假的，为何需要承认其存在？</a:t>
            </a:r>
          </a:p>
          <a:p>
            <a:endParaRPr lang="en-US" altLang="zh-CN" sz="3200" dirty="0"/>
          </a:p>
          <a:p>
            <a:r>
              <a:rPr lang="en-US" altLang="zh-CN" sz="3200" dirty="0"/>
              <a:t>【</a:t>
            </a:r>
            <a:r>
              <a:rPr lang="zh-CN" altLang="en-US" sz="3200" dirty="0"/>
              <a:t>若不依俗谛，不得第一义。</a:t>
            </a:r>
          </a:p>
          <a:p>
            <a:r>
              <a:rPr lang="zh-CN" altLang="en-US" sz="3200" dirty="0"/>
              <a:t>  不得第一义，则不得涅槃。</a:t>
            </a:r>
            <a:r>
              <a:rPr lang="en-US" altLang="zh-CN" sz="3200" dirty="0"/>
              <a:t>】---《</a:t>
            </a:r>
            <a:r>
              <a:rPr lang="zh-CN" altLang="en-US" sz="3200" dirty="0"/>
              <a:t>中论</a:t>
            </a:r>
            <a:r>
              <a:rPr lang="en-US" altLang="zh-CN" sz="2800" dirty="0"/>
              <a:t>》</a:t>
            </a:r>
          </a:p>
          <a:p>
            <a:endParaRPr lang="en-US" altLang="zh-CN" sz="2400" dirty="0"/>
          </a:p>
          <a:p>
            <a:r>
              <a:rPr lang="en-US" altLang="zh-CN" sz="3200" dirty="0"/>
              <a:t>【</a:t>
            </a:r>
            <a:r>
              <a:rPr lang="zh-CN" altLang="en-US" sz="3200" dirty="0"/>
              <a:t>为果不观察</a:t>
            </a:r>
            <a:r>
              <a:rPr lang="en-US" altLang="zh-CN" sz="3200" dirty="0"/>
              <a:t>】---《</a:t>
            </a:r>
            <a:r>
              <a:rPr lang="zh-CN" altLang="en-US" sz="3200" dirty="0"/>
              <a:t>入行论</a:t>
            </a:r>
            <a:r>
              <a:rPr lang="en-US" altLang="zh-CN" sz="3200" dirty="0"/>
              <a:t>》</a:t>
            </a:r>
          </a:p>
          <a:p>
            <a:endParaRPr kumimoji="1" lang="en-US" altLang="zh-CN" sz="3200" dirty="0"/>
          </a:p>
          <a:p>
            <a:r>
              <a:rPr lang="en-US" altLang="zh-CN" sz="3200" dirty="0">
                <a:sym typeface="+mn-ea"/>
              </a:rPr>
              <a:t>【</a:t>
            </a:r>
            <a:r>
              <a:rPr lang="zh-CN" altLang="en-US" sz="3200" dirty="0">
                <a:sym typeface="+mn-ea"/>
              </a:rPr>
              <a:t>拓展</a:t>
            </a:r>
            <a:r>
              <a:rPr lang="en-US" altLang="zh-CN" sz="3200" dirty="0">
                <a:sym typeface="+mn-ea"/>
              </a:rPr>
              <a:t>】</a:t>
            </a:r>
            <a:r>
              <a:rPr lang="zh-CN" altLang="en-US" sz="3200" dirty="0">
                <a:sym typeface="+mn-ea"/>
              </a:rPr>
              <a:t>：</a:t>
            </a:r>
          </a:p>
          <a:p>
            <a:r>
              <a:rPr lang="zh-CN" altLang="en-US" sz="3200" dirty="0">
                <a:sym typeface="+mn-ea"/>
              </a:rPr>
              <a:t>二谛都是“拐杖”。</a:t>
            </a:r>
            <a:endParaRPr kumimoji="1" lang="zh-CN" altLang="en-US" sz="3200" dirty="0"/>
          </a:p>
          <a:p>
            <a:endParaRPr kumimoji="1" lang="en-US" altLang="zh-CN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342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fontAlgn="base" hangingPunct="1"/>
            <a:endParaRPr lang="zh-CN" altLang="en-US" strike="noStrike" noProof="1">
              <a:solidFill>
                <a:srgbClr val="FFFFFF"/>
              </a:solidFill>
              <a:ea typeface="华文楷体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909888" y="1930400"/>
            <a:ext cx="6888163" cy="41163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eaLnBrk="1" fontAlgn="base" hangingPunct="1"/>
            <a:endParaRPr lang="zh-CN" altLang="zh-CN" sz="2800" strike="noStrike" noProof="1">
              <a:ea typeface="华文楷体" pitchFamily="2" charset="-122"/>
            </a:endParaRPr>
          </a:p>
        </p:txBody>
      </p:sp>
      <p:sp>
        <p:nvSpPr>
          <p:cNvPr id="41987" name="文本框 2"/>
          <p:cNvSpPr txBox="1"/>
          <p:nvPr/>
        </p:nvSpPr>
        <p:spPr>
          <a:xfrm>
            <a:off x="968375" y="361950"/>
            <a:ext cx="3019425" cy="6134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/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中场休息：</a:t>
            </a:r>
          </a:p>
        </p:txBody>
      </p:sp>
      <p:sp>
        <p:nvSpPr>
          <p:cNvPr id="41988" name="文本框 3"/>
          <p:cNvSpPr txBox="1"/>
          <p:nvPr/>
        </p:nvSpPr>
        <p:spPr>
          <a:xfrm>
            <a:off x="1873250" y="1154430"/>
            <a:ext cx="7621270" cy="48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eaLnBrk="0" hangingPunct="0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以下概念当中：哪一个概念与其他四个的内涵不一致？</a:t>
            </a:r>
          </a:p>
        </p:txBody>
      </p:sp>
      <p:sp>
        <p:nvSpPr>
          <p:cNvPr id="41989" name="文本框 4"/>
          <p:cNvSpPr txBox="1"/>
          <p:nvPr/>
        </p:nvSpPr>
        <p:spPr>
          <a:xfrm>
            <a:off x="3595688" y="2224088"/>
            <a:ext cx="2643187" cy="3531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：自性</a:t>
            </a:r>
          </a:p>
          <a:p>
            <a:pPr lvl="0" indent="0" eaLnBrk="0" hangingPunct="0"/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eaLnBrk="0" hangingPunct="0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：真实</a:t>
            </a:r>
          </a:p>
          <a:p>
            <a:pPr lvl="0" indent="0" eaLnBrk="0" hangingPunct="0"/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eaLnBrk="0" hangingPunct="0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：不空</a:t>
            </a:r>
          </a:p>
          <a:p>
            <a:pPr lvl="0" indent="0" eaLnBrk="0" hangingPunct="0"/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eaLnBrk="0" hangingPunct="0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：缘起</a:t>
            </a:r>
          </a:p>
          <a:p>
            <a:pPr lvl="0" indent="0" eaLnBrk="0" hangingPunct="0"/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eaLnBrk="0" hangingPunct="0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E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：独立</a:t>
            </a:r>
          </a:p>
        </p:txBody>
      </p:sp>
      <p:pic>
        <p:nvPicPr>
          <p:cNvPr id="41990" name="图片 6" descr="八吉祥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0" y="0"/>
            <a:ext cx="1714500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，二者非一非异。</a:t>
            </a:r>
          </a:p>
          <a:p>
            <a:endParaRPr kumimoji="1" lang="zh-CN" altLang="en-US" dirty="0"/>
          </a:p>
          <a:p>
            <a:r>
              <a:rPr kumimoji="1" lang="zh-CN" altLang="en-US" sz="2800" dirty="0"/>
              <a:t>【行界胜义相，离一异性相，	</a:t>
            </a:r>
          </a:p>
          <a:p>
            <a:r>
              <a:rPr kumimoji="1" lang="zh-CN" altLang="en-US" sz="2800" dirty="0"/>
              <a:t>   若分别一异，彼非如理行。】</a:t>
            </a:r>
            <a:r>
              <a:rPr kumimoji="1" lang="en-US" altLang="zh-CN" sz="2800" dirty="0"/>
              <a:t>---</a:t>
            </a:r>
            <a:r>
              <a:rPr kumimoji="1" lang="zh-CN" altLang="en-US" sz="2800" dirty="0"/>
              <a:t>《解深密经》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8505" y="546735"/>
            <a:ext cx="10058400" cy="5502275"/>
          </a:xfrm>
        </p:spPr>
        <p:txBody>
          <a:bodyPr>
            <a:normAutofit lnSpcReduction="20000"/>
          </a:bodyPr>
          <a:lstStyle/>
          <a:p>
            <a:r>
              <a:rPr lang="zh-CN" altLang="en-US" dirty="0"/>
              <a:t>二谛是一体的四种过失：</a:t>
            </a:r>
          </a:p>
          <a:p>
            <a:endParaRPr lang="zh-CN" altLang="en-US" sz="2800" dirty="0"/>
          </a:p>
          <a:p>
            <a:r>
              <a:rPr lang="zh-CN" altLang="en-US" sz="2800" dirty="0"/>
              <a:t>【一、因为一切凡夫能现见世俗谛，如此也将现见胜义谛；</a:t>
            </a:r>
          </a:p>
          <a:p>
            <a:r>
              <a:rPr lang="zh-CN" altLang="en-US" sz="2800" dirty="0"/>
              <a:t>   二、如同依靠世俗谛而增上烦恼一样依靠胜义也应增上烦恼；</a:t>
            </a:r>
          </a:p>
          <a:p>
            <a:r>
              <a:rPr lang="zh-CN" altLang="en-US" sz="2800" dirty="0"/>
              <a:t>   三、如同胜义中不可分割一样世俗中也应当不可分割；</a:t>
            </a:r>
          </a:p>
          <a:p>
            <a:r>
              <a:rPr lang="zh-CN" altLang="en-US" sz="2800" dirty="0"/>
              <a:t>   四、就像见闻世俗法无需寻觅一样胜义谛也应成如此。】</a:t>
            </a:r>
          </a:p>
          <a:p>
            <a:endParaRPr lang="zh-CN" altLang="en-US" sz="2800" dirty="0"/>
          </a:p>
          <a:p>
            <a:r>
              <a:rPr lang="zh-CN" altLang="en-US" sz="2800" dirty="0"/>
              <a:t>                                               </a:t>
            </a:r>
            <a:r>
              <a:rPr kumimoji="1" lang="en-US" altLang="zh-CN" sz="2800" dirty="0">
                <a:sym typeface="+mn-ea"/>
              </a:rPr>
              <a:t>---</a:t>
            </a:r>
            <a:r>
              <a:rPr kumimoji="1" lang="zh-CN" altLang="en-US" sz="2800" dirty="0">
                <a:sym typeface="+mn-ea"/>
              </a:rPr>
              <a:t>《定解宝灯论浅释》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1990" y="352425"/>
            <a:ext cx="10058400" cy="5364480"/>
          </a:xfrm>
        </p:spPr>
        <p:txBody>
          <a:bodyPr>
            <a:normAutofit/>
          </a:bodyPr>
          <a:lstStyle/>
          <a:p>
            <a:r>
              <a:rPr lang="zh-CN" altLang="en-US" dirty="0"/>
              <a:t>二谛是他体的四种过失：</a:t>
            </a:r>
          </a:p>
          <a:p>
            <a:endParaRPr lang="zh-CN" altLang="en-US" sz="3600" dirty="0"/>
          </a:p>
          <a:p>
            <a:r>
              <a:rPr kumimoji="1" lang="zh-CN" altLang="en-US" sz="2400" dirty="0"/>
              <a:t>【一、如此一来，虽然现量证悟了胜义谛，但由于世俗谛不包括在其中，仍旧不能获得涅槃；</a:t>
            </a:r>
          </a:p>
          <a:p>
            <a:r>
              <a:rPr kumimoji="1" lang="zh-CN" altLang="en-US" sz="2400" dirty="0"/>
              <a:t>   二、应成与世俗谛异体的胜义谛不是世俗谛的法性，如瓶子不是氆氇的法性一样；</a:t>
            </a:r>
            <a:endParaRPr kumimoji="1" lang="zh-CN" altLang="en-US" sz="2000" dirty="0"/>
          </a:p>
          <a:p>
            <a:r>
              <a:rPr kumimoji="1" lang="zh-CN" altLang="en-US" sz="2400" dirty="0"/>
              <a:t>   三、因二谛分开，只是世俗中的无我而并非是胜义谛，如瓶子不成立并不能确定氆氇不成立；</a:t>
            </a:r>
          </a:p>
          <a:p>
            <a:r>
              <a:rPr kumimoji="1" lang="zh-CN" altLang="en-US" sz="2400" dirty="0"/>
              <a:t>   四、证悟胜义谛而获得涅槃时却仍存在另外一个世俗谛，结果还会产生烦恼，这样一来，一个士夫的相续中烦恼与菩提同时不相违而存在了。】                                    </a:t>
            </a:r>
            <a:r>
              <a:rPr kumimoji="1" lang="en-US" altLang="zh-CN" sz="2400" dirty="0"/>
              <a:t>---</a:t>
            </a:r>
            <a:r>
              <a:rPr kumimoji="1" lang="zh-CN" altLang="en-US" sz="2400" dirty="0"/>
              <a:t>《定解宝灯论浅释》</a:t>
            </a:r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3270" y="176319"/>
            <a:ext cx="10058400" cy="4023360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 五、常见误解：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440" y="262679"/>
            <a:ext cx="10058400" cy="4023360"/>
          </a:xfrm>
        </p:spPr>
        <p:txBody>
          <a:bodyPr/>
          <a:lstStyle/>
          <a:p>
            <a:r>
              <a:rPr lang="en-US" altLang="zh-CN" sz="3600" dirty="0"/>
              <a:t>1</a:t>
            </a:r>
            <a:r>
              <a:rPr lang="zh-CN" altLang="en-US" sz="3600" dirty="0"/>
              <a:t>，</a:t>
            </a:r>
            <a:r>
              <a:rPr lang="en-US" altLang="zh-CN" sz="3600" dirty="0"/>
              <a:t>“</a:t>
            </a:r>
            <a:r>
              <a:rPr lang="zh-CN" altLang="en-US" sz="3600" dirty="0"/>
              <a:t>既然万法皆空，何必要修行，何必要行善？</a:t>
            </a:r>
            <a:r>
              <a:rPr lang="en-US" altLang="zh-CN" sz="3600" dirty="0"/>
              <a:t>”</a:t>
            </a:r>
            <a:endParaRPr kumimoji="1" lang="en-US" altLang="zh-CN" sz="3600" dirty="0"/>
          </a:p>
        </p:txBody>
      </p:sp>
      <p:pic>
        <p:nvPicPr>
          <p:cNvPr id="2" name="图片 1" descr="clipbo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502" y="1434391"/>
            <a:ext cx="8363338" cy="48996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15" y="1960880"/>
            <a:ext cx="232473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ym typeface="+mn-ea"/>
              </a:rPr>
              <a:t> 五、常见误解</a:t>
            </a:r>
            <a:r>
              <a:rPr lang="zh-CN" altLang="en-US" dirty="0">
                <a:sym typeface="+mn-ea"/>
              </a:rPr>
              <a:t>：</a:t>
            </a:r>
            <a:endParaRPr lang="zh-CN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“</a:t>
            </a:r>
            <a:r>
              <a:rPr lang="zh-CN" altLang="en-US" dirty="0"/>
              <a:t>万法皆空，因果不空。</a:t>
            </a:r>
            <a:r>
              <a:rPr lang="en-US" altLang="zh-CN" dirty="0"/>
              <a:t>”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</a:t>
            </a:r>
            <a:r>
              <a:rPr lang="zh-CN" altLang="en-US" dirty="0"/>
              <a:t>：《中论·观因果品》</a:t>
            </a:r>
          </a:p>
          <a:p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62000" y="356235"/>
            <a:ext cx="277114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ym typeface="+mn-ea"/>
              </a:rPr>
              <a:t> 五、常见误解：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145" y="1182159"/>
            <a:ext cx="10058400" cy="4023360"/>
          </a:xfrm>
        </p:spPr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，</a:t>
            </a:r>
            <a:r>
              <a:rPr lang="en-US" altLang="zh-CN" sz="3200" dirty="0"/>
              <a:t>“</a:t>
            </a:r>
            <a:r>
              <a:rPr lang="zh-CN" altLang="en-US" sz="3200" dirty="0"/>
              <a:t>世俗显现不能破除，否则就是断见，所以如梦如幻的显现自始自终都要保留。</a:t>
            </a:r>
            <a:r>
              <a:rPr lang="en-US" altLang="zh-CN" sz="3200" dirty="0"/>
              <a:t>”</a:t>
            </a:r>
          </a:p>
          <a:p>
            <a:endParaRPr kumimoji="1" lang="en-US" altLang="zh-CN" sz="3600" dirty="0"/>
          </a:p>
          <a:p>
            <a:r>
              <a:rPr kumimoji="1" lang="zh-CN" altLang="en-US" sz="3200" dirty="0"/>
              <a:t>：【世间一切非正量， 故真实时无世难， </a:t>
            </a:r>
          </a:p>
          <a:p>
            <a:r>
              <a:rPr kumimoji="1" lang="zh-CN" altLang="en-US" sz="3200" dirty="0"/>
              <a:t>   若以世许除世义， 即说彼为世妨难。】</a:t>
            </a:r>
            <a:r>
              <a:rPr kumimoji="1" lang="en-US" altLang="zh-CN" sz="3200" dirty="0"/>
              <a:t>---</a:t>
            </a:r>
            <a:r>
              <a:rPr kumimoji="1" lang="zh-CN" altLang="en-US" sz="3200" dirty="0"/>
              <a:t>《入中论》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90625" y="162560"/>
            <a:ext cx="277114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ym typeface="+mn-ea"/>
              </a:rPr>
              <a:t> 五、常见误解：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3115" y="1527599"/>
            <a:ext cx="10058400" cy="4023360"/>
          </a:xfrm>
        </p:spPr>
        <p:txBody>
          <a:bodyPr/>
          <a:lstStyle/>
          <a:p>
            <a:r>
              <a:rPr lang="en-US" altLang="zh-CN" sz="3200" dirty="0"/>
              <a:t>4</a:t>
            </a:r>
            <a:r>
              <a:rPr lang="zh-CN" altLang="en-US" sz="3200" dirty="0"/>
              <a:t>，</a:t>
            </a:r>
            <a:r>
              <a:rPr lang="en-US" altLang="zh-CN" sz="3200" dirty="0"/>
              <a:t>“</a:t>
            </a:r>
            <a:r>
              <a:rPr lang="zh-CN" altLang="en-US" sz="3200" dirty="0"/>
              <a:t>杯子、瓶子是空性，佛不是空性。</a:t>
            </a:r>
            <a:r>
              <a:rPr lang="en-US" altLang="zh-CN" sz="3200" dirty="0"/>
              <a:t>”</a:t>
            </a:r>
          </a:p>
          <a:p>
            <a:endParaRPr kumimoji="1" lang="en-US" altLang="zh-CN" sz="3200" dirty="0"/>
          </a:p>
          <a:p>
            <a:r>
              <a:rPr lang="en-US" altLang="zh-CN" sz="3200" dirty="0">
                <a:sym typeface="+mn-ea"/>
              </a:rPr>
              <a:t>【</a:t>
            </a:r>
            <a:r>
              <a:rPr lang="zh-CN" altLang="en-US" sz="3200" dirty="0">
                <a:sym typeface="+mn-ea"/>
              </a:rPr>
              <a:t>我说佛道如幻如梦。我说涅盘亦如幻如梦。若当有法胜于涅盘者。我说亦复如幻如梦</a:t>
            </a:r>
            <a:r>
              <a:rPr lang="en-US" altLang="zh-CN" sz="3200" dirty="0">
                <a:sym typeface="+mn-ea"/>
              </a:rPr>
              <a:t>】</a:t>
            </a:r>
            <a:endParaRPr lang="en-US" altLang="zh-CN" sz="3200" dirty="0"/>
          </a:p>
          <a:p>
            <a:r>
              <a:rPr lang="zh-CN" altLang="en-US" sz="3200" dirty="0">
                <a:sym typeface="+mn-ea"/>
              </a:rPr>
              <a:t>                                          </a:t>
            </a:r>
            <a:r>
              <a:rPr lang="en-US" altLang="zh-CN" sz="3200" dirty="0">
                <a:sym typeface="+mn-ea"/>
              </a:rPr>
              <a:t>---《</a:t>
            </a:r>
            <a:r>
              <a:rPr lang="zh-CN" altLang="en-US" sz="3200" dirty="0">
                <a:sym typeface="+mn-ea"/>
              </a:rPr>
              <a:t>小品般若经</a:t>
            </a:r>
            <a:r>
              <a:rPr lang="en-US" altLang="zh-CN" sz="3200" dirty="0">
                <a:sym typeface="+mn-ea"/>
              </a:rPr>
              <a:t>》</a:t>
            </a:r>
            <a:endParaRPr kumimoji="1" lang="zh-CN" altLang="en-US" sz="3200" dirty="0"/>
          </a:p>
          <a:p>
            <a:endParaRPr kumimoji="1" lang="en-US" altLang="zh-CN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1135380" y="370205"/>
            <a:ext cx="277114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ym typeface="+mn-ea"/>
              </a:rPr>
              <a:t> 五、常见误解：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二、名词解释：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2196935"/>
            <a:ext cx="9729058" cy="2873828"/>
          </a:xfrm>
        </p:spPr>
        <p:txBody>
          <a:bodyPr>
            <a:noAutofit/>
          </a:bodyPr>
          <a:lstStyle/>
          <a:p>
            <a:r>
              <a:rPr kumimoji="1" lang="zh-CN" altLang="en-US" dirty="0"/>
              <a:t>“二”：数词、表示两个</a:t>
            </a:r>
          </a:p>
          <a:p>
            <a:endParaRPr kumimoji="1" lang="zh-CN" altLang="en-US" dirty="0"/>
          </a:p>
          <a:p>
            <a:r>
              <a:rPr kumimoji="1" lang="zh-CN" altLang="en-US" dirty="0"/>
              <a:t>“谛”：真谛、真理、真相、真实</a:t>
            </a:r>
          </a:p>
          <a:p>
            <a:endParaRPr kumimoji="1" lang="zh-CN" altLang="en-US" dirty="0"/>
          </a:p>
          <a:p>
            <a:r>
              <a:rPr kumimoji="1" lang="zh-CN" altLang="en-US" dirty="0"/>
              <a:t>“二谛”：两种真理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6450" y="1499659"/>
            <a:ext cx="10058400" cy="4023360"/>
          </a:xfrm>
        </p:spPr>
        <p:txBody>
          <a:bodyPr/>
          <a:lstStyle/>
          <a:p>
            <a:r>
              <a:rPr lang="en-US" altLang="zh-CN" sz="3200" dirty="0"/>
              <a:t>5</a:t>
            </a:r>
            <a:r>
              <a:rPr lang="zh-CN" altLang="en-US" sz="3200" dirty="0"/>
              <a:t>，</a:t>
            </a:r>
            <a:r>
              <a:rPr lang="en-US" altLang="zh-CN" sz="3200" dirty="0"/>
              <a:t>“</a:t>
            </a:r>
            <a:r>
              <a:rPr lang="zh-CN" altLang="en-US" sz="3200" dirty="0"/>
              <a:t>既然分别念不是胜义谛，那就不需要闻思了，干脆什么都不想就可以了。</a:t>
            </a:r>
            <a:r>
              <a:rPr lang="en-US" altLang="zh-CN" sz="3200" dirty="0"/>
              <a:t>”</a:t>
            </a:r>
          </a:p>
          <a:p>
            <a:endParaRPr kumimoji="1" lang="zh-CN" altLang="en-US" sz="3200" dirty="0"/>
          </a:p>
          <a:p>
            <a:endParaRPr kumimoji="1" lang="zh-CN" altLang="en-US" sz="3200" dirty="0"/>
          </a:p>
          <a:p>
            <a:r>
              <a:rPr kumimoji="1" lang="zh-CN" altLang="en-US" sz="3200" dirty="0"/>
              <a:t>  ：</a:t>
            </a:r>
            <a:r>
              <a:rPr kumimoji="1" lang="en-US" altLang="zh-CN" sz="3200" dirty="0"/>
              <a:t>“</a:t>
            </a:r>
            <a:r>
              <a:rPr kumimoji="1" lang="zh-CN" altLang="en-US" sz="3200" dirty="0"/>
              <a:t>既然船不是对岸，那就不需要船了？</a:t>
            </a:r>
            <a:r>
              <a:rPr kumimoji="1" lang="en-US" altLang="zh-CN" sz="3200" dirty="0"/>
              <a:t>”</a:t>
            </a:r>
          </a:p>
          <a:p>
            <a:r>
              <a:rPr kumimoji="1" lang="en-US" altLang="zh-CN" sz="3200" dirty="0"/>
              <a:t>      “ ‘</a:t>
            </a:r>
            <a:r>
              <a:rPr kumimoji="1" lang="zh-CN" altLang="zh-CN" sz="3200" dirty="0"/>
              <a:t>什么都不想</a:t>
            </a:r>
            <a:r>
              <a:rPr kumimoji="1" lang="en-US" altLang="zh-CN" sz="3200" dirty="0"/>
              <a:t>’</a:t>
            </a:r>
            <a:r>
              <a:rPr kumimoji="1" lang="zh-CN" altLang="en-US" sz="3200" dirty="0"/>
              <a:t>本身也是一种念头</a:t>
            </a:r>
            <a:r>
              <a:rPr kumimoji="1" lang="en-US" altLang="zh-CN" sz="3200" dirty="0"/>
              <a:t>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0135" y="425450"/>
            <a:ext cx="277114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ym typeface="+mn-ea"/>
              </a:rPr>
              <a:t> 五、常见误解：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6450" y="1499659"/>
            <a:ext cx="10058400" cy="4023360"/>
          </a:xfrm>
        </p:spPr>
        <p:txBody>
          <a:bodyPr/>
          <a:lstStyle/>
          <a:p>
            <a:endParaRPr lang="zh-CN" altLang="en-US" sz="3200" dirty="0"/>
          </a:p>
          <a:p>
            <a:endParaRPr kumimoji="1" lang="zh-CN" altLang="en-US" sz="3200" dirty="0"/>
          </a:p>
          <a:p>
            <a:endParaRPr kumimoji="1" lang="en-US" altLang="zh-CN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525780" y="176530"/>
            <a:ext cx="277114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ym typeface="+mn-ea"/>
              </a:rPr>
              <a:t> 五、常见误解：</a:t>
            </a:r>
          </a:p>
        </p:txBody>
      </p:sp>
      <p:pic>
        <p:nvPicPr>
          <p:cNvPr id="7" name="图片 6" descr="clipbo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794385"/>
            <a:ext cx="5337810" cy="5434330"/>
          </a:xfrm>
          <a:prstGeom prst="rect">
            <a:avLst/>
          </a:prstGeom>
        </p:spPr>
      </p:pic>
      <p:pic>
        <p:nvPicPr>
          <p:cNvPr id="4" name="图片 3" descr="QQ截图20161028112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590" y="1790700"/>
            <a:ext cx="3923030" cy="443801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2283" y="1453304"/>
            <a:ext cx="10327005" cy="4040716"/>
          </a:xfrm>
        </p:spPr>
        <p:txBody>
          <a:bodyPr/>
          <a:lstStyle/>
          <a:p>
            <a:r>
              <a:rPr lang="en-US" altLang="zh-CN" sz="3200" dirty="0"/>
              <a:t>6</a:t>
            </a:r>
            <a:r>
              <a:rPr lang="zh-CN" altLang="en-US" sz="3200" dirty="0"/>
              <a:t>，</a:t>
            </a:r>
            <a:r>
              <a:rPr lang="en-US" altLang="zh-CN" sz="3200" dirty="0"/>
              <a:t>“</a:t>
            </a:r>
            <a:r>
              <a:rPr lang="zh-CN" altLang="en-US" sz="3200" dirty="0"/>
              <a:t>世俗谛当中真实存在，胜义谛当中如梦如幻。</a:t>
            </a:r>
            <a:r>
              <a:rPr lang="en-US" altLang="zh-CN" sz="3200" dirty="0"/>
              <a:t>”</a:t>
            </a:r>
          </a:p>
          <a:p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en-US" altLang="zh-CN" sz="3200" dirty="0"/>
              <a:t>    </a:t>
            </a:r>
            <a:r>
              <a:rPr kumimoji="1" lang="zh-CN" altLang="en-US" sz="3200" dirty="0"/>
              <a:t>：</a:t>
            </a:r>
            <a:r>
              <a:rPr kumimoji="1" lang="en-US" altLang="zh-CN" sz="3200" dirty="0"/>
              <a:t>“</a:t>
            </a:r>
            <a:r>
              <a:rPr kumimoji="1" lang="zh-CN" altLang="en-US" sz="3200" dirty="0"/>
              <a:t>世俗谛中如梦如幻，胜义谛超越一切概念。</a:t>
            </a:r>
            <a:r>
              <a:rPr kumimoji="1" lang="en-US" altLang="zh-CN" sz="3200" dirty="0"/>
              <a:t>”</a:t>
            </a:r>
            <a:endParaRPr kumimoji="1"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748665" y="287020"/>
            <a:ext cx="277114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ym typeface="+mn-ea"/>
              </a:rPr>
              <a:t> 五、常见误解：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2930" y="347452"/>
            <a:ext cx="10058400" cy="4023360"/>
          </a:xfrm>
        </p:spPr>
        <p:txBody>
          <a:bodyPr/>
          <a:lstStyle/>
          <a:p>
            <a:r>
              <a:rPr lang="en-US" altLang="zh-CN" sz="2800" dirty="0"/>
              <a:t>7</a:t>
            </a:r>
            <a:r>
              <a:rPr lang="zh-CN" altLang="en-US" sz="2800" dirty="0"/>
              <a:t>，</a:t>
            </a:r>
            <a:r>
              <a:rPr lang="en-US" altLang="zh-CN" sz="2800" dirty="0"/>
              <a:t>“</a:t>
            </a:r>
            <a:r>
              <a:rPr lang="zh-CN" altLang="en-US" sz="2800" dirty="0"/>
              <a:t>我一打坐，全都空了，一片漆黑，什么都没有了。</a:t>
            </a:r>
            <a:r>
              <a:rPr lang="en-US" altLang="zh-CN" sz="3600" dirty="0"/>
              <a:t>”</a:t>
            </a:r>
            <a:endParaRPr kumimoji="1" lang="en-US" altLang="zh-CN" sz="3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255" y="1104265"/>
            <a:ext cx="6647815" cy="5197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455" y="1863725"/>
            <a:ext cx="240093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ym typeface="+mn-ea"/>
              </a:rPr>
              <a:t> 五、常见误解：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六：注意事项：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  <a:p>
            <a:r>
              <a:rPr lang="en-US" altLang="zh-CN" dirty="0"/>
              <a:t>1</a:t>
            </a:r>
            <a:r>
              <a:rPr lang="zh-CN" altLang="en-US" dirty="0"/>
              <a:t>，重视祈祷。</a:t>
            </a:r>
          </a:p>
          <a:p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，重视取舍因果、积资净障。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课后习题：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/>
              <a:t>1</a:t>
            </a:r>
            <a:r>
              <a:rPr kumimoji="1" lang="zh-CN" altLang="en-US" dirty="0"/>
              <a:t>，关于</a:t>
            </a:r>
            <a:r>
              <a:rPr kumimoji="1" lang="en-US" altLang="zh-CN" dirty="0"/>
              <a:t>“</a:t>
            </a:r>
            <a:r>
              <a:rPr kumimoji="1" lang="zh-CN" altLang="en-US" dirty="0"/>
              <a:t>二谛</a:t>
            </a:r>
            <a:r>
              <a:rPr kumimoji="1" lang="en-US" altLang="zh-CN" dirty="0"/>
              <a:t>”</a:t>
            </a:r>
            <a:r>
              <a:rPr kumimoji="1" lang="zh-CN" altLang="en-US" dirty="0"/>
              <a:t>，有哪些常见误解？</a:t>
            </a:r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PREVIEW </a:t>
            </a:r>
            <a:r>
              <a:rPr kumimoji="1" lang="zh-CN" altLang="en-US" dirty="0">
                <a:latin typeface="微软雅黑" panose="020B0503020204020204" charset="-122"/>
                <a:cs typeface="微软雅黑" panose="020B0503020204020204" charset="-122"/>
              </a:rPr>
              <a:t>预习：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/>
              <a:t>《</a:t>
            </a:r>
            <a:r>
              <a:rPr kumimoji="1" lang="zh-CN" altLang="en-US" dirty="0"/>
              <a:t>进阶：视角切换</a:t>
            </a:r>
            <a:r>
              <a:rPr kumimoji="1" lang="en-US" altLang="zh-CN" dirty="0"/>
              <a:t>》</a:t>
            </a:r>
          </a:p>
          <a:p>
            <a:endParaRPr kumimoji="1" lang="zh-CN" altLang="en-US" dirty="0"/>
          </a:p>
          <a:p>
            <a:r>
              <a:rPr kumimoji="1" lang="zh-CN" altLang="en-US" sz="2800" dirty="0"/>
              <a:t>    （关于自续派与应成派）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88371"/>
            <a:ext cx="10058400" cy="1450757"/>
          </a:xfrm>
        </p:spPr>
        <p:txBody>
          <a:bodyPr/>
          <a:lstStyle/>
          <a:p>
            <a:r>
              <a:rPr lang="zh-CN" altLang="en-US" dirty="0"/>
              <a:t>预习资料：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539240"/>
            <a:ext cx="10445750" cy="4023360"/>
          </a:xfrm>
        </p:spPr>
        <p:txBody>
          <a:bodyPr>
            <a:normAutofit/>
          </a:bodyPr>
          <a:lstStyle/>
          <a:p>
            <a:endParaRPr lang="en-US" altLang="zh-CN" sz="3200" dirty="0"/>
          </a:p>
          <a:p>
            <a:r>
              <a:rPr lang="en-US" altLang="zh-CN" sz="3200" dirty="0"/>
              <a:t>1</a:t>
            </a:r>
            <a:r>
              <a:rPr lang="zh-CN" altLang="en-US" sz="3200" dirty="0"/>
              <a:t>，</a:t>
            </a:r>
            <a:r>
              <a:rPr lang="en-US" altLang="zh-CN" sz="3200" dirty="0"/>
              <a:t>《</a:t>
            </a:r>
            <a:r>
              <a:rPr lang="zh-CN" altLang="en-US" sz="3200" dirty="0"/>
              <a:t>定解宝灯论讲记</a:t>
            </a:r>
            <a:r>
              <a:rPr lang="en-US" altLang="zh-CN" sz="3200" dirty="0"/>
              <a:t>》</a:t>
            </a:r>
          </a:p>
          <a:p>
            <a:r>
              <a:rPr lang="zh-CN" altLang="en-US" sz="3200" dirty="0"/>
              <a:t>第一品“见解无遮或非遮”、第三品“入定有无执著相”。</a:t>
            </a:r>
            <a:endParaRPr lang="en-US" altLang="zh-CN" sz="3200" dirty="0"/>
          </a:p>
          <a:p>
            <a:endParaRPr lang="zh-CN" altLang="en-US" sz="2800" dirty="0"/>
          </a:p>
          <a:p>
            <a:r>
              <a:rPr lang="en-US" altLang="zh-CN" sz="3200" dirty="0"/>
              <a:t>2</a:t>
            </a:r>
            <a:r>
              <a:rPr lang="zh-CN" altLang="en-US" sz="3200" dirty="0"/>
              <a:t>，</a:t>
            </a:r>
            <a:r>
              <a:rPr lang="en-US" altLang="zh-CN" sz="3200" dirty="0"/>
              <a:t>《</a:t>
            </a:r>
            <a:r>
              <a:rPr lang="zh-CN" altLang="en-US" sz="3200" dirty="0"/>
              <a:t>中观庄严论解说</a:t>
            </a:r>
            <a:r>
              <a:rPr lang="en-US" altLang="zh-CN" sz="3200" dirty="0"/>
              <a:t>》</a:t>
            </a:r>
            <a:r>
              <a:rPr lang="zh-CN" altLang="en-US" sz="3200" dirty="0"/>
              <a:t>第</a:t>
            </a:r>
            <a:r>
              <a:rPr lang="en-US" altLang="zh-CN" sz="3200" dirty="0"/>
              <a:t>23-29</a:t>
            </a:r>
            <a:r>
              <a:rPr lang="zh-CN" altLang="en-US" sz="3200" dirty="0"/>
              <a:t>课。</a:t>
            </a:r>
            <a:endParaRPr kumimoji="1"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8629651" y="5562489"/>
            <a:ext cx="25260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本课圆满</a:t>
            </a:r>
            <a:r>
              <a:rPr lang="en-US" altLang="zh-CN" sz="2800" b="1" spc="5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^_^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35291" y="5327539"/>
            <a:ext cx="252603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CN" sz="2800" b="1" spc="50" noProof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926590" y="1112944"/>
            <a:ext cx="10058400" cy="4023360"/>
          </a:xfrm>
        </p:spPr>
        <p:txBody>
          <a:bodyPr>
            <a:noAutofit/>
          </a:bodyPr>
          <a:lstStyle/>
          <a:p>
            <a:pPr lvl="0" indent="0"/>
            <a:r>
              <a:rPr lang="zh-CN" altLang="en-US" sz="2400" dirty="0">
                <a:sym typeface="+mn-ea"/>
              </a:rPr>
              <a:t>本节课的内容：你听懂了多少？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3200" dirty="0">
                <a:sym typeface="+mn-ea"/>
              </a:rPr>
              <a:t>A:</a:t>
            </a:r>
            <a:r>
              <a:rPr lang="zh-CN" altLang="en-US" sz="3200" dirty="0">
                <a:sym typeface="+mn-ea"/>
              </a:rPr>
              <a:t>：低于</a:t>
            </a:r>
            <a:r>
              <a:rPr lang="en-US" altLang="zh-CN" sz="3200" dirty="0">
                <a:sym typeface="+mn-ea"/>
              </a:rPr>
              <a:t>30%</a:t>
            </a:r>
            <a:endParaRPr lang="en-US" altLang="zh-CN" sz="3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3200" dirty="0">
                <a:sym typeface="+mn-ea"/>
              </a:rPr>
              <a:t>B </a:t>
            </a:r>
            <a:r>
              <a:rPr lang="zh-CN" altLang="en-US" sz="3200" dirty="0">
                <a:sym typeface="+mn-ea"/>
              </a:rPr>
              <a:t>：</a:t>
            </a:r>
            <a:r>
              <a:rPr lang="en-US" altLang="zh-CN" sz="3200" dirty="0">
                <a:sym typeface="+mn-ea"/>
              </a:rPr>
              <a:t>30%---50%</a:t>
            </a:r>
            <a:endParaRPr lang="en-US" altLang="zh-CN" sz="3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3200" dirty="0">
                <a:sym typeface="+mn-ea"/>
              </a:rPr>
              <a:t>C  : 50%-70%</a:t>
            </a:r>
            <a:endParaRPr lang="en-US" altLang="zh-CN" sz="3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3200" dirty="0">
                <a:sym typeface="+mn-ea"/>
              </a:rPr>
              <a:t>D  : 70%-90%</a:t>
            </a:r>
            <a:endParaRPr lang="en-US" altLang="zh-CN" sz="3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3200" dirty="0">
                <a:sym typeface="+mn-ea"/>
              </a:rPr>
              <a:t>E   : </a:t>
            </a:r>
            <a:r>
              <a:rPr lang="zh-CN" altLang="en-US" sz="3200" dirty="0">
                <a:sym typeface="+mn-ea"/>
              </a:rPr>
              <a:t>高于</a:t>
            </a:r>
            <a:r>
              <a:rPr lang="en-US" altLang="zh-CN" sz="3200" dirty="0">
                <a:sym typeface="+mn-ea"/>
              </a:rPr>
              <a:t>90%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35291" y="5327539"/>
            <a:ext cx="252603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CN" sz="2800" b="1" spc="50" noProof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913255" y="1126914"/>
            <a:ext cx="10058400" cy="4023360"/>
          </a:xfrm>
        </p:spPr>
        <p:txBody>
          <a:bodyPr>
            <a:noAutofit/>
          </a:bodyPr>
          <a:lstStyle/>
          <a:p>
            <a:pPr lvl="0" indent="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过去五节课当中，哪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一节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课你感觉最相应？</a:t>
            </a:r>
          </a:p>
          <a:p>
            <a:pPr lvl="0" indent="0"/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3200" dirty="0">
                <a:sym typeface="+mn-ea"/>
              </a:rPr>
              <a:t>A:</a:t>
            </a:r>
            <a:r>
              <a:rPr lang="zh-CN" altLang="en-US" sz="3200" dirty="0">
                <a:sym typeface="+mn-ea"/>
              </a:rPr>
              <a:t>：（一）《导言：带你走进中观》</a:t>
            </a:r>
            <a:endParaRPr lang="en-US" altLang="zh-CN" sz="3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3200" dirty="0">
                <a:sym typeface="+mn-ea"/>
              </a:rPr>
              <a:t>B </a:t>
            </a:r>
            <a:r>
              <a:rPr lang="zh-CN" altLang="en-US" sz="3200" dirty="0">
                <a:sym typeface="+mn-ea"/>
              </a:rPr>
              <a:t>：（二）《基础：我与无我》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3200" dirty="0">
                <a:sym typeface="+mn-ea"/>
              </a:rPr>
              <a:t>C  : </a:t>
            </a:r>
            <a:r>
              <a:rPr lang="zh-CN" altLang="en-US" sz="3200" dirty="0">
                <a:sym typeface="+mn-ea"/>
              </a:rPr>
              <a:t>（三）《推理：缘起性空》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3200" dirty="0">
                <a:sym typeface="+mn-ea"/>
              </a:rPr>
              <a:t>D  : </a:t>
            </a:r>
            <a:r>
              <a:rPr lang="zh-CN" altLang="en-US" sz="3200" dirty="0">
                <a:sym typeface="+mn-ea"/>
              </a:rPr>
              <a:t>（四）《推理：生与无生》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3200" dirty="0">
                <a:sym typeface="+mn-ea"/>
              </a:rPr>
              <a:t>E   : </a:t>
            </a:r>
            <a:r>
              <a:rPr lang="zh-CN" altLang="en-US" sz="3200" dirty="0">
                <a:sym typeface="+mn-ea"/>
              </a:rPr>
              <a:t>（五）《核心：现空二谛》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二、名词解释：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世俗：世间、非殊胜、平凡境界、不究竟。</a:t>
            </a:r>
          </a:p>
          <a:p>
            <a:endParaRPr lang="zh-CN" altLang="en-US" dirty="0"/>
          </a:p>
          <a:p>
            <a:r>
              <a:rPr lang="zh-CN" altLang="en-US" dirty="0"/>
              <a:t>胜义：超越世间、殊胜、究竟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二、名词解释：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世俗谛：相对层面的真理。</a:t>
            </a:r>
          </a:p>
          <a:p>
            <a:endParaRPr lang="zh-CN" altLang="en-US" dirty="0"/>
          </a:p>
          <a:p>
            <a:r>
              <a:rPr lang="zh-CN" altLang="en-US" dirty="0"/>
              <a:t>胜义谛：终极真理。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zh-CN" altLang="en-US" dirty="0"/>
              <a:t>三、衍生内涵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871957"/>
            <a:ext cx="10058400" cy="4023360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，物质的宏观层面与微观层面。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605136"/>
            <a:ext cx="10058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491947"/>
            <a:ext cx="10058400" cy="4023360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，梦中与梦醒。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98"/>
            <a:ext cx="12192000" cy="60960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怀旧">
  <a:themeElements>
    <a:clrScheme name="怀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怀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怀旧">
  <a:themeElements>
    <a:clrScheme name="怀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怀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怀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2356</Words>
  <Application>Microsoft Office PowerPoint</Application>
  <PresentationFormat>宽屏</PresentationFormat>
  <Paragraphs>334</Paragraphs>
  <Slides>59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70" baseType="lpstr">
      <vt:lpstr>黑体</vt:lpstr>
      <vt:lpstr>华文楷体</vt:lpstr>
      <vt:lpstr>楷体</vt:lpstr>
      <vt:lpstr>宋体</vt:lpstr>
      <vt:lpstr>微软雅黑</vt:lpstr>
      <vt:lpstr>Arial</vt:lpstr>
      <vt:lpstr>Arial Black</vt:lpstr>
      <vt:lpstr>Calibri</vt:lpstr>
      <vt:lpstr>Calibri Light</vt:lpstr>
      <vt:lpstr>怀旧</vt:lpstr>
      <vt:lpstr>1_怀旧</vt:lpstr>
      <vt:lpstr>PowerPoint 演示文稿</vt:lpstr>
      <vt:lpstr>PowerPoint 演示文稿</vt:lpstr>
      <vt:lpstr>一、概述：</vt:lpstr>
      <vt:lpstr>PowerPoint 演示文稿</vt:lpstr>
      <vt:lpstr>二、名词解释：</vt:lpstr>
      <vt:lpstr>二、名词解释：</vt:lpstr>
      <vt:lpstr>二、名词解释：</vt:lpstr>
      <vt:lpstr>三、衍生内涵</vt:lpstr>
      <vt:lpstr>PowerPoint 演示文稿</vt:lpstr>
      <vt:lpstr>PowerPoint 演示文稿</vt:lpstr>
      <vt:lpstr>PowerPoint 演示文稿</vt:lpstr>
      <vt:lpstr>四、中观范畴内的二谛</vt:lpstr>
      <vt:lpstr>（一）例：</vt:lpstr>
      <vt:lpstr>（二）question：杯子到底存不存在？ </vt:lpstr>
      <vt:lpstr>结论：</vt:lpstr>
      <vt:lpstr>常见问题：</vt:lpstr>
      <vt:lpstr>PowerPoint 演示文稿</vt:lpstr>
      <vt:lpstr>（三）现空二谛：</vt:lpstr>
      <vt:lpstr>PowerPoint 演示文稿</vt:lpstr>
      <vt:lpstr>PowerPoint 演示文稿</vt:lpstr>
      <vt:lpstr>分类：倒世俗、真世俗</vt:lpstr>
      <vt:lpstr>PowerPoint 演示文稿</vt:lpstr>
      <vt:lpstr>PowerPoint 演示文稿</vt:lpstr>
      <vt:lpstr>PowerPoint 演示文稿</vt:lpstr>
      <vt:lpstr>PowerPoint 演示文稿</vt:lpstr>
      <vt:lpstr>（四）二谛的关系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六：注意事项：</vt:lpstr>
      <vt:lpstr>课后习题：</vt:lpstr>
      <vt:lpstr>PREVIEW 预习：</vt:lpstr>
      <vt:lpstr>预习资料：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Lai Tiffany</dc:creator>
  <cp:lastModifiedBy>tsb</cp:lastModifiedBy>
  <cp:revision>93</cp:revision>
  <dcterms:created xsi:type="dcterms:W3CDTF">2016-12-13T08:38:00Z</dcterms:created>
  <dcterms:modified xsi:type="dcterms:W3CDTF">2016-12-18T19:39:37Z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  <property fmtid="{D5CDD505-2E9C-101B-9397-08002B2CF9AE}" pid="3" name="_MarkAsFinal">
    <vt:bool>true</vt:bool>
  </property>
</Properties>
</file>