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6" r:id="rId4"/>
    <p:sldId id="303" r:id="rId5"/>
    <p:sldId id="258" r:id="rId6"/>
    <p:sldId id="263" r:id="rId7"/>
    <p:sldId id="364" r:id="rId8"/>
    <p:sldId id="313" r:id="rId9"/>
    <p:sldId id="314" r:id="rId10"/>
    <p:sldId id="315" r:id="rId11"/>
    <p:sldId id="316" r:id="rId12"/>
    <p:sldId id="411" r:id="rId13"/>
    <p:sldId id="318" r:id="rId14"/>
    <p:sldId id="362" r:id="rId15"/>
    <p:sldId id="365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29" r:id="rId24"/>
    <p:sldId id="330" r:id="rId25"/>
    <p:sldId id="332" r:id="rId26"/>
    <p:sldId id="333" r:id="rId27"/>
    <p:sldId id="334" r:id="rId28"/>
    <p:sldId id="304" r:id="rId29"/>
    <p:sldId id="310" r:id="rId30"/>
    <p:sldId id="368" r:id="rId31"/>
    <p:sldId id="360" r:id="rId32"/>
    <p:sldId id="337" r:id="rId33"/>
    <p:sldId id="338" r:id="rId34"/>
    <p:sldId id="339" r:id="rId35"/>
    <p:sldId id="340" r:id="rId36"/>
    <p:sldId id="366" r:id="rId37"/>
    <p:sldId id="369" r:id="rId38"/>
    <p:sldId id="307" r:id="rId39"/>
    <p:sldId id="311" r:id="rId40"/>
    <p:sldId id="370" r:id="rId41"/>
    <p:sldId id="361" r:id="rId42"/>
    <p:sldId id="342" r:id="rId43"/>
    <p:sldId id="371" r:id="rId44"/>
    <p:sldId id="343" r:id="rId45"/>
    <p:sldId id="344" r:id="rId46"/>
    <p:sldId id="348" r:id="rId47"/>
    <p:sldId id="308" r:id="rId48"/>
    <p:sldId id="350" r:id="rId49"/>
    <p:sldId id="351" r:id="rId50"/>
    <p:sldId id="352" r:id="rId51"/>
    <p:sldId id="309" r:id="rId52"/>
    <p:sldId id="302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424" autoAdjust="0"/>
  </p:normalViewPr>
  <p:slideViewPr>
    <p:cSldViewPr>
      <p:cViewPr varScale="1">
        <p:scale>
          <a:sx n="114" d="100"/>
          <a:sy n="114" d="100"/>
        </p:scale>
        <p:origin x="1290" y="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F1147-D785-4D70-96DE-FCA9C8B4A87C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E0CB-8C97-4AF0-BDBB-D12C449D90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/>
              <a:t>更多模板、视频教程：</a:t>
            </a:r>
            <a:r>
              <a:rPr lang="en-US" altLang="zh-CN" sz="1200" dirty="0"/>
              <a:t>http://www.mysoeasy.com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C1ED-FF4C-49EC-89A3-18ED9CF77F64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73" y="0"/>
            <a:ext cx="207753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31641" y="2924944"/>
            <a:ext cx="6120680" cy="72008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PowerPoint</a:t>
            </a:r>
            <a:r>
              <a:rPr lang="zh-CN" altLang="en-US" dirty="0"/>
              <a:t>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03649" y="3645024"/>
            <a:ext cx="6120680" cy="40689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Office</a:t>
            </a:r>
            <a:r>
              <a:rPr lang="zh-CN" altLang="en-US" dirty="0"/>
              <a:t>资源宝库</a:t>
            </a:r>
            <a:r>
              <a:rPr lang="en-US" altLang="zh-CN" dirty="0"/>
              <a:t>—</a:t>
            </a:r>
            <a:r>
              <a:rPr lang="en-US" altLang="zh-CN" dirty="0" err="1"/>
              <a:t>SoEasy</a:t>
            </a:r>
            <a:r>
              <a:rPr lang="zh-CN" altLang="en-US" dirty="0"/>
              <a:t>办公效率平台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770984" cy="576064"/>
          </a:xfrm>
        </p:spPr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A4B21-1369-4C91-9D48-4FDB8D643D5B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A427-4ADB-4771-B5A9-C4C0C62EBD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E742B-5903-47E4-8BEC-8ECBB1BF6E83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96ED-F9EF-4108-9755-B667C29CE8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6F98E-67DB-46A1-921F-600BD4EA0595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F2F34-0A50-4DA1-9BDF-C083A0298C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BD5A3-5AE4-4505-8927-137F3EDD8B3C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65D1-C7E5-4E2A-B36E-E5932C8F10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CF9C0-396B-435F-A90B-1A30EF304B9F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B2EDD-BD7F-4141-A89B-64DC27319B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9A685-1642-4A82-8F8B-6886BC5952C7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726B4-9839-4B8C-B26E-F8BA775FD2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DF3B1-288F-41AB-AFCD-F2C94508671B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0A9BB-A185-478F-9E9A-CD6A1DE43E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91881" y="2772933"/>
            <a:ext cx="4392488" cy="6560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/>
              <a:t>您的章节标题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1760" y="3501008"/>
            <a:ext cx="5328592" cy="3600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章节副标题章节副标题章节副标题章节副标题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46278" y="3392355"/>
            <a:ext cx="7326122" cy="36647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5" r="-3018" b="-2"/>
          <a:stretch>
            <a:fillRect/>
          </a:stretch>
        </p:blipFill>
        <p:spPr>
          <a:xfrm rot="10800000">
            <a:off x="846279" y="2153512"/>
            <a:ext cx="1744521" cy="1238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D2A9-66A0-4C69-AFFC-75756F4F6AB9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35C24-1A75-463D-9319-D38972AB4B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2C588-EE81-4DFC-AE1D-2DB8B96FE8FF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3D09C-DE0E-46C5-8C81-A78DA2D692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9502D-F013-4AA2-885F-1A10A44361EC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96563-200F-4E86-9FD2-A6CB886139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7E386-AC37-4171-BE62-B5CEE7B0A74D}" type="datetimeFigureOut">
              <a:rPr lang="zh-CN" altLang="en-US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D2F3-74B1-4B75-A164-AC5C04D840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7709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836712"/>
            <a:ext cx="8291264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178A-6537-4E0A-BE41-0F8C61DD0E4A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550D-A5BC-4AEC-82E6-A53C82189B0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6" r="21363"/>
          <a:stretch>
            <a:fillRect/>
          </a:stretch>
        </p:blipFill>
        <p:spPr>
          <a:xfrm>
            <a:off x="7812360" y="0"/>
            <a:ext cx="1331640" cy="908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40B8-5CA7-1541-8770-91C76CD805E0}" type="datetimeFigureOut">
              <a:rPr kumimoji="1" lang="zh-CN" altLang="en-US" smtClean="0"/>
              <a:t>2017-04-10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C636-DD04-D948-86DD-44652AAF2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Click to edit Master text styles</a:t>
            </a:r>
          </a:p>
          <a:p>
            <a:pPr lvl="1"/>
            <a:r>
              <a:rPr lang="zh-CN" altLang="zh-CN"/>
              <a:t>Second level</a:t>
            </a:r>
          </a:p>
          <a:p>
            <a:pPr lvl="2"/>
            <a:r>
              <a:rPr lang="zh-CN" altLang="zh-CN"/>
              <a:t>Third level</a:t>
            </a:r>
          </a:p>
          <a:p>
            <a:pPr lvl="3"/>
            <a:r>
              <a:rPr lang="zh-CN" altLang="zh-CN"/>
              <a:t>Fourth level</a:t>
            </a:r>
          </a:p>
          <a:p>
            <a:pPr lvl="4"/>
            <a:r>
              <a:rPr lang="zh-CN" altLang="zh-CN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3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BDF4E-D076-4744-BED7-DE9455113E3E}" type="datetimeFigureOut">
              <a:rPr lang="zh-CN" altLang="en-US" smtClean="0"/>
              <a:t>2017-04-10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56353"/>
            <a:ext cx="2171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7900" y="6356353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83A14-7A60-4728-813B-9C2D59994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786" y="1437112"/>
            <a:ext cx="6620876" cy="1392609"/>
          </a:xfrm>
        </p:spPr>
        <p:txBody>
          <a:bodyPr>
            <a:normAutofit/>
          </a:bodyPr>
          <a:lstStyle/>
          <a:p>
            <a:r>
              <a:rPr lang="zh-CN" altLang="en-US" sz="6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结语：清净</a:t>
            </a:r>
            <a:r>
              <a:rPr lang="zh-CN" altLang="en-US" sz="6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圆满</a:t>
            </a:r>
          </a:p>
        </p:txBody>
      </p:sp>
      <p:pic>
        <p:nvPicPr>
          <p:cNvPr id="8" name="图片 7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26" y="4000504"/>
            <a:ext cx="5860537" cy="1485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8240" y="3523011"/>
            <a:ext cx="2723823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系列讲座开示（八）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4723" y="4642485"/>
            <a:ext cx="5184775" cy="14370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SUMMARY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395441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404264"/>
            <a:ext cx="68842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）不清净的显现是无明扭曲的结果。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9215" y="2986405"/>
            <a:ext cx="6980555" cy="199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【若菩萨欲得净土，当净其心；</a:t>
            </a:r>
          </a:p>
          <a:p>
            <a:pPr algn="ju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随其心净，则佛土净。】</a:t>
            </a:r>
          </a:p>
          <a:p>
            <a:pPr algn="ju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   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---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《维摩诘所说经》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99135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19872" y="199135"/>
            <a:ext cx="704018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显现的三个层次：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6896" y="964599"/>
          <a:ext cx="9144000" cy="5805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31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3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修行境界</a:t>
                      </a:r>
                      <a:endParaRPr lang="zh-CN" altLang="en-US" sz="32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感知</a:t>
                      </a:r>
                      <a:endParaRPr lang="zh-CN" altLang="en-US" sz="32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实相</a:t>
                      </a:r>
                      <a:endParaRPr lang="zh-CN" altLang="en-US" sz="32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71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en-US" altLang="zh-CN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八地菩萨以下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en-US" altLang="zh-CN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en-US" altLang="zh-CN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有形有相的平凡显现</a:t>
                      </a: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endParaRPr lang="zh-CN" altLang="en-US" sz="2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如来藏大清净</a:t>
                      </a: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44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en-US" altLang="zh-CN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八、九、十</a:t>
                      </a:r>
                      <a:endParaRPr lang="en-US" altLang="zh-CN" sz="2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地菩萨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en-US" altLang="zh-CN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有形有相的清净刹土 、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佛菩萨形象</a:t>
                      </a: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如来藏大清净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00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佛</a:t>
                      </a: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如来藏大清净</a:t>
                      </a: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如来藏大清净</a:t>
                      </a:r>
                    </a:p>
                    <a:p>
                      <a:pPr algn="ctr">
                        <a:lnSpc>
                          <a:spcPts val="3000"/>
                        </a:lnSpc>
                        <a:buNone/>
                      </a:pPr>
                      <a:endParaRPr lang="zh-CN" altLang="en-US" sz="2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541" y="260648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7927" y="1052736"/>
            <a:ext cx="7000924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显现的三个层次：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6" y="1772816"/>
            <a:ext cx="7018048" cy="49593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89020" y="269875"/>
            <a:ext cx="5149215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不断烦恼而入涅槃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---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《维摩诘所说经》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/>
          </p:cNvSpPr>
          <p:nvPr>
            <p:ph type="title" idx="4294967295"/>
          </p:nvPr>
        </p:nvSpPr>
        <p:spPr>
          <a:xfrm>
            <a:off x="185740" y="-159075"/>
            <a:ext cx="8229600" cy="1143000"/>
          </a:xfrm>
        </p:spPr>
        <p:txBody>
          <a:bodyPr anchor="ctr"/>
          <a:lstStyle/>
          <a:p>
            <a:pPr lvl="0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本来是佛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的两种解读</a:t>
            </a:r>
          </a:p>
        </p:txBody>
      </p:sp>
      <p:sp>
        <p:nvSpPr>
          <p:cNvPr id="7171" name="直接连接符 7170"/>
          <p:cNvSpPr/>
          <p:nvPr/>
        </p:nvSpPr>
        <p:spPr>
          <a:xfrm>
            <a:off x="-14332" y="747581"/>
            <a:ext cx="913923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7172" name="直接连接符 7171"/>
          <p:cNvSpPr/>
          <p:nvPr/>
        </p:nvSpPr>
        <p:spPr>
          <a:xfrm flipH="1">
            <a:off x="4818533" y="5102934"/>
            <a:ext cx="27276" cy="133199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3" name="直接连接符 7172"/>
          <p:cNvSpPr/>
          <p:nvPr/>
        </p:nvSpPr>
        <p:spPr>
          <a:xfrm flipV="1">
            <a:off x="-19844" y="1387816"/>
            <a:ext cx="9139238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7174" name="文本框 7173"/>
          <p:cNvSpPr txBox="1"/>
          <p:nvPr/>
        </p:nvSpPr>
        <p:spPr>
          <a:xfrm>
            <a:off x="1248967" y="815980"/>
            <a:ext cx="2099469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二转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6217840" y="816623"/>
            <a:ext cx="209470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三转</a:t>
            </a:r>
          </a:p>
        </p:txBody>
      </p:sp>
      <p:sp>
        <p:nvSpPr>
          <p:cNvPr id="7176" name="直接连接符 7175"/>
          <p:cNvSpPr/>
          <p:nvPr/>
        </p:nvSpPr>
        <p:spPr>
          <a:xfrm flipH="1">
            <a:off x="1217613" y="1969525"/>
            <a:ext cx="58099" cy="490506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直接连接符 7176"/>
          <p:cNvSpPr/>
          <p:nvPr/>
        </p:nvSpPr>
        <p:spPr>
          <a:xfrm flipV="1">
            <a:off x="2" y="4081465"/>
            <a:ext cx="91408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文本框 7177"/>
          <p:cNvSpPr txBox="1"/>
          <p:nvPr/>
        </p:nvSpPr>
        <p:spPr>
          <a:xfrm>
            <a:off x="-34768" y="2161316"/>
            <a:ext cx="133667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现相</a:t>
            </a:r>
          </a:p>
          <a:p>
            <a:pPr lvl="0" algn="ctr" eaLnBrk="1" latinLnBrk="0" hangingPunct="1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有轮回有涅槃</a:t>
            </a:r>
          </a:p>
        </p:txBody>
      </p:sp>
      <p:sp>
        <p:nvSpPr>
          <p:cNvPr id="7179" name="文本框 7178"/>
          <p:cNvSpPr txBox="1"/>
          <p:nvPr/>
        </p:nvSpPr>
        <p:spPr>
          <a:xfrm>
            <a:off x="-8576" y="4606912"/>
            <a:ext cx="1284289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实相</a:t>
            </a:r>
          </a:p>
          <a:p>
            <a:pPr lvl="0" algn="ctr" eaLnBrk="1" latinLnBrk="0" hangingPunct="1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无轮回</a:t>
            </a:r>
          </a:p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无涅槃</a:t>
            </a:r>
          </a:p>
        </p:txBody>
      </p:sp>
      <p:sp>
        <p:nvSpPr>
          <p:cNvPr id="7180" name="直接连接符 7179"/>
          <p:cNvSpPr/>
          <p:nvPr/>
        </p:nvSpPr>
        <p:spPr>
          <a:xfrm flipV="1">
            <a:off x="3175" y="1936385"/>
            <a:ext cx="9140825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7181" name="直接连接符 7180"/>
          <p:cNvSpPr/>
          <p:nvPr/>
        </p:nvSpPr>
        <p:spPr>
          <a:xfrm>
            <a:off x="2925248" y="1432950"/>
            <a:ext cx="0" cy="5365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3" name="文本框 7182"/>
          <p:cNvSpPr txBox="1"/>
          <p:nvPr/>
        </p:nvSpPr>
        <p:spPr>
          <a:xfrm>
            <a:off x="456545" y="1390956"/>
            <a:ext cx="14151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凡夫</a:t>
            </a:r>
          </a:p>
        </p:txBody>
      </p:sp>
      <p:sp>
        <p:nvSpPr>
          <p:cNvPr id="7184" name="文本框 7183"/>
          <p:cNvSpPr txBox="1"/>
          <p:nvPr/>
        </p:nvSpPr>
        <p:spPr>
          <a:xfrm>
            <a:off x="3173193" y="1426533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</a:t>
            </a:r>
          </a:p>
        </p:txBody>
      </p:sp>
      <p:sp>
        <p:nvSpPr>
          <p:cNvPr id="7185" name="文本框 7184"/>
          <p:cNvSpPr txBox="1"/>
          <p:nvPr/>
        </p:nvSpPr>
        <p:spPr>
          <a:xfrm>
            <a:off x="5409372" y="1410287"/>
            <a:ext cx="13145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凡夫</a:t>
            </a:r>
          </a:p>
        </p:txBody>
      </p:sp>
      <p:sp>
        <p:nvSpPr>
          <p:cNvPr id="7186" name="文本框 7185"/>
          <p:cNvSpPr txBox="1"/>
          <p:nvPr/>
        </p:nvSpPr>
        <p:spPr>
          <a:xfrm>
            <a:off x="7583488" y="1410287"/>
            <a:ext cx="6270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</a:t>
            </a:r>
          </a:p>
        </p:txBody>
      </p:sp>
      <p:sp>
        <p:nvSpPr>
          <p:cNvPr id="7187" name="直接连接符 7186"/>
          <p:cNvSpPr/>
          <p:nvPr/>
        </p:nvSpPr>
        <p:spPr>
          <a:xfrm>
            <a:off x="2862669" y="4595813"/>
            <a:ext cx="1588" cy="2262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8" name="直接连接符 7187"/>
          <p:cNvSpPr/>
          <p:nvPr/>
        </p:nvSpPr>
        <p:spPr>
          <a:xfrm>
            <a:off x="6974056" y="4332999"/>
            <a:ext cx="0" cy="254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9" name="文本框 7188"/>
          <p:cNvSpPr txBox="1"/>
          <p:nvPr/>
        </p:nvSpPr>
        <p:spPr>
          <a:xfrm>
            <a:off x="1135064" y="2887663"/>
            <a:ext cx="180472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凡夫</a:t>
            </a:r>
          </a:p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（贪嗔痴）</a:t>
            </a:r>
          </a:p>
        </p:txBody>
      </p:sp>
      <p:sp>
        <p:nvSpPr>
          <p:cNvPr id="7190" name="文本框 7189"/>
          <p:cNvSpPr txBox="1"/>
          <p:nvPr/>
        </p:nvSpPr>
        <p:spPr>
          <a:xfrm>
            <a:off x="2679582" y="2887663"/>
            <a:ext cx="189204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</a:t>
            </a:r>
          </a:p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（戒定慧）</a:t>
            </a:r>
          </a:p>
        </p:txBody>
      </p:sp>
      <p:sp>
        <p:nvSpPr>
          <p:cNvPr id="7191" name="文本框 7190"/>
          <p:cNvSpPr txBox="1"/>
          <p:nvPr/>
        </p:nvSpPr>
        <p:spPr>
          <a:xfrm>
            <a:off x="4682434" y="2811338"/>
            <a:ext cx="239848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凡夫</a:t>
            </a:r>
          </a:p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佛性（如来藏）隐藏</a:t>
            </a:r>
          </a:p>
        </p:txBody>
      </p:sp>
      <p:sp>
        <p:nvSpPr>
          <p:cNvPr id="7192" name="文本框 7191"/>
          <p:cNvSpPr txBox="1"/>
          <p:nvPr/>
        </p:nvSpPr>
        <p:spPr>
          <a:xfrm>
            <a:off x="7114764" y="2797497"/>
            <a:ext cx="203596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</a:t>
            </a:r>
          </a:p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佛性（如来藏）显露</a:t>
            </a:r>
          </a:p>
        </p:txBody>
      </p:sp>
      <p:sp>
        <p:nvSpPr>
          <p:cNvPr id="7193" name="文本框 7192"/>
          <p:cNvSpPr txBox="1"/>
          <p:nvPr/>
        </p:nvSpPr>
        <p:spPr>
          <a:xfrm>
            <a:off x="1251159" y="4867698"/>
            <a:ext cx="168863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大空性、远离戏论</a:t>
            </a:r>
          </a:p>
          <a:p>
            <a:pPr lvl="0" algn="ctr" eaLnBrk="1" latinLnBrk="0" hangingPunct="1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贪嗔痴不存在）</a:t>
            </a:r>
          </a:p>
        </p:txBody>
      </p:sp>
      <p:sp>
        <p:nvSpPr>
          <p:cNvPr id="7194" name="文本框 7193"/>
          <p:cNvSpPr txBox="1"/>
          <p:nvPr/>
        </p:nvSpPr>
        <p:spPr>
          <a:xfrm>
            <a:off x="2701428" y="5254923"/>
            <a:ext cx="2371428" cy="11387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大空性、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远离戏论</a:t>
            </a:r>
          </a:p>
          <a:p>
            <a:pPr lvl="0" algn="ctr" eaLnBrk="1" latinLnBrk="0" hangingPunct="1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（戒定慧不存在）</a:t>
            </a:r>
          </a:p>
        </p:txBody>
      </p:sp>
      <p:sp>
        <p:nvSpPr>
          <p:cNvPr id="7195" name="文本框 7194"/>
          <p:cNvSpPr txBox="1"/>
          <p:nvPr/>
        </p:nvSpPr>
        <p:spPr>
          <a:xfrm>
            <a:off x="4661809" y="5263574"/>
            <a:ext cx="2439736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（本体未曾改变）</a:t>
            </a:r>
          </a:p>
        </p:txBody>
      </p:sp>
      <p:sp>
        <p:nvSpPr>
          <p:cNvPr id="7196" name="文本框 7195"/>
          <p:cNvSpPr txBox="1"/>
          <p:nvPr/>
        </p:nvSpPr>
        <p:spPr>
          <a:xfrm>
            <a:off x="7019455" y="4801771"/>
            <a:ext cx="221934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</a:t>
            </a:r>
          </a:p>
          <a:p>
            <a:pPr lvl="0" algn="ctr" eaLnBrk="1" latinLnBrk="0" hangingPunct="1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（本体未曾改变）</a:t>
            </a:r>
          </a:p>
        </p:txBody>
      </p:sp>
      <p:sp>
        <p:nvSpPr>
          <p:cNvPr id="7197" name="直接连接符 7196"/>
          <p:cNvSpPr/>
          <p:nvPr/>
        </p:nvSpPr>
        <p:spPr>
          <a:xfrm>
            <a:off x="1267621" y="4605953"/>
            <a:ext cx="7910511" cy="2380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8" name="直接连接符 7197"/>
          <p:cNvSpPr/>
          <p:nvPr/>
        </p:nvSpPr>
        <p:spPr>
          <a:xfrm flipV="1">
            <a:off x="1300163" y="2613025"/>
            <a:ext cx="2859089" cy="158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9" name="直接连接符 7198"/>
          <p:cNvSpPr/>
          <p:nvPr/>
        </p:nvSpPr>
        <p:spPr>
          <a:xfrm>
            <a:off x="4160838" y="2613025"/>
            <a:ext cx="4978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0" name="文本框 7199"/>
          <p:cNvSpPr txBox="1"/>
          <p:nvPr/>
        </p:nvSpPr>
        <p:spPr>
          <a:xfrm>
            <a:off x="1749422" y="2063153"/>
            <a:ext cx="18144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不相同</a:t>
            </a:r>
          </a:p>
        </p:txBody>
      </p:sp>
      <p:sp>
        <p:nvSpPr>
          <p:cNvPr id="7201" name="文本框 7200"/>
          <p:cNvSpPr txBox="1"/>
          <p:nvPr/>
        </p:nvSpPr>
        <p:spPr>
          <a:xfrm>
            <a:off x="6175665" y="2034211"/>
            <a:ext cx="1627693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不相同</a:t>
            </a:r>
          </a:p>
        </p:txBody>
      </p:sp>
      <p:sp>
        <p:nvSpPr>
          <p:cNvPr id="7202" name="文本框 7201"/>
          <p:cNvSpPr txBox="1"/>
          <p:nvPr/>
        </p:nvSpPr>
        <p:spPr>
          <a:xfrm>
            <a:off x="4410091" y="4118350"/>
            <a:ext cx="16570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相同</a:t>
            </a:r>
          </a:p>
        </p:txBody>
      </p:sp>
      <p:sp>
        <p:nvSpPr>
          <p:cNvPr id="7203" name="直接连接符 7202"/>
          <p:cNvSpPr/>
          <p:nvPr/>
        </p:nvSpPr>
        <p:spPr>
          <a:xfrm>
            <a:off x="2887662" y="2643190"/>
            <a:ext cx="1588" cy="1468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4" name="直接连接符 7203"/>
          <p:cNvSpPr/>
          <p:nvPr/>
        </p:nvSpPr>
        <p:spPr>
          <a:xfrm>
            <a:off x="6958792" y="2648192"/>
            <a:ext cx="3175" cy="1468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5" name="直接连接符 7204"/>
          <p:cNvSpPr/>
          <p:nvPr/>
        </p:nvSpPr>
        <p:spPr>
          <a:xfrm flipH="1">
            <a:off x="6989511" y="1432950"/>
            <a:ext cx="1587" cy="523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6" name="直接连接符 7205"/>
          <p:cNvSpPr/>
          <p:nvPr/>
        </p:nvSpPr>
        <p:spPr>
          <a:xfrm flipV="1">
            <a:off x="4845809" y="2660806"/>
            <a:ext cx="1587" cy="14430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07" name="矩形 7206"/>
          <p:cNvSpPr/>
          <p:nvPr/>
        </p:nvSpPr>
        <p:spPr>
          <a:xfrm>
            <a:off x="5822948" y="4083053"/>
            <a:ext cx="3296446" cy="509965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众生=如来藏=佛</a:t>
            </a:r>
          </a:p>
        </p:txBody>
      </p:sp>
      <p:sp>
        <p:nvSpPr>
          <p:cNvPr id="7208" name="直接连接符 7207"/>
          <p:cNvSpPr/>
          <p:nvPr/>
        </p:nvSpPr>
        <p:spPr>
          <a:xfrm flipH="1" flipV="1">
            <a:off x="4845809" y="796948"/>
            <a:ext cx="4670" cy="12486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7209" name="矩形 7208"/>
          <p:cNvSpPr/>
          <p:nvPr/>
        </p:nvSpPr>
        <p:spPr>
          <a:xfrm>
            <a:off x="3368769" y="2061565"/>
            <a:ext cx="2603314" cy="50066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众生 ≠佛</a:t>
            </a:r>
          </a:p>
        </p:txBody>
      </p:sp>
      <p:sp>
        <p:nvSpPr>
          <p:cNvPr id="7210" name="矩形 7209"/>
          <p:cNvSpPr/>
          <p:nvPr/>
        </p:nvSpPr>
        <p:spPr>
          <a:xfrm>
            <a:off x="1282344" y="4118350"/>
            <a:ext cx="3408363" cy="47466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众生=大空性=佛</a:t>
            </a:r>
          </a:p>
        </p:txBody>
      </p:sp>
      <p:sp>
        <p:nvSpPr>
          <p:cNvPr id="7211" name="直接连接符 7210"/>
          <p:cNvSpPr/>
          <p:nvPr/>
        </p:nvSpPr>
        <p:spPr>
          <a:xfrm>
            <a:off x="2887661" y="6454391"/>
            <a:ext cx="3862511" cy="19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2" name="文本框 7211"/>
          <p:cNvSpPr txBox="1"/>
          <p:nvPr/>
        </p:nvSpPr>
        <p:spPr>
          <a:xfrm>
            <a:off x="3625603" y="6422794"/>
            <a:ext cx="26559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大空性 = 如来藏</a:t>
            </a:r>
          </a:p>
        </p:txBody>
      </p:sp>
      <p:sp>
        <p:nvSpPr>
          <p:cNvPr id="7213" name="直接连接符 7212"/>
          <p:cNvSpPr/>
          <p:nvPr/>
        </p:nvSpPr>
        <p:spPr>
          <a:xfrm>
            <a:off x="2862670" y="5069996"/>
            <a:ext cx="4035852" cy="5917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4" name="文本框 7213"/>
          <p:cNvSpPr txBox="1"/>
          <p:nvPr/>
        </p:nvSpPr>
        <p:spPr>
          <a:xfrm>
            <a:off x="2691946" y="4639422"/>
            <a:ext cx="5368726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贪嗔痴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（烦恼） 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戒定慧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（菩提）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386525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、清净观的意义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8169" y="1752818"/>
            <a:ext cx="700092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）对治烦恼。</a:t>
            </a:r>
          </a:p>
        </p:txBody>
      </p:sp>
      <p:pic>
        <p:nvPicPr>
          <p:cNvPr id="5" name="图片 4" descr="101684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40968"/>
            <a:ext cx="73736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、清净观的意义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188746"/>
            <a:ext cx="700092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）相应实相、加速成就。</a:t>
            </a:r>
          </a:p>
        </p:txBody>
      </p:sp>
      <p:pic>
        <p:nvPicPr>
          <p:cNvPr id="7" name="图片 6" descr="705614355453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15514"/>
            <a:ext cx="6106154" cy="42545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、清净观的意义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9632" y="1556792"/>
            <a:ext cx="7560840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）、增上信心、悲心。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【我与一切有情众,本来即是正觉尊 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了知如是之自性,即发殊胜菩提心】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【众幻灭无处，成道亦无得， 本性圆满故。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菩萨于此中， 能发菩提心】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《圆觉经》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8470" y="485529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、清净观的意义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2044" y="1374744"/>
            <a:ext cx="7000924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总结：修密法需要空性见、清净观</a:t>
            </a:r>
          </a:p>
        </p:txBody>
      </p:sp>
      <p:pic>
        <p:nvPicPr>
          <p:cNvPr id="7" name="图片 6" descr="QQ图片201704061252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55511"/>
            <a:ext cx="7061043" cy="447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120932"/>
            <a:ext cx="700092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）、警惕两种极端：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）勿妄自菲薄。</a:t>
            </a:r>
          </a:p>
        </p:txBody>
      </p:sp>
      <p:pic>
        <p:nvPicPr>
          <p:cNvPr id="5" name="图片 4" descr="t01faa4c24c35f7ef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19" y="2636912"/>
            <a:ext cx="3253173" cy="40439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  <a:endParaRPr lang="zh-CN" altLang="en-US" sz="4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9672" y="3861048"/>
            <a:ext cx="301208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看似妄自菲薄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其实有时是傲慢</a:t>
            </a:r>
          </a:p>
        </p:txBody>
      </p:sp>
      <p:pic>
        <p:nvPicPr>
          <p:cNvPr id="7" name="图片 6" descr="20300001024128142176360964031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74" y="2844675"/>
            <a:ext cx="3749219" cy="36723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0125" y="1071882"/>
            <a:ext cx="5792470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4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）、警惕两种极端：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）勿妄自菲薄。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1860" y="446794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  录</a:t>
            </a:r>
          </a:p>
        </p:txBody>
      </p:sp>
      <p:sp>
        <p:nvSpPr>
          <p:cNvPr id="12" name="右箭头 11">
            <a:hlinkClick r:id="rId3" action="ppaction://hlinksldjump"/>
          </p:cNvPr>
          <p:cNvSpPr/>
          <p:nvPr/>
        </p:nvSpPr>
        <p:spPr>
          <a:xfrm>
            <a:off x="1571604" y="1889080"/>
            <a:ext cx="576064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>
            <a:hlinkClick r:id="rId4" action="ppaction://hlinksldjump"/>
          </p:cNvPr>
          <p:cNvSpPr/>
          <p:nvPr/>
        </p:nvSpPr>
        <p:spPr>
          <a:xfrm>
            <a:off x="1571604" y="2695925"/>
            <a:ext cx="576064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>
            <a:hlinkClick r:id="rId5" action="ppaction://hlinksldjump"/>
          </p:cNvPr>
          <p:cNvSpPr/>
          <p:nvPr/>
        </p:nvSpPr>
        <p:spPr>
          <a:xfrm>
            <a:off x="1551859" y="3543587"/>
            <a:ext cx="576064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>
            <a:hlinkClick r:id="rId6" action="ppaction://hlinksldjump"/>
          </p:cNvPr>
          <p:cNvSpPr/>
          <p:nvPr/>
        </p:nvSpPr>
        <p:spPr>
          <a:xfrm>
            <a:off x="1567401" y="4428587"/>
            <a:ext cx="580267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09160" y="1628372"/>
            <a:ext cx="3456384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清净观的原理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69757" y="2523288"/>
            <a:ext cx="252028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中观的应用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39124" y="3373094"/>
            <a:ext cx="4078236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智悲双运的重要性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7973" y="4296766"/>
            <a:ext cx="372104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信心的重要性</a:t>
            </a:r>
          </a:p>
        </p:txBody>
      </p:sp>
      <p:sp>
        <p:nvSpPr>
          <p:cNvPr id="11" name="右箭头 10">
            <a:hlinkClick r:id="rId6" action="ppaction://hlinksldjump"/>
          </p:cNvPr>
          <p:cNvSpPr/>
          <p:nvPr/>
        </p:nvSpPr>
        <p:spPr>
          <a:xfrm>
            <a:off x="1567401" y="5385038"/>
            <a:ext cx="580267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>
            <a:off x="2738834" y="5117816"/>
            <a:ext cx="3721046" cy="7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其他事项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9632" y="1571612"/>
            <a:ext cx="357190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我们的感官是有限的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眼耳鼻非量，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舌身意亦非，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若诸根是量，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圣道复益谁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《三摩地王经》</a:t>
            </a:r>
          </a:p>
        </p:txBody>
      </p:sp>
      <p:pic>
        <p:nvPicPr>
          <p:cNvPr id="5" name="图片 4" descr="QQ图片201704061414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858128"/>
            <a:ext cx="348720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3425" y="377991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3425" y="1700808"/>
            <a:ext cx="592935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）、警惕两种极端：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）勿散乱放逸。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了解二谛，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量力而行</a:t>
            </a:r>
          </a:p>
        </p:txBody>
      </p:sp>
      <p:pic>
        <p:nvPicPr>
          <p:cNvPr id="7" name="图片 6" descr="QQ图片201704061421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47" y="2708920"/>
            <a:ext cx="3809524" cy="26761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6116" y="1450750"/>
            <a:ext cx="5929354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名词：基、道、果</a:t>
            </a:r>
          </a:p>
        </p:txBody>
      </p:sp>
      <p:pic>
        <p:nvPicPr>
          <p:cNvPr id="5" name="图片 4" descr="QQ图片201704061423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14620"/>
            <a:ext cx="5895238" cy="33238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124744"/>
            <a:ext cx="7619356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男子，一切障碍即究竟觉，得念、失念，无非解脱；成法、破法，皆名涅盘；智慧、愚痴，通为般若；菩萨、外道所成就法，同是菩提；无明、真如，无异境界；诸戒定慧及淫怒痴，俱是梵行；众生、国土，同一法性；地狱、天宫，皆为净土；有性、无性，齐成佛道；一切烦恼，毕竟解脱；法界海慧，照了诸相，犹如虚空。此名如来随顺觉性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          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---《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圆觉经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7624" y="1844824"/>
            <a:ext cx="7776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此心是本源清净佛。人皆有之。蠢动含灵。与诸佛菩萨一体不异。深自悟入。直下便是。圆满具足。更无所欠。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黄檗希运禅师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5616" y="1196753"/>
            <a:ext cx="7632848" cy="508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譬如高原陆地，不生莲华，卑湿淤泥，乃生此华；如是见无为法入正位者，终不复能生于佛法；烦恼泥中，乃有众生起佛法耳！又如植种于空，终不得生！粪壤之地，乃能滋茂。如是入无为正位者，不生佛法；起于我见如须弥山，犹能发于阿耨多罗三藐三菩提心，生佛法矣！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是故当知，一切烦恼，为如来种。譬如不下巨海，不能得无价宝珠。如是不入烦恼大海，则不能得一切智宝。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《维摩诘所说经》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0" y="2492896"/>
            <a:ext cx="6480720" cy="65606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二、中观的应用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532340" cy="72424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、以中观见解读佛经论典。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0100" y="1484784"/>
            <a:ext cx="8036396" cy="513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【佛告须菩提：“诸菩萨摩诃萨应如是降伏其心！所有一切众生之类：若卵生、若胎生、若湿生、若化生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；若有色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、若无色；若有想、若无想、若非有想非无想，我皆令入无余涅盘而灭度之。如是灭度无量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无数无边众生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，实无众生得灭度者。】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【XXX，如来说非XXX，是名XXX】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532340" cy="72424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、以中观见解读佛经论典。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9818" y="1916832"/>
            <a:ext cx="8152903" cy="3417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【是法平等，无有高下，是名阿耨多罗三藐三菩提】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【以无我、无人、无众生、无寿者，修一切善法，即得阿耨多罗三藐三菩提】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《金刚经》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64388" cy="72424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、以中观见解读佛经论典。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0032" y="1916832"/>
            <a:ext cx="8280920" cy="457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【一切无涅槃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无有涅槃佛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无有佛涅槃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远离觉所觉】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《楞伽经》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【如心佛亦尔,如佛众生然,心佛及众生,是三无差别】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《华严经》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95736" y="2420888"/>
            <a:ext cx="6480720" cy="65606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一、清净观的原理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3784" y="404664"/>
            <a:ext cx="7602671" cy="57606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、以中观见摄持善法。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8939" y="1340768"/>
            <a:ext cx="7812360" cy="511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【“复次，须菩提！菩萨于法，应无所住，行于布施，所谓不住色布施，不住声香味触法布施。须菩提！菩萨应如是布施，不住于相。何以故？若菩萨不住相布施，其福德不可思量。】      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【“若菩萨心住於法而行布施，如人入闇，即无所见；若菩萨心不住法而行布施，如人有目，日光明照，见种种色。】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《金刚经》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942" y="466728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、实修中观。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441" y="1042669"/>
            <a:ext cx="3286148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）四步境界。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4010" y="2034540"/>
            <a:ext cx="6918960" cy="397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，空性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，双运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，离戏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63975" y="2171065"/>
            <a:ext cx="301180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（破有边）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63975" y="3286125"/>
            <a:ext cx="193548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（破无边）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74135" y="4401185"/>
            <a:ext cx="220980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（破亦有亦无边）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47465" y="5518785"/>
            <a:ext cx="243268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（破非有非无边）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、实修中观。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1428736"/>
            <a:ext cx="710428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思诸法如梦 观心性无生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《修心七要》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9633" y="2996952"/>
            <a:ext cx="705633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【尊者心想：上师玛尔巴罗扎曾经传授我现有（指器情所摄之诸法，或轮涅所摄之法）一切直指为自心，心性直指为空性光明】    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《大圆满前行引导文》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84018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、实修中观。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028080"/>
            <a:ext cx="635798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）观察修与安住修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55576" y="1626001"/>
          <a:ext cx="8140700" cy="5080000"/>
        </p:xfrm>
        <a:graphic>
          <a:graphicData uri="http://schemas.openxmlformats.org/drawingml/2006/table">
            <a:tbl>
              <a:tblPr/>
              <a:tblGrid>
                <a:gridCol w="193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观察修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【</a:t>
                      </a:r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乃至未生定解前，方便观察引定解，已生定解于彼中，不离定解而修行。</a:t>
                      </a:r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】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观察、           安住轮番修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【</a:t>
                      </a:r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中间察住当交替，观察则会生定解，   未察执著平庸时，屡屡观察引定解， </a:t>
                      </a:r>
                    </a:p>
                    <a:p>
                      <a:pPr algn="l" fontAlgn="ctr"/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  生起定解于彼中，不散一缘而修持。</a:t>
                      </a:r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】</a:t>
                      </a:r>
                      <a:b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</a:br>
                      <a:endParaRPr lang="en-US" altLang="zh-CN" sz="2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安住修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【</a:t>
                      </a:r>
                      <a:r>
                        <a:rPr lang="zh-CN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最终未以观察引，定解自然生起时， 安住于彼境界中，观察已成何需立？ </a:t>
                      </a:r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】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fontAlgn="ctr"/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---《</a:t>
                      </a:r>
                      <a:r>
                        <a:rPr lang="zh-CN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定解宝灯论</a:t>
                      </a:r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》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2267744" y="379440"/>
            <a:ext cx="4257453" cy="421428"/>
          </a:xfrm>
        </p:spPr>
        <p:txBody>
          <a:bodyPr anchor="ctr"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真、俗之心</a:t>
            </a:r>
          </a:p>
        </p:txBody>
      </p:sp>
      <p:sp>
        <p:nvSpPr>
          <p:cNvPr id="4114" name="文本框 4113"/>
          <p:cNvSpPr txBox="1"/>
          <p:nvPr/>
        </p:nvSpPr>
        <p:spPr>
          <a:xfrm>
            <a:off x="4660900" y="2571750"/>
            <a:ext cx="142398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2" name="文本框 4121"/>
          <p:cNvSpPr txBox="1"/>
          <p:nvPr/>
        </p:nvSpPr>
        <p:spPr>
          <a:xfrm>
            <a:off x="36515" y="5615314"/>
            <a:ext cx="93965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佛陀= 无所住（无俗心二取）= 而生其心（具有真如智慧）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" y="1268760"/>
            <a:ext cx="9144000" cy="38338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60" y="4611"/>
            <a:ext cx="8172400" cy="68489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75656" y="2564905"/>
            <a:ext cx="7416824" cy="648072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三、智悲双运的重要性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642" y="404664"/>
            <a:ext cx="8540452" cy="766438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、智悲双运是大乘佛法的核心。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1224" y="2420888"/>
            <a:ext cx="9011287" cy="34532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智不住诸有，悲不滞涅槃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     --《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现观庄严论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大悲心与无二慧，菩提心是佛子因。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 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《入中论》</a:t>
            </a: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642" y="404664"/>
            <a:ext cx="8540452" cy="766438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、智悲双运是大乘佛法的核心。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13" y="1171102"/>
            <a:ext cx="9011287" cy="6743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一位修行人在趋向遍知佛陀果位的过程中，虽然有不可思议要修学的正道入门，但是相续中所要生起的只有一法，何为一法呢？那就是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空性大悲藏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。”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《大圆满前行引导文》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【何者离悲修空性，彼人未得殊胜道，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相反仅仅修悲心，亦住轮回不解脱，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何人二者能双运，轮回涅槃皆不住。】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---《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道情歌集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92380" cy="622422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无缘大悲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就是空性慧。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468"/>
            <a:ext cx="9144000" cy="47842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087" y="762260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、前提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6087" y="1947776"/>
            <a:ext cx="722144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）万法的基础是如来藏。</a:t>
            </a:r>
          </a:p>
          <a:p>
            <a:pPr algn="just">
              <a:lnSpc>
                <a:spcPct val="130000"/>
              </a:lnSpc>
            </a:pP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924944"/>
            <a:ext cx="4296773" cy="350107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43900" cy="91045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无缘大悲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就是空性慧。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504" y="1340768"/>
            <a:ext cx="87919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诸声闻、辟支佛不能离众生想而生慈悲，诸佛能离众生想而生慈悲。所以者何？如诸阿罗汉、辟支佛，十方众生相不可得，而取众生相生慈悲；今诸佛十方求众生不可得，亦不取众生相而能生慈悲。】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《大智度论》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【慈所及处有缘众生，又缘于法，又无所缘。缘众生者初发心也，缘法缘者已习行也，缘无缘者得深法忍也。】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《无尽意菩萨经》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43900" cy="91045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无缘大悲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就是空性慧。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771" y="2060848"/>
            <a:ext cx="87199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【得诸菩萨无缘之慈，不见自慈不见他慈，不见持戒不见破戒，虽自见悲不见众生，虽有苦受不见受者，何以故，以修第一真实义故，是名菩萨修大涅槃成就具足第三功德。 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《大般涅槃经》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360040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、佛性本具大悲功德。</a:t>
            </a:r>
          </a:p>
        </p:txBody>
      </p:sp>
      <p:pic>
        <p:nvPicPr>
          <p:cNvPr id="5" name="图片 4" descr="20150604181959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6552728" cy="491454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316316" cy="838446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、佛性本具大悲功德。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060848"/>
            <a:ext cx="763284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菩萨通晓证知时，思维无生如此行，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起大悲无众生想，此即行持胜般若。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《般若摄颂》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【善男子。大慈大悲名为佛性。】</a:t>
            </a: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《大般涅槃经》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884268" cy="766438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、佛性本具大悲功德。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7820372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欲自世间众，得无上菩提，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菩提心为本，坚固如山王，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悲心遍十方，不依二边智。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just">
              <a:lnSpc>
                <a:spcPct val="13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--《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中观宝鬘论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95736" y="2564905"/>
            <a:ext cx="7128792" cy="864098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四、信心的重要性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12776"/>
            <a:ext cx="806489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信能惠施心无吝，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信能欢喜入佛法，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信能增长智功德，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信能必到如来地。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---《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华严经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484784"/>
            <a:ext cx="5786478" cy="387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自然之胜义，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当以信心悟，</a:t>
            </a: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日轮璀璨光，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无眼者不见。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</a:p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---《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宝性论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276872"/>
            <a:ext cx="725000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然即佛性自有，若不因师，终不明了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just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--《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达摩血脉论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39752" y="2564904"/>
            <a:ext cx="6480720" cy="65606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五、其他事项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3073"/>
          <p:cNvSpPr/>
          <p:nvPr/>
        </p:nvSpPr>
        <p:spPr>
          <a:xfrm>
            <a:off x="-31749" y="3141663"/>
            <a:ext cx="921226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3075" name="矩形 3074"/>
          <p:cNvSpPr/>
          <p:nvPr/>
        </p:nvSpPr>
        <p:spPr>
          <a:xfrm>
            <a:off x="1534085" y="1236399"/>
            <a:ext cx="1871663" cy="151130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" name="矩形 3075"/>
          <p:cNvSpPr/>
          <p:nvPr/>
        </p:nvSpPr>
        <p:spPr>
          <a:xfrm>
            <a:off x="5823187" y="1233487"/>
            <a:ext cx="2016125" cy="1512888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轮回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显现</a:t>
            </a:r>
          </a:p>
        </p:txBody>
      </p:sp>
      <p:sp>
        <p:nvSpPr>
          <p:cNvPr id="3077" name="文本框 3076"/>
          <p:cNvSpPr txBox="1"/>
          <p:nvPr/>
        </p:nvSpPr>
        <p:spPr>
          <a:xfrm>
            <a:off x="1924287" y="1427782"/>
            <a:ext cx="12700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轮回显现</a:t>
            </a:r>
          </a:p>
        </p:txBody>
      </p:sp>
      <p:sp>
        <p:nvSpPr>
          <p:cNvPr id="3078" name="椭圆 3077"/>
          <p:cNvSpPr/>
          <p:nvPr/>
        </p:nvSpPr>
        <p:spPr>
          <a:xfrm>
            <a:off x="599841" y="3860803"/>
            <a:ext cx="2232025" cy="1728787"/>
          </a:xfrm>
          <a:prstGeom prst="ellipse">
            <a:avLst/>
          </a:prstGeom>
          <a:solidFill>
            <a:schemeClr val="accent1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阿赖耶识</a:t>
            </a:r>
            <a:endParaRPr lang="en-US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（空性）</a:t>
            </a:r>
          </a:p>
        </p:txBody>
      </p:sp>
      <p:sp>
        <p:nvSpPr>
          <p:cNvPr id="3079" name="椭圆 3078"/>
          <p:cNvSpPr/>
          <p:nvPr/>
        </p:nvSpPr>
        <p:spPr>
          <a:xfrm>
            <a:off x="6651068" y="3860803"/>
            <a:ext cx="2376487" cy="1728787"/>
          </a:xfrm>
          <a:prstGeom prst="ellipse">
            <a:avLst/>
          </a:prstGeom>
          <a:solidFill>
            <a:srgbClr val="0070C0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</a:t>
            </a:r>
            <a:endParaRPr lang="en-US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（空性）</a:t>
            </a:r>
          </a:p>
        </p:txBody>
      </p:sp>
      <p:sp>
        <p:nvSpPr>
          <p:cNvPr id="3080" name="文本框 3079"/>
          <p:cNvSpPr txBox="1"/>
          <p:nvPr/>
        </p:nvSpPr>
        <p:spPr>
          <a:xfrm>
            <a:off x="2877668" y="4363033"/>
            <a:ext cx="39985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如梦如幻    远离戏论  =</a:t>
            </a:r>
          </a:p>
        </p:txBody>
      </p:sp>
      <p:sp>
        <p:nvSpPr>
          <p:cNvPr id="3081" name="直接连接符 3080"/>
          <p:cNvSpPr/>
          <p:nvPr/>
        </p:nvSpPr>
        <p:spPr>
          <a:xfrm>
            <a:off x="-12698" y="3764273"/>
            <a:ext cx="91090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3082" name="直接连接符 3081"/>
          <p:cNvSpPr/>
          <p:nvPr/>
        </p:nvSpPr>
        <p:spPr>
          <a:xfrm>
            <a:off x="4645025" y="3141663"/>
            <a:ext cx="0" cy="5762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3083" name="文本框 3082"/>
          <p:cNvSpPr txBox="1"/>
          <p:nvPr/>
        </p:nvSpPr>
        <p:spPr>
          <a:xfrm>
            <a:off x="2987678" y="3179498"/>
            <a:ext cx="16208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暂时</a:t>
            </a:r>
          </a:p>
        </p:txBody>
      </p:sp>
      <p:sp>
        <p:nvSpPr>
          <p:cNvPr id="3084" name="文本框 3083"/>
          <p:cNvSpPr txBox="1"/>
          <p:nvPr/>
        </p:nvSpPr>
        <p:spPr>
          <a:xfrm>
            <a:off x="4896643" y="3148719"/>
            <a:ext cx="13319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究竟</a:t>
            </a:r>
          </a:p>
        </p:txBody>
      </p:sp>
      <p:sp>
        <p:nvSpPr>
          <p:cNvPr id="3085" name="直接连接符 3084"/>
          <p:cNvSpPr/>
          <p:nvPr/>
        </p:nvSpPr>
        <p:spPr>
          <a:xfrm>
            <a:off x="552452" y="798947"/>
            <a:ext cx="1587" cy="6092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3086" name="文本框 3085"/>
          <p:cNvSpPr txBox="1"/>
          <p:nvPr/>
        </p:nvSpPr>
        <p:spPr>
          <a:xfrm>
            <a:off x="0" y="4655350"/>
            <a:ext cx="30956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现基</a:t>
            </a:r>
          </a:p>
        </p:txBody>
      </p:sp>
      <p:sp>
        <p:nvSpPr>
          <p:cNvPr id="3087" name="文本框 3086"/>
          <p:cNvSpPr txBox="1"/>
          <p:nvPr/>
        </p:nvSpPr>
        <p:spPr>
          <a:xfrm>
            <a:off x="-12698" y="1688882"/>
            <a:ext cx="407988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显现</a:t>
            </a:r>
          </a:p>
        </p:txBody>
      </p:sp>
      <p:sp>
        <p:nvSpPr>
          <p:cNvPr id="3090" name="矩形 3089"/>
          <p:cNvSpPr/>
          <p:nvPr/>
        </p:nvSpPr>
        <p:spPr>
          <a:xfrm>
            <a:off x="841379" y="5833723"/>
            <a:ext cx="2360610" cy="879815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现基（迷基）</a:t>
            </a:r>
          </a:p>
        </p:txBody>
      </p:sp>
      <p:sp>
        <p:nvSpPr>
          <p:cNvPr id="3091" name="文本框 3090"/>
          <p:cNvSpPr txBox="1"/>
          <p:nvPr/>
        </p:nvSpPr>
        <p:spPr>
          <a:xfrm>
            <a:off x="3203575" y="6237288"/>
            <a:ext cx="287338" cy="366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3092" name="矩形 3091"/>
          <p:cNvSpPr/>
          <p:nvPr/>
        </p:nvSpPr>
        <p:spPr>
          <a:xfrm>
            <a:off x="3489329" y="5833723"/>
            <a:ext cx="1854865" cy="879815"/>
          </a:xfrm>
          <a:prstGeom prst="rect">
            <a:avLst/>
          </a:prstGeom>
          <a:solidFill>
            <a:schemeClr val="hlink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空性</a:t>
            </a:r>
          </a:p>
        </p:txBody>
      </p:sp>
      <p:sp>
        <p:nvSpPr>
          <p:cNvPr id="3093" name="文本框 3092"/>
          <p:cNvSpPr txBox="1"/>
          <p:nvPr/>
        </p:nvSpPr>
        <p:spPr>
          <a:xfrm>
            <a:off x="5344195" y="6271000"/>
            <a:ext cx="317500" cy="366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3094" name="矩形 3093"/>
          <p:cNvSpPr/>
          <p:nvPr/>
        </p:nvSpPr>
        <p:spPr>
          <a:xfrm>
            <a:off x="5690827" y="5833723"/>
            <a:ext cx="2299370" cy="836612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阿赖耶识</a:t>
            </a:r>
          </a:p>
          <a:p>
            <a:pPr lvl="0" algn="ctr" eaLnBrk="1" latinLnBrk="0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（或如来藏）</a:t>
            </a:r>
          </a:p>
        </p:txBody>
      </p:sp>
      <p:sp>
        <p:nvSpPr>
          <p:cNvPr id="3095" name="圆角矩形 3094"/>
          <p:cNvSpPr/>
          <p:nvPr/>
        </p:nvSpPr>
        <p:spPr>
          <a:xfrm>
            <a:off x="4278623" y="5068831"/>
            <a:ext cx="2448644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latinLnBrk="0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现空双运</a:t>
            </a:r>
          </a:p>
        </p:txBody>
      </p:sp>
      <p:sp>
        <p:nvSpPr>
          <p:cNvPr id="3096" name="直接连接符 3095"/>
          <p:cNvSpPr/>
          <p:nvPr/>
        </p:nvSpPr>
        <p:spPr>
          <a:xfrm>
            <a:off x="0" y="765175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3097" name="文本框 3096"/>
          <p:cNvSpPr txBox="1"/>
          <p:nvPr/>
        </p:nvSpPr>
        <p:spPr>
          <a:xfrm>
            <a:off x="2664657" y="85073"/>
            <a:ext cx="460685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世俗谛中现基存在</a:t>
            </a:r>
          </a:p>
        </p:txBody>
      </p:sp>
      <p:sp>
        <p:nvSpPr>
          <p:cNvPr id="3098" name="双箭头 57"/>
          <p:cNvSpPr/>
          <p:nvPr/>
        </p:nvSpPr>
        <p:spPr>
          <a:xfrm>
            <a:off x="5502945" y="5750666"/>
            <a:ext cx="1588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099" name="双箭头 58"/>
          <p:cNvSpPr/>
          <p:nvPr/>
        </p:nvSpPr>
        <p:spPr>
          <a:xfrm>
            <a:off x="1547813" y="3286125"/>
            <a:ext cx="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100" name="双箭头 60"/>
          <p:cNvSpPr/>
          <p:nvPr/>
        </p:nvSpPr>
        <p:spPr>
          <a:xfrm>
            <a:off x="7667625" y="3286125"/>
            <a:ext cx="1588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101" name="直接连接符 3100"/>
          <p:cNvSpPr/>
          <p:nvPr/>
        </p:nvSpPr>
        <p:spPr>
          <a:xfrm flipV="1">
            <a:off x="4645025" y="765175"/>
            <a:ext cx="0" cy="23764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huxinyue\Desktop\1350635885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3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99592" y="692696"/>
            <a:ext cx="70299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本课传讲圆满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96653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、前提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584" y="1196752"/>
            <a:ext cx="681226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）如来藏的特性是大空性与大清净。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0060910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56" y="1844823"/>
            <a:ext cx="6810352" cy="4835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528639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、前提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365500"/>
            <a:ext cx="681226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）凡夫感知到的世界是经过过滤的。</a:t>
            </a:r>
          </a:p>
          <a:p>
            <a:pPr algn="just">
              <a:lnSpc>
                <a:spcPct val="13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6943627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648" y="359722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9195" y="1126668"/>
            <a:ext cx="6072230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）不清净的事物是本来不存在的。</a:t>
            </a:r>
          </a:p>
        </p:txBody>
      </p:sp>
      <p:pic>
        <p:nvPicPr>
          <p:cNvPr id="5" name="图片 4" descr="0060910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35749"/>
            <a:ext cx="6822517" cy="48439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395441"/>
            <a:ext cx="5770984" cy="576064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00" y="1404264"/>
            <a:ext cx="68842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）不清净的显现是无明扭曲的结果。</a:t>
            </a:r>
          </a:p>
        </p:txBody>
      </p:sp>
      <p:pic>
        <p:nvPicPr>
          <p:cNvPr id="7" name="图片 6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5256584" cy="42831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262626"/>
      </a:dk1>
      <a:lt1>
        <a:srgbClr val="FFFFFF"/>
      </a:lt1>
      <a:dk2>
        <a:srgbClr val="8B8B8B"/>
      </a:dk2>
      <a:lt2>
        <a:srgbClr val="FFFFFF"/>
      </a:lt2>
      <a:accent1>
        <a:srgbClr val="8E4732"/>
      </a:accent1>
      <a:accent2>
        <a:srgbClr val="4F81BD"/>
      </a:accent2>
      <a:accent3>
        <a:srgbClr val="FFC000"/>
      </a:accent3>
      <a:accent4>
        <a:srgbClr val="EB008B"/>
      </a:accent4>
      <a:accent5>
        <a:srgbClr val="00ADEF"/>
      </a:accent5>
      <a:accent6>
        <a:srgbClr val="9BBB59"/>
      </a:accent6>
      <a:hlink>
        <a:srgbClr val="00ADEF"/>
      </a:hlink>
      <a:folHlink>
        <a:srgbClr val="A7A711"/>
      </a:folHlink>
    </a:clrScheme>
    <a:fontScheme name="OFFICE资源宝库-www.mysoeasy.com">
      <a:majorFont>
        <a:latin typeface="Adobe Caslon Pro Bold"/>
        <a:ea typeface="幼圆"/>
        <a:cs typeface=""/>
      </a:majorFont>
      <a:minorFont>
        <a:latin typeface="Adobe Caslon Pro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sz="1200" dirty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E5914F2F9B6EE670E18CC1C23D934805</Template>
  <TotalTime>0</TotalTime>
  <Words>1290</Words>
  <Application>Microsoft Office PowerPoint</Application>
  <PresentationFormat>全屏显示(4:3)</PresentationFormat>
  <Paragraphs>292</Paragraphs>
  <Slides>50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50</vt:i4>
      </vt:variant>
    </vt:vector>
  </HeadingPairs>
  <TitlesOfParts>
    <vt:vector size="63" baseType="lpstr">
      <vt:lpstr>DengXian</vt:lpstr>
      <vt:lpstr>DengXian Light</vt:lpstr>
      <vt:lpstr>宋体</vt:lpstr>
      <vt:lpstr>微软雅黑</vt:lpstr>
      <vt:lpstr>幼圆</vt:lpstr>
      <vt:lpstr>Adobe Caslon Pro</vt:lpstr>
      <vt:lpstr>Adobe Caslon Pro Bold</vt:lpstr>
      <vt:lpstr>Arial</vt:lpstr>
      <vt:lpstr>Calibri</vt:lpstr>
      <vt:lpstr>Calibri Light</vt:lpstr>
      <vt:lpstr>Office 主题​​</vt:lpstr>
      <vt:lpstr>自定义设计方案</vt:lpstr>
      <vt:lpstr>Office Theme</vt:lpstr>
      <vt:lpstr>结语：清净圆满</vt:lpstr>
      <vt:lpstr>目   录</vt:lpstr>
      <vt:lpstr>   一、清净观的原理</vt:lpstr>
      <vt:lpstr>1、前提</vt:lpstr>
      <vt:lpstr>PowerPoint 演示文稿</vt:lpstr>
      <vt:lpstr>1、前提</vt:lpstr>
      <vt:lpstr>1、前提</vt:lpstr>
      <vt:lpstr>2、原理</vt:lpstr>
      <vt:lpstr>2、原理</vt:lpstr>
      <vt:lpstr>2、原理</vt:lpstr>
      <vt:lpstr>2、原理</vt:lpstr>
      <vt:lpstr>2、原理</vt:lpstr>
      <vt:lpstr>“本来是佛”的两种解读</vt:lpstr>
      <vt:lpstr>3、清净观的意义</vt:lpstr>
      <vt:lpstr>3、清净观的意义</vt:lpstr>
      <vt:lpstr>3、清净观的意义</vt:lpstr>
      <vt:lpstr>3、清净观的意义</vt:lpstr>
      <vt:lpstr>3、意义</vt:lpstr>
      <vt:lpstr>3、意义</vt:lpstr>
      <vt:lpstr>3、意义</vt:lpstr>
      <vt:lpstr>3、意义</vt:lpstr>
      <vt:lpstr>3、意义</vt:lpstr>
      <vt:lpstr>3、意义</vt:lpstr>
      <vt:lpstr>3、意义</vt:lpstr>
      <vt:lpstr>3、意义</vt:lpstr>
      <vt:lpstr>   二、中观的应用</vt:lpstr>
      <vt:lpstr>1、以中观见解读佛经论典。</vt:lpstr>
      <vt:lpstr>1、以中观见解读佛经论典。</vt:lpstr>
      <vt:lpstr>1、以中观见解读佛经论典。</vt:lpstr>
      <vt:lpstr>2、以中观见摄持善法。</vt:lpstr>
      <vt:lpstr>3、实修中观。</vt:lpstr>
      <vt:lpstr>3、实修中观。</vt:lpstr>
      <vt:lpstr>3、实修中观。</vt:lpstr>
      <vt:lpstr>真、俗之心</vt:lpstr>
      <vt:lpstr>PowerPoint 演示文稿</vt:lpstr>
      <vt:lpstr>   三、智悲双运的重要性</vt:lpstr>
      <vt:lpstr>1、智悲双运是大乘佛法的核心。</vt:lpstr>
      <vt:lpstr>1、智悲双运是大乘佛法的核心。</vt:lpstr>
      <vt:lpstr>2、“无缘大悲”就是空性慧。</vt:lpstr>
      <vt:lpstr>2、“无缘大悲”就是空性慧。</vt:lpstr>
      <vt:lpstr>2、“无缘大悲”就是空性慧。</vt:lpstr>
      <vt:lpstr>3、佛性本具大悲功德。</vt:lpstr>
      <vt:lpstr>3、佛性本具大悲功德。</vt:lpstr>
      <vt:lpstr>3、佛性本具大悲功德。</vt:lpstr>
      <vt:lpstr>   四、信心的重要性</vt:lpstr>
      <vt:lpstr>PowerPoint 演示文稿</vt:lpstr>
      <vt:lpstr>PowerPoint 演示文稿</vt:lpstr>
      <vt:lpstr>PowerPoint 演示文稿</vt:lpstr>
      <vt:lpstr>   五、其他事项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PowerPoint模板</dc:title>
  <dc:creator>微软用户</dc:creator>
  <cp:lastModifiedBy>tsb</cp:lastModifiedBy>
  <cp:revision>143</cp:revision>
  <dcterms:created xsi:type="dcterms:W3CDTF">2012-09-09T09:29:00Z</dcterms:created>
  <dcterms:modified xsi:type="dcterms:W3CDTF">2017-04-10T01:46:54Z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  <property fmtid="{D5CDD505-2E9C-101B-9397-08002B2CF9AE}" pid="3" name="_MarkAsFinal">
    <vt:bool>true</vt:bool>
  </property>
</Properties>
</file>