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C89EF96-8CEA-46FF-86C4-4CE0E76098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>
        <p:scale>
          <a:sx n="121" d="100"/>
          <a:sy n="121" d="100"/>
        </p:scale>
        <p:origin x="-126" y="162"/>
      </p:cViewPr>
      <p:guideLst>
        <p:guide orient="horz" pos="2160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5/31/2017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5209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5/31/2017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788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May 31, 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277187-C200-495F-A386-621319EADA8F}" type="datetimeFigureOut">
              <a:rPr lang="en-US" smtClean="0"/>
              <a:t>5/31/2017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-88649" y="1381990"/>
            <a:ext cx="12092896" cy="4727865"/>
            <a:chOff x="2122" y="1756063"/>
            <a:chExt cx="12092896" cy="4727865"/>
          </a:xfrm>
        </p:grpSpPr>
        <p:sp>
          <p:nvSpPr>
            <p:cNvPr id="42" name="Rounded Rectangle 41"/>
            <p:cNvSpPr/>
            <p:nvPr/>
          </p:nvSpPr>
          <p:spPr>
            <a:xfrm>
              <a:off x="3530913" y="1756063"/>
              <a:ext cx="6861899" cy="472786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solidFill>
                  <a:schemeClr val="tx1"/>
                </a:solidFill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0492402" y="1756063"/>
              <a:ext cx="1602616" cy="4727864"/>
            </a:xfrm>
            <a:prstGeom prst="round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solidFill>
                  <a:schemeClr val="tx1"/>
                </a:solidFill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548780" y="1756063"/>
              <a:ext cx="1850099" cy="472786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3" name="Notched Right Arrow 2"/>
            <p:cNvSpPr/>
            <p:nvPr/>
          </p:nvSpPr>
          <p:spPr>
            <a:xfrm>
              <a:off x="2122" y="1932709"/>
              <a:ext cx="12092896" cy="2119746"/>
            </a:xfrm>
            <a:prstGeom prst="notchedRightArrow">
              <a:avLst/>
            </a:prstGeom>
            <a:gradFill flip="none" rotWithShape="0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Rectangle 4"/>
            <p:cNvSpPr/>
            <p:nvPr/>
          </p:nvSpPr>
          <p:spPr>
            <a:xfrm>
              <a:off x="1716722" y="3626427"/>
              <a:ext cx="1714601" cy="142355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228601" y="3626427"/>
              <a:ext cx="1184564" cy="1236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0" lvl="1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学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习佛教的基础知识。</a:t>
              </a:r>
              <a:endParaRPr lang="en-CA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8780" y="3626427"/>
              <a:ext cx="1849147" cy="15794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0" lvl="1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修四外加行，培养出离心</a:t>
              </a:r>
              <a:endParaRPr lang="en-US" altLang="zh-CN" sz="1600" b="1" dirty="0" smtClean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159778" y="2665268"/>
              <a:ext cx="1332185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2017/03</a:t>
              </a:r>
            </a:p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– 2018/02</a:t>
              </a:r>
              <a:endParaRPr lang="en-CA" sz="1600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12" name="Flowchart: Alternate Process 11"/>
            <p:cNvSpPr/>
            <p:nvPr/>
          </p:nvSpPr>
          <p:spPr>
            <a:xfrm>
              <a:off x="1548780" y="2670457"/>
              <a:ext cx="1849147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2018/03 </a:t>
              </a:r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– </a:t>
              </a:r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2019/08</a:t>
              </a:r>
              <a:endParaRPr lang="en-CA" sz="1600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13" name="Flowchart: Alternate Process 12"/>
            <p:cNvSpPr/>
            <p:nvPr/>
          </p:nvSpPr>
          <p:spPr>
            <a:xfrm>
              <a:off x="3533542" y="2660071"/>
              <a:ext cx="4309842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latin typeface="微软雅黑 Light" pitchFamily="34" charset="-122"/>
                  <a:ea typeface="微软雅黑 Light" pitchFamily="34" charset="-122"/>
                </a:rPr>
                <a:t>2019/09 </a:t>
              </a:r>
              <a:r>
                <a:rPr lang="en-US" altLang="zh-CN" dirty="0" smtClean="0">
                  <a:latin typeface="微软雅黑 Light" pitchFamily="34" charset="-122"/>
                  <a:ea typeface="微软雅黑 Light" pitchFamily="34" charset="-122"/>
                </a:rPr>
                <a:t>– </a:t>
              </a:r>
              <a:r>
                <a:rPr lang="en-US" altLang="zh-CN" dirty="0" smtClean="0">
                  <a:latin typeface="微软雅黑 Light" pitchFamily="34" charset="-122"/>
                  <a:ea typeface="微软雅黑 Light" pitchFamily="34" charset="-122"/>
                </a:rPr>
                <a:t>2023/02</a:t>
              </a:r>
              <a:endParaRPr lang="en-CA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596640" y="3314698"/>
              <a:ext cx="2609372" cy="27432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521534" y="3564082"/>
              <a:ext cx="4321850" cy="17578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285750" lvl="0" indent="-285750">
                <a:buFont typeface="Arial" pitchFamily="34" charset="0"/>
                <a:buChar char="•"/>
              </a:pP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修皈依和发</a:t>
              </a:r>
              <a:r>
                <a:rPr lang="zh-CN" altLang="en-US" sz="1600" b="1" dirty="0">
                  <a:solidFill>
                    <a:srgbClr val="FF0000"/>
                  </a:solidFill>
                  <a:latin typeface="微软雅黑 Light" pitchFamily="34" charset="-122"/>
                  <a:ea typeface="微软雅黑 Light" pitchFamily="34" charset="-122"/>
                </a:rPr>
                <a:t>菩提心</a:t>
              </a: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，成为大乘佛教徒，进入大乘佛门，走上大乘解脱道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；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  <a:p>
              <a:pPr marL="285750" lvl="0" indent="-285750">
                <a:buFont typeface="Arial" pitchFamily="34" charset="0"/>
                <a:buChar char="•"/>
              </a:pP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修</a:t>
              </a: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金刚萨埵修法，减轻无始以来所造的罪业；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  <a:p>
              <a:pPr marL="285750" lvl="0" indent="-285750">
                <a:buFont typeface="Arial" pitchFamily="34" charset="0"/>
                <a:buChar char="•"/>
              </a:pP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修曼</a:t>
              </a: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茶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罗</a:t>
              </a: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，积累资粮；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  <a:p>
              <a:pPr marL="285750" lvl="0" indent="-285750">
                <a:buFont typeface="Arial" pitchFamily="34" charset="0"/>
                <a:buChar char="•"/>
              </a:pP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修</a:t>
              </a:r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上师瑜伽，获得上师及诸佛菩萨的加持。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28" name="Flowchart: Alternate Process 27"/>
            <p:cNvSpPr/>
            <p:nvPr/>
          </p:nvSpPr>
          <p:spPr>
            <a:xfrm>
              <a:off x="10582552" y="2670457"/>
              <a:ext cx="1267356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2025/03 </a:t>
              </a:r>
              <a:r>
                <a:rPr lang="en-US" altLang="zh-CN" sz="1600" dirty="0">
                  <a:latin typeface="微软雅黑 Light" pitchFamily="34" charset="-122"/>
                  <a:ea typeface="微软雅黑 Light" pitchFamily="34" charset="-122"/>
                </a:rPr>
                <a:t>– </a:t>
              </a:r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2026/02</a:t>
              </a:r>
              <a:endParaRPr lang="en-CA" sz="1600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492402" y="3564079"/>
              <a:ext cx="1420541" cy="1380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修密法的正行，空性与光明，达到明心见性的境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界。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30" name="Flowchart: Alternate Process 29"/>
            <p:cNvSpPr/>
            <p:nvPr/>
          </p:nvSpPr>
          <p:spPr>
            <a:xfrm>
              <a:off x="9228810" y="2670457"/>
              <a:ext cx="1263591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2024/03 </a:t>
              </a:r>
              <a:r>
                <a:rPr lang="en-US" altLang="zh-CN" sz="1600" dirty="0">
                  <a:latin typeface="微软雅黑 Light" pitchFamily="34" charset="-122"/>
                  <a:ea typeface="微软雅黑 Light" pitchFamily="34" charset="-122"/>
                </a:rPr>
                <a:t>– </a:t>
              </a:r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2025/02</a:t>
              </a:r>
              <a:endParaRPr lang="en-CA" sz="1600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31" name="Flowchart: Alternate Process 30"/>
            <p:cNvSpPr/>
            <p:nvPr/>
          </p:nvSpPr>
          <p:spPr>
            <a:xfrm>
              <a:off x="7843385" y="2660067"/>
              <a:ext cx="1362960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2023/03 </a:t>
              </a:r>
              <a:r>
                <a:rPr lang="en-US" altLang="zh-CN" sz="1600" dirty="0">
                  <a:latin typeface="微软雅黑 Light" pitchFamily="34" charset="-122"/>
                  <a:ea typeface="微软雅黑 Light" pitchFamily="34" charset="-122"/>
                </a:rPr>
                <a:t>– </a:t>
              </a:r>
              <a:r>
                <a:rPr lang="en-US" altLang="zh-CN" sz="1600" dirty="0" smtClean="0">
                  <a:latin typeface="微软雅黑 Light" pitchFamily="34" charset="-122"/>
                  <a:ea typeface="微软雅黑 Light" pitchFamily="34" charset="-122"/>
                </a:rPr>
                <a:t>2024/02</a:t>
              </a:r>
              <a:endParaRPr lang="en-CA" sz="1600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9206345" y="3564079"/>
              <a:ext cx="1186467" cy="1569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修中观的无我和空性，打破自己的愚昧执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著。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932582" y="3564079"/>
              <a:ext cx="1273763" cy="16417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itchFamily="34" charset="-122"/>
                  <a:ea typeface="微软雅黑 Light" pitchFamily="34" charset="-122"/>
                </a:rPr>
                <a:t>以上的基础条件都具备之后，修寂止的禅定，使内心平静，接近空</a:t>
              </a:r>
              <a:r>
                <a:rPr lang="zh-CN" altLang="en-US" sz="1600" b="1" dirty="0" smtClean="0">
                  <a:latin typeface="微软雅黑 Light" pitchFamily="34" charset="-122"/>
                  <a:ea typeface="微软雅黑 Light" pitchFamily="34" charset="-122"/>
                </a:rPr>
                <a:t>性。</a:t>
              </a:r>
              <a:endParaRPr lang="en-CA" sz="1600" b="1" dirty="0">
                <a:latin typeface="微软雅黑 Light" pitchFamily="34" charset="-122"/>
                <a:ea typeface="微软雅黑 Light" pitchFamily="34" charset="-122"/>
              </a:endParaRPr>
            </a:p>
          </p:txBody>
        </p:sp>
        <p:pic>
          <p:nvPicPr>
            <p:cNvPr id="34" name="Picture 23" descr="https://cdn1.iconfinder.com/data/icons/science-volume-2/48/079-512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65" y="5478026"/>
              <a:ext cx="802151" cy="802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9" descr="http://www.cliparthut.com/clip-arts/264/running-stick-figure-clip-art-264358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8457" y="5465205"/>
              <a:ext cx="864096" cy="828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312315" y="5571274"/>
              <a:ext cx="647606" cy="642232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08144" y="5560227"/>
              <a:ext cx="637747" cy="637747"/>
            </a:xfrm>
            <a:prstGeom prst="rect">
              <a:avLst/>
            </a:prstGeom>
          </p:spPr>
        </p:pic>
        <p:pic>
          <p:nvPicPr>
            <p:cNvPr id="1030" name="Picture 6" descr="http://orig11.deviantart.net/c212/f/2013/249/e/8/pink_lotus_png_by_hanabell1-d6l7jsi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4247" y="5578391"/>
              <a:ext cx="696107" cy="565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://freeiconbox.com/icon/256/10893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706" y="5464282"/>
              <a:ext cx="877253" cy="8772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11" descr="http://static.iconsplace.com/icons/preview/orange/meditation-guru-256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5409" y="5357161"/>
              <a:ext cx="840813" cy="8408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347298" y="5350532"/>
              <a:ext cx="904559" cy="90934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760699" y="5134957"/>
              <a:ext cx="1152244" cy="1158340"/>
            </a:xfrm>
            <a:prstGeom prst="rect">
              <a:avLst/>
            </a:prstGeom>
          </p:spPr>
        </p:pic>
      </p:grpSp>
      <p:sp>
        <p:nvSpPr>
          <p:cNvPr id="48" name="Rounded Rectangle 47"/>
          <p:cNvSpPr/>
          <p:nvPr/>
        </p:nvSpPr>
        <p:spPr>
          <a:xfrm>
            <a:off x="72737" y="6184608"/>
            <a:ext cx="12020160" cy="548701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CN" altLang="en-US" sz="2800" dirty="0" smtClean="0">
                <a:solidFill>
                  <a:schemeClr val="tx1"/>
                </a:solidFill>
                <a:latin typeface="微软雅黑 Light" pitchFamily="34" charset="-122"/>
                <a:ea typeface="微软雅黑 Light" pitchFamily="34" charset="-122"/>
              </a:rPr>
              <a:t>持戒念佛</a:t>
            </a:r>
            <a:endParaRPr lang="en-CA" sz="2800" dirty="0">
              <a:solidFill>
                <a:schemeClr val="tx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8336" y="1503576"/>
            <a:ext cx="1445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下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等修法</a:t>
            </a:r>
            <a:endParaRPr lang="en-CA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490280" y="1515432"/>
            <a:ext cx="161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上等修法</a:t>
            </a:r>
            <a:endParaRPr lang="en-CA" sz="24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28" name="Picture 4" descr="http://2.bp.blogspot.com/-hHos0ETDvGE/UW-p-ax66lI/AAAAAAAAylc/1dsKqvW-rh8/s1600/20121201231311967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596" y="4924231"/>
            <a:ext cx="691107" cy="96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72737" y="779318"/>
            <a:ext cx="12020159" cy="50915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三殊胜</a:t>
            </a:r>
            <a:endParaRPr lang="en-CA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61142" y="145357"/>
            <a:ext cx="9509760" cy="613295"/>
          </a:xfrm>
        </p:spPr>
        <p:txBody>
          <a:bodyPr>
            <a:normAutofit/>
          </a:bodyPr>
          <a:lstStyle/>
          <a:p>
            <a:r>
              <a:rPr lang="zh-CN" altLang="en-US" sz="3200" b="0" dirty="0" smtClean="0"/>
              <a:t>禅修五班</a:t>
            </a:r>
            <a:r>
              <a:rPr lang="zh-CN" altLang="en-US" sz="3200" b="0" dirty="0" smtClean="0"/>
              <a:t>闻思修计划</a:t>
            </a:r>
            <a:endParaRPr lang="en-CA" sz="3200" b="0" dirty="0"/>
          </a:p>
        </p:txBody>
      </p:sp>
      <p:sp>
        <p:nvSpPr>
          <p:cNvPr id="46" name="TextBox 45"/>
          <p:cNvSpPr txBox="1"/>
          <p:nvPr/>
        </p:nvSpPr>
        <p:spPr>
          <a:xfrm>
            <a:off x="5496791" y="1476867"/>
            <a:ext cx="3273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中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等修法 </a:t>
            </a:r>
            <a:r>
              <a:rPr lang="en-CA" altLang="zh-CN" sz="2400" dirty="0" smtClean="0">
                <a:latin typeface="微软雅黑" pitchFamily="34" charset="-122"/>
                <a:ea typeface="微软雅黑" pitchFamily="34" charset="-122"/>
              </a:rPr>
              <a:t>– 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智悲双运</a:t>
            </a:r>
            <a:endParaRPr lang="en-CA" sz="24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227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禅修五班闻思修计划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8</cp:revision>
  <dcterms:created xsi:type="dcterms:W3CDTF">2015-09-26T20:05:00Z</dcterms:created>
  <dcterms:modified xsi:type="dcterms:W3CDTF">2017-05-31T12:37:58Z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  <property fmtid="{D5CDD505-2E9C-101B-9397-08002B2CF9AE}" pid="3" name="KSOProductBuildVer">
    <vt:lpwstr>1033-10.1.0.5674</vt:lpwstr>
  </property>
</Properties>
</file>