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8" r:id="rId2"/>
    <p:sldId id="256" r:id="rId3"/>
    <p:sldId id="257" r:id="rId4"/>
    <p:sldId id="271" r:id="rId5"/>
    <p:sldId id="259" r:id="rId6"/>
    <p:sldId id="272" r:id="rId7"/>
    <p:sldId id="273" r:id="rId8"/>
    <p:sldId id="274" r:id="rId9"/>
    <p:sldId id="275" r:id="rId10"/>
    <p:sldId id="276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89" r:id="rId20"/>
    <p:sldId id="29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F5FC3-8FBA-0949-85B8-B892EB709A3C}" type="datetimeFigureOut">
              <a:rPr kumimoji="1" lang="zh-CN" altLang="en-US" smtClean="0"/>
              <a:t>2017/3/22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6C0D7-8F33-7340-92CB-C749D0B112FF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12295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直线连接符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椭圆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幻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线连接符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椭圆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直线连接符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椭圆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椭圆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E4AAA4-6363-4581-962D-1ACCC2D600C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直线连接符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内容占位符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12" name="内容占位符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线连接符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直线连接符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内容占位符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26" name="内容占位符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25" name="椭圆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椭圆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标题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线连接符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内容占位符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二级</a:t>
            </a:r>
          </a:p>
          <a:p>
            <a:pPr lvl="2" eaLnBrk="1" latinLnBrk="0" hangingPunct="1"/>
            <a:r>
              <a:rPr lang="zh-CN" altLang="en-US" smtClean="0"/>
              <a:t>三级</a:t>
            </a:r>
          </a:p>
          <a:p>
            <a:pPr lvl="3" eaLnBrk="1" latinLnBrk="0" hangingPunct="1"/>
            <a:r>
              <a:rPr lang="zh-CN" altLang="en-US" smtClean="0"/>
              <a:t>四级</a:t>
            </a:r>
          </a:p>
          <a:p>
            <a:pPr lvl="4" eaLnBrk="1" latinLnBrk="0" hangingPunct="1"/>
            <a:r>
              <a:rPr lang="zh-CN" altLang="en-US" smtClean="0"/>
              <a:t>五级</a:t>
            </a:r>
            <a:endParaRPr kumimoji="0" lang="en-US"/>
          </a:p>
        </p:txBody>
      </p:sp>
      <p:sp>
        <p:nvSpPr>
          <p:cNvPr id="10" name="椭圆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椭圆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线连接符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椭圆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 hasCustomPrompt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将图片拖动到占位符，或单击添加图标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D290233-0DD1-4A80-BB1E-9ADC3556DBB6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线连接符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椭圆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幻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二级</a:t>
            </a:r>
          </a:p>
          <a:p>
            <a:pPr lvl="2" eaLnBrk="1" latinLnBrk="0" hangingPunct="1"/>
            <a:r>
              <a:rPr kumimoji="0" lang="zh-CN" altLang="en-US" smtClean="0"/>
              <a:t>三级</a:t>
            </a:r>
          </a:p>
          <a:p>
            <a:pPr lvl="3" eaLnBrk="1" latinLnBrk="0" hangingPunct="1"/>
            <a:r>
              <a:rPr kumimoji="0" lang="zh-CN" altLang="en-US" smtClean="0"/>
              <a:t>四级</a:t>
            </a:r>
          </a:p>
          <a:p>
            <a:pPr lvl="4" eaLnBrk="1" latinLnBrk="0" hangingPunct="1"/>
            <a:r>
              <a:rPr kumimoji="0" lang="zh-CN" altLang="en-US" smtClean="0"/>
              <a:t>五级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 panose="05000000000000000000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 panose="05000000000000000000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522220"/>
          </a:xfrm>
        </p:spPr>
        <p:txBody>
          <a:bodyPr/>
          <a:lstStyle/>
          <a:p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idx="2"/>
          </p:nvPr>
        </p:nvSpPr>
        <p:spPr>
          <a:xfrm>
            <a:off x="381000" y="1436620"/>
            <a:ext cx="2362200" cy="4689543"/>
          </a:xfrm>
        </p:spPr>
        <p:txBody>
          <a:bodyPr/>
          <a:lstStyle/>
          <a:p>
            <a:endParaRPr kumimoji="1"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"/>
          </p:nvPr>
        </p:nvSpPr>
        <p:spPr>
          <a:xfrm>
            <a:off x="3124200" y="573491"/>
            <a:ext cx="5638800" cy="552250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kumimoji="1" lang="zh-CN" altLang="en-US" sz="2800" dirty="0" smtClean="0">
                <a:latin typeface="+mn-ea"/>
                <a:cs typeface="华文隶书"/>
              </a:rPr>
              <a:t>发菩提心</a:t>
            </a:r>
            <a:endParaRPr kumimoji="1" lang="en-US" altLang="zh-CN" sz="2800" dirty="0" smtClean="0">
              <a:latin typeface="+mn-ea"/>
              <a:cs typeface="华文隶书"/>
            </a:endParaRPr>
          </a:p>
          <a:p>
            <a:pPr marL="0" indent="0" algn="ctr">
              <a:buNone/>
            </a:pPr>
            <a:endParaRPr kumimoji="1" lang="en-US" altLang="zh-CN" sz="2800" dirty="0" smtClean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 smtClean="0">
                <a:latin typeface="+mn-ea"/>
                <a:cs typeface="华文隶书"/>
              </a:rPr>
              <a:t>顶</a:t>
            </a:r>
            <a:r>
              <a:rPr kumimoji="1" lang="zh-CN" altLang="en-US" sz="2400" dirty="0">
                <a:latin typeface="+mn-ea"/>
                <a:cs typeface="华文隶书"/>
              </a:rPr>
              <a:t>礼本师释迦牟尼佛！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400" dirty="0">
                <a:latin typeface="+mn-ea"/>
                <a:cs typeface="华文隶书"/>
              </a:rPr>
              <a:t>！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顶礼传承大恩上师！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无上甚深微妙法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百千万劫难遭遇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我今见闻得受持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愿解如来真实义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为度化一切众生，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请大家发无上殊胜的</a:t>
            </a:r>
            <a:endParaRPr kumimoji="1" lang="en-US" altLang="zh-CN" sz="2400" dirty="0">
              <a:latin typeface="+mn-ea"/>
              <a:cs typeface="华文隶书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2891490" y="106728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pic>
        <p:nvPicPr>
          <p:cNvPr id="10" name="图片 9" descr="133431026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717"/>
          <a:stretch>
            <a:fillRect/>
          </a:stretch>
        </p:blipFill>
        <p:spPr>
          <a:xfrm>
            <a:off x="381000" y="1436620"/>
            <a:ext cx="2510490" cy="425732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超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越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kumimoji="1" lang="zh-CN" altLang="en-US" dirty="0" smtClean="0"/>
              <a:t>在了解了外教和佛教的差别的基础上，第二步就是要超越外教，进入佛门。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佛教的目的是利益众生，佛教尊重每个人自己的信仰、尊重个人的根基，因此不会强迫、强制个人去学佛。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佛教的核心是智与悲，学习了佛陀的智慧，可以提高我们自己智慧的级别，提高我们的世界观、人生观；学习佛陀的慈悲，可以培养我们自己的慈悲，去帮助别人。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我们真正的幸福从我们能真正帮助别人那天开始；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r>
              <a:rPr kumimoji="1" lang="zh-CN" altLang="en-US" dirty="0" smtClean="0"/>
              <a:t>我们生存的意义从我们能真正帮助别人那天开始；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r>
              <a:rPr kumimoji="1" lang="zh-CN" altLang="en-US" dirty="0" smtClean="0"/>
              <a:t>我们存在的价值从我们能真正帮助别人那天开始。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>
                <a:latin typeface="+mj-ea"/>
                <a:cs typeface="华文隶书"/>
              </a:rPr>
              <a:t>二、世间法和出世间法的差别</a:t>
            </a:r>
            <a:endParaRPr kumimoji="1" lang="zh-CN" altLang="en-US" dirty="0">
              <a:latin typeface="+mj-ea"/>
              <a:cs typeface="华文隶书"/>
            </a:endParaRPr>
          </a:p>
        </p:txBody>
      </p:sp>
      <p:pic>
        <p:nvPicPr>
          <p:cNvPr id="7" name="图片 6" descr="u=1844710503,1472859529&amp;fm=21&amp;gp=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444" y="2743200"/>
            <a:ext cx="6643156" cy="1863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97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基本概念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用佛教的话讲，六道轮回（或其当中的一部分）叫做世间；而超越了六道轮回，这里是指心灵上的超越，人的身体可以仍然在红尘中，这种超越的境界叫出世间。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法就是方法。超越红尘、超越六道轮回的方法，叫出世间法；进入六道轮回、不断轮转进化的方法，叫世间法。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区分世间法和出世间法的方法是：是否具备出离心。出离心起到了决定性的、关键的作用。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500993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出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离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心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“出离”的意思是精神上的出离。首先要深深体会到六道轮回总的来说是痛苦的，虽不否认有短暂的、相对的幸福，但没有绝对的幸福可言；然后要看轮回的全景图，思考轮回中每一个众生的痛苦；从而决定下一世不愿意以现在凡夫的身份再出现在轮回中，而要以比现在好一点的身份出现，第一自己没有痛苦，第二可以帮助别人脱离痛苦。这种决定、决心就叫做出离心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在具备出离心基础上，做任何一件事情都可成为出世间法；所做的一切善事均是解脱道。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学佛的人必须要修出离心。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2307015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超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越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首先我们了解认识到什么是世间法、什么是出世间法，然后我们要超越世间法。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超越世间法的方法就是出离心，通过修四个前行：人身难得、寿命无常、轮回过患、因果不虚，修行出离心。一旦具备了出离心，以后所有的修法都可成为解脱之道。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650284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三、小乘佛教和大乘佛教的差别</a:t>
            </a:r>
            <a:endParaRPr kumimoji="1" lang="zh-CN" altLang="en-US" dirty="0"/>
          </a:p>
        </p:txBody>
      </p:sp>
      <p:pic>
        <p:nvPicPr>
          <p:cNvPr id="6" name="图片 5" descr="13I96011963S0-1C54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1"/>
          <a:stretch>
            <a:fillRect/>
          </a:stretch>
        </p:blipFill>
        <p:spPr>
          <a:xfrm>
            <a:off x="1368426" y="2743200"/>
            <a:ext cx="6480173" cy="2117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3990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基本概念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从地域上讲，云南的上座部，泰国、缅甸等南方国家的佛教是小乘佛教；汉传、藏传、日本等地的佛教是大乘佛教。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小乘佛教和大乘佛教真正的区别是以发心来区分的，这个发心是指发菩提心。凡是具备菩提心，在此基础上所做的任何善事、修行均为大乘法，将来可以成佛，度化众生。而仅仅为了自己的解脱，不考虑其他众生的解脱，即不具备菩提心，在此基础上所做的任何善事、修行均为小乘法，将来可以成为阿罗汉。</a:t>
            </a:r>
            <a:endParaRPr kumimoji="1" lang="en-US" altLang="zh-CN" dirty="0" smtClean="0"/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283965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菩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提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心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为度化一切众生而发誓成佛的决心，叫做菩提心。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菩提心需要具备两个条件：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</a:t>
            </a:r>
            <a:r>
              <a:rPr kumimoji="1" lang="zh-CN" altLang="en-US" dirty="0" smtClean="0"/>
              <a:t>第一、对天下所有生命有慈悲心、有大爱；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  </a:t>
            </a:r>
            <a:r>
              <a:rPr kumimoji="1" lang="zh-CN" altLang="en-US" dirty="0" smtClean="0"/>
              <a:t>第二、为度众生而发誓成佛。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菩提心不是一般意义上的慈悲，是大慈大悲，是慈悲心的升级。它不仅对众生在轮回中的痛苦产生慈悲，而且要让众生能够得到解脱、摆脱痛苦。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0870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超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越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首先要认识和区分大小乘，然后要超越，走入大乘的解脱道。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超越的过程从菩提心的角度来说是一个漫长</a:t>
            </a:r>
            <a:r>
              <a:rPr kumimoji="1" lang="zh-CN" altLang="en-US" dirty="0"/>
              <a:t>的过程，我们要接受它、适应它，一步一步慢慢训练自己，总有一天会成功</a:t>
            </a:r>
            <a:r>
              <a:rPr kumimoji="1" lang="zh-CN" altLang="en-US" dirty="0" smtClean="0"/>
              <a:t>！</a:t>
            </a:r>
            <a:endParaRPr kumimoji="1" lang="en-US" altLang="zh-CN" dirty="0" smtClean="0"/>
          </a:p>
          <a:p>
            <a:r>
              <a:rPr kumimoji="1" lang="zh-CN" altLang="en-US" dirty="0" smtClean="0"/>
              <a:t>超越的方法：只要我们有勇气，超越的方法很多，重要的在于去修行。具备菩提心以后，我们立即就成为菩萨，从此在大乘佛教的道路上迈出了第一步，从此以后不会堕恶趣，拥有帮助非常多众生的能力，从此真正做到了让我们的人生有意义。</a:t>
            </a:r>
            <a:endParaRPr kumimoji="1" lang="en-US" altLang="zh-CN" dirty="0"/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11735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互动讨论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CN" altLang="en-US"/>
              <a:t>为什么要区别外教和佛教的差别？</a:t>
            </a:r>
          </a:p>
          <a:p>
            <a:endParaRPr lang="zh-CN" altLang="en-US"/>
          </a:p>
          <a:p>
            <a:r>
              <a:rPr lang="zh-CN" altLang="en-US"/>
              <a:t>佛教与现代宗教的区别在哪里？</a:t>
            </a:r>
          </a:p>
          <a:p>
            <a:endParaRPr lang="zh-CN" altLang="en-US"/>
          </a:p>
          <a:p>
            <a:r>
              <a:rPr lang="zh-CN" altLang="en-US"/>
              <a:t>谈谈你了解哪些宗教？你选择学佛的动力是什么？</a:t>
            </a:r>
          </a:p>
          <a:p>
            <a:endParaRPr lang="zh-CN" altLang="en-US"/>
          </a:p>
          <a:p>
            <a:r>
              <a:rPr lang="zh-CN" altLang="en-US"/>
              <a:t>根据你自己对这一课的领悟和体会，说一说为什么要超越外教、进入佛门？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副标题 2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27" name="标题 2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6600" dirty="0" smtClean="0">
                <a:latin typeface="+mj-ea"/>
                <a:cs typeface="华文隶书"/>
              </a:rPr>
              <a:t>三</a:t>
            </a:r>
            <a:r>
              <a:rPr kumimoji="1" lang="en-US" altLang="zh-CN" sz="6600" dirty="0" smtClean="0">
                <a:latin typeface="+mj-ea"/>
                <a:cs typeface="华文隶书"/>
              </a:rPr>
              <a:t> </a:t>
            </a:r>
            <a:r>
              <a:rPr kumimoji="1" lang="zh-CN" altLang="en-US" sz="6600" dirty="0" smtClean="0">
                <a:latin typeface="+mj-ea"/>
                <a:cs typeface="华文隶书"/>
              </a:rPr>
              <a:t>个</a:t>
            </a:r>
            <a:r>
              <a:rPr kumimoji="1" lang="en-US" altLang="zh-CN" sz="6600" dirty="0" smtClean="0">
                <a:latin typeface="+mj-ea"/>
                <a:cs typeface="华文隶书"/>
              </a:rPr>
              <a:t> </a:t>
            </a:r>
            <a:r>
              <a:rPr kumimoji="1" lang="zh-CN" altLang="en-US" sz="6600" dirty="0" smtClean="0">
                <a:latin typeface="+mj-ea"/>
                <a:cs typeface="华文隶书"/>
              </a:rPr>
              <a:t>差</a:t>
            </a:r>
            <a:r>
              <a:rPr kumimoji="1" lang="en-US" altLang="zh-CN" sz="6600" dirty="0" smtClean="0">
                <a:latin typeface="+mj-ea"/>
                <a:cs typeface="华文隶书"/>
              </a:rPr>
              <a:t> </a:t>
            </a:r>
            <a:r>
              <a:rPr kumimoji="1" lang="zh-CN" altLang="en-US" sz="6600" dirty="0" smtClean="0">
                <a:latin typeface="+mj-ea"/>
                <a:cs typeface="华文隶书"/>
              </a:rPr>
              <a:t>别</a:t>
            </a:r>
            <a:endParaRPr kumimoji="1" lang="zh-CN" altLang="en-US" sz="6600" dirty="0">
              <a:latin typeface="+mj-ea"/>
              <a:cs typeface="华文隶书"/>
            </a:endParaRPr>
          </a:p>
        </p:txBody>
      </p:sp>
      <p:pic>
        <p:nvPicPr>
          <p:cNvPr id="2" name="图片 1" descr="u=3006318021,1866934195&amp;fm=21&amp;gp=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819400"/>
            <a:ext cx="6400800" cy="23143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互动问答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zh-CN" altLang="en-US" dirty="0" smtClean="0"/>
              <a:t>1.世间法与出世间法的区别在于什么？</a:t>
            </a:r>
          </a:p>
          <a:p>
            <a:r>
              <a:rPr kumimoji="1" lang="zh-CN" altLang="en-US" dirty="0" smtClean="0"/>
              <a:t>2.什么是出离心？是否出家修行就算具有出离心了？佛教如何培养出离心？</a:t>
            </a:r>
          </a:p>
          <a:p>
            <a:r>
              <a:rPr kumimoji="1" lang="zh-CN" altLang="en-US" dirty="0" smtClean="0"/>
              <a:t>3.大乘和小乘的区别是什么？</a:t>
            </a:r>
          </a:p>
          <a:p>
            <a:r>
              <a:rPr kumimoji="1" lang="zh-CN" altLang="en-US" dirty="0" smtClean="0"/>
              <a:t>4.菩提心的两个条件是什么？</a:t>
            </a:r>
          </a:p>
          <a:p>
            <a:r>
              <a:rPr kumimoji="1" lang="zh-CN" altLang="en-US" dirty="0" smtClean="0"/>
              <a:t>5.怎样才能使我们日常所做的善事、修行成为大乘解脱之道？</a:t>
            </a:r>
          </a:p>
        </p:txBody>
      </p:sp>
    </p:spTree>
    <p:extLst>
      <p:ext uri="{BB962C8B-B14F-4D97-AF65-F5344CB8AC3E}">
        <p14:creationId xmlns:p14="http://schemas.microsoft.com/office/powerpoint/2010/main" val="25241883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sz="4400" dirty="0" smtClean="0">
                <a:latin typeface="+mj-ea"/>
                <a:cs typeface="华文仿宋"/>
              </a:rPr>
              <a:t>法义概述</a:t>
            </a:r>
            <a:endParaRPr kumimoji="1" lang="zh-CN" altLang="en-US" sz="4400" dirty="0">
              <a:latin typeface="+mj-ea"/>
              <a:cs typeface="华文仿宋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zh-CN" altLang="en-US" sz="3200" dirty="0" smtClean="0">
                <a:latin typeface="+mn-ea"/>
                <a:cs typeface="华文仿宋"/>
                <a:sym typeface="Wingdings" panose="05000000000000000000"/>
              </a:rPr>
              <a:t>本课宣讲了外教与佛教、世间法与出世间法、大乘佛教与小乘佛教的差别。</a:t>
            </a:r>
            <a:endParaRPr kumimoji="1" lang="en-US" altLang="zh-CN" sz="3200" dirty="0" smtClean="0">
              <a:latin typeface="+mn-ea"/>
              <a:cs typeface="华文仿宋"/>
              <a:sym typeface="Wingdings" panose="05000000000000000000"/>
            </a:endParaRPr>
          </a:p>
          <a:p>
            <a:pPr marL="0" indent="0">
              <a:buNone/>
            </a:pPr>
            <a:r>
              <a:rPr kumimoji="1" lang="zh-CN" altLang="en-US" sz="3200" dirty="0" smtClean="0">
                <a:latin typeface="+mn-ea"/>
                <a:cs typeface="华文仿宋"/>
                <a:sym typeface="Wingdings" panose="05000000000000000000"/>
              </a:rPr>
              <a:t>重要性：对一个想修持正法的人来说，有必要先了解这三个问题的答案，对这三个问题的不同抉择会带来差异悬殊的结果。</a:t>
            </a:r>
            <a:endParaRPr kumimoji="1" lang="en-US" altLang="zh-CN" sz="3200" dirty="0" smtClean="0">
              <a:latin typeface="+mn-ea"/>
              <a:cs typeface="华文仿宋"/>
              <a:sym typeface="Wingdings" panose="05000000000000000000"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占位符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4400" dirty="0" smtClean="0"/>
              <a:t>一、外教与佛教的差别</a:t>
            </a:r>
            <a:endParaRPr kumimoji="1" lang="zh-CN" altLang="en-US" sz="4400" dirty="0"/>
          </a:p>
        </p:txBody>
      </p:sp>
      <p:pic>
        <p:nvPicPr>
          <p:cNvPr id="8" name="图片 7" descr="mp1811242_1423489111909_1_th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426" y="2743200"/>
            <a:ext cx="6480174" cy="17691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zh-CN" altLang="en-US" sz="4400" dirty="0" smtClean="0">
                <a:latin typeface="+mj-ea"/>
                <a:cs typeface="华文仿宋"/>
              </a:rPr>
              <a:t>宣讲的意义</a:t>
            </a:r>
            <a:endParaRPr kumimoji="1" lang="zh-CN" altLang="en-US" sz="4400" dirty="0">
              <a:latin typeface="+mj-ea"/>
              <a:cs typeface="华文仿宋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089024" y="1801906"/>
            <a:ext cx="7409795" cy="4324257"/>
          </a:xfrm>
        </p:spPr>
        <p:txBody>
          <a:bodyPr>
            <a:normAutofit/>
          </a:bodyPr>
          <a:lstStyle/>
          <a:p>
            <a:r>
              <a:rPr kumimoji="1" lang="zh-CN" altLang="en-US" dirty="0" smtClean="0"/>
              <a:t>宣讲的意义：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>
                <a:latin typeface="+mn-ea"/>
              </a:rPr>
              <a:t>   </a:t>
            </a:r>
            <a:r>
              <a:rPr kumimoji="1" lang="en-US" altLang="zh-CN" dirty="0" smtClean="0">
                <a:latin typeface="+mn-ea"/>
                <a:cs typeface="Zapf Dingbats"/>
                <a:sym typeface="Zapf Dingbats"/>
              </a:rPr>
              <a:t>✓</a:t>
            </a:r>
            <a:r>
              <a:rPr kumimoji="1" lang="en-US" altLang="zh-CN" dirty="0">
                <a:latin typeface="+mn-ea"/>
                <a:cs typeface="Zapf Dingbats"/>
                <a:sym typeface="Zapf Dingbats"/>
              </a:rPr>
              <a:t> </a:t>
            </a:r>
            <a:r>
              <a:rPr kumimoji="1" lang="zh-CN" altLang="en-US" dirty="0" smtClean="0">
                <a:latin typeface="+mn-ea"/>
                <a:cs typeface="Zapf Dingbats"/>
                <a:sym typeface="Zapf Dingbats"/>
              </a:rPr>
              <a:t>佛教徒、想学佛的人，首先要知道什么是佛教、什么是非佛教；</a:t>
            </a:r>
            <a:endParaRPr kumimoji="1" lang="en-US" altLang="zh-CN" dirty="0" smtClean="0">
              <a:latin typeface="+mn-ea"/>
              <a:cs typeface="Zapf Dingbats"/>
              <a:sym typeface="Zapf Dingbats"/>
            </a:endParaRPr>
          </a:p>
          <a:p>
            <a:pPr marL="0" indent="0">
              <a:buNone/>
            </a:pPr>
            <a:r>
              <a:rPr kumimoji="1" lang="en-US" altLang="zh-CN" dirty="0">
                <a:latin typeface="+mn-ea"/>
                <a:cs typeface="Zapf Dingbats"/>
                <a:sym typeface="Zapf Dingbats"/>
              </a:rPr>
              <a:t> </a:t>
            </a:r>
            <a:r>
              <a:rPr kumimoji="1" lang="en-US" altLang="zh-CN" dirty="0" smtClean="0">
                <a:latin typeface="+mn-ea"/>
                <a:cs typeface="Zapf Dingbats"/>
                <a:sym typeface="Zapf Dingbats"/>
              </a:rPr>
              <a:t>   </a:t>
            </a:r>
            <a:r>
              <a:rPr kumimoji="1" lang="en-US" altLang="zh-CN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r>
              <a:rPr kumimoji="1" lang="en-US" altLang="zh-CN" dirty="0">
                <a:latin typeface="+mn-ea"/>
                <a:sym typeface="Zapf Dingbats"/>
              </a:rPr>
              <a:t> </a:t>
            </a:r>
            <a:r>
              <a:rPr kumimoji="1" lang="en-US" altLang="zh-CN" dirty="0" smtClean="0">
                <a:latin typeface="+mn-ea"/>
                <a:sym typeface="Zapf Dingbats"/>
              </a:rPr>
              <a:t> </a:t>
            </a:r>
            <a:r>
              <a:rPr kumimoji="1" lang="zh-CN" altLang="en-US" dirty="0" smtClean="0">
                <a:latin typeface="+mn-ea"/>
                <a:sym typeface="Zapf Dingbats"/>
              </a:rPr>
              <a:t>许多类似佛教的民间传说、风俗，很多外道的东西实际上并不是佛教，如果没有能力辨别，就找不到正确的路；</a:t>
            </a:r>
            <a:endParaRPr kumimoji="1" lang="en-US" altLang="zh-CN" dirty="0" smtClean="0">
              <a:latin typeface="+mn-ea"/>
              <a:sym typeface="Zapf Dingbats"/>
            </a:endParaRPr>
          </a:p>
          <a:p>
            <a:pPr marL="0" indent="0">
              <a:buNone/>
            </a:pPr>
            <a:r>
              <a:rPr kumimoji="1" lang="en-US" altLang="zh-CN" dirty="0">
                <a:latin typeface="+mn-ea"/>
                <a:sym typeface="Zapf Dingbats"/>
              </a:rPr>
              <a:t> </a:t>
            </a:r>
            <a:r>
              <a:rPr kumimoji="1" lang="en-US" altLang="zh-CN" dirty="0" smtClean="0">
                <a:latin typeface="+mn-ea"/>
                <a:sym typeface="Zapf Dingbats"/>
              </a:rPr>
              <a:t>   </a:t>
            </a:r>
            <a:r>
              <a:rPr kumimoji="1" lang="en-US" altLang="zh-CN" dirty="0" smtClean="0"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r>
              <a:rPr kumimoji="1" lang="en-US" altLang="zh-CN" dirty="0">
                <a:latin typeface="+mn-ea"/>
                <a:sym typeface="Zapf Dingbats"/>
              </a:rPr>
              <a:t> </a:t>
            </a:r>
            <a:r>
              <a:rPr kumimoji="1" lang="en-US" altLang="zh-CN" dirty="0" smtClean="0">
                <a:latin typeface="+mn-ea"/>
                <a:sym typeface="Zapf Dingbats"/>
              </a:rPr>
              <a:t> </a:t>
            </a:r>
            <a:r>
              <a:rPr kumimoji="1" lang="zh-CN" altLang="en-US" dirty="0" smtClean="0">
                <a:latin typeface="+mn-ea"/>
                <a:sym typeface="Zapf Dingbats"/>
              </a:rPr>
              <a:t>末法时代，有许多宗教、传法等，必须懂得辨别，方能找到真正的佛法、正法。</a:t>
            </a:r>
            <a:endParaRPr kumimoji="1" lang="zh-CN" altLang="en-US" dirty="0">
              <a:latin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kumimoji="1" lang="zh-CN" altLang="en-US" sz="2800" dirty="0" smtClean="0"/>
              <a:t>古老的宗教</a:t>
            </a:r>
            <a:endParaRPr kumimoji="1" lang="zh-CN" altLang="en-US" sz="2800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kumimoji="1" lang="zh-CN" altLang="en-US" sz="2800" dirty="0" smtClean="0"/>
              <a:t>佛教</a:t>
            </a:r>
            <a:endParaRPr kumimoji="1"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/>
          </a:bodyPr>
          <a:lstStyle/>
          <a:p>
            <a:r>
              <a:rPr kumimoji="1" lang="zh-CN" altLang="en-US" dirty="0" smtClean="0"/>
              <a:t>古老的宗教，就是</a:t>
            </a:r>
            <a:r>
              <a:rPr kumimoji="1" lang="en-US" altLang="zh-CN" dirty="0" smtClean="0"/>
              <a:t>2500</a:t>
            </a:r>
            <a:r>
              <a:rPr kumimoji="1" lang="zh-CN" altLang="en-US" dirty="0" smtClean="0"/>
              <a:t>年前佛祖出世时就存在的许多宗教，都是外教；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他们承认肉体、精神、心灵、外在世界是无常的、虚幻的、不真实的，但认为有一个东西是实实在在存在的</a:t>
            </a:r>
            <a:r>
              <a:rPr kumimoji="1" lang="en-US" altLang="zh-CN" dirty="0" smtClean="0"/>
              <a:t>—</a:t>
            </a:r>
            <a:r>
              <a:rPr kumimoji="1" lang="zh-CN" altLang="en-US" dirty="0" smtClean="0"/>
              <a:t>自我。例如印度教的“大我”、“小我”。</a:t>
            </a:r>
            <a:endParaRPr kumimoji="1" lang="en-US" altLang="zh-CN" dirty="0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kumimoji="1" lang="zh-CN" altLang="en-US" dirty="0" smtClean="0"/>
              <a:t>佛教讲无我、空性；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佛教认为这些宗教创造了一个自我，而且执着于它，因此是不可能得到解脱的。只有打破执着，才能得到解脱。</a:t>
            </a:r>
            <a:endParaRPr kumimoji="1"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古老宗教与佛教的比较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kumimoji="1" lang="zh-CN" altLang="en-US" sz="2800" dirty="0" smtClean="0"/>
              <a:t>现代宗教</a:t>
            </a:r>
            <a:endParaRPr kumimoji="1" lang="zh-CN" altLang="en-US" sz="2800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kumimoji="1" lang="zh-CN" altLang="en-US" sz="2800" dirty="0" smtClean="0"/>
              <a:t>佛教</a:t>
            </a:r>
            <a:endParaRPr kumimoji="1" lang="zh-CN" altLang="en-US" sz="2800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kumimoji="1" lang="zh-CN" altLang="en-US" dirty="0" smtClean="0"/>
              <a:t>现代宗教，如基督教等，都基本上承认有一个万能的造物主、神主宰世界；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不讲缘起性空。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缘起：是佛教特有的观点，万物因自身的因缘而生灭；在轮回、解脱上，只讲因缘，不讲鬼神；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性空：即空性，是佛教的核心教义，我们解决所有问题的最终方法就是证悟空性。</a:t>
            </a:r>
            <a:endParaRPr kumimoji="1"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现代宗教与佛教的比较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外教与佛教最关键的差别：皈依三宝</a:t>
            </a:r>
            <a:endParaRPr kumimoji="1" lang="zh-CN" altLang="en-US" dirty="0"/>
          </a:p>
        </p:txBody>
      </p:sp>
      <p:sp>
        <p:nvSpPr>
          <p:cNvPr id="10" name="内容占位符 9"/>
          <p:cNvSpPr>
            <a:spLocks noGrp="1"/>
          </p:cNvSpPr>
          <p:nvPr>
            <p:ph sz="quarter" idx="1"/>
          </p:nvPr>
        </p:nvSpPr>
        <p:spPr>
          <a:xfrm>
            <a:off x="301752" y="1688746"/>
            <a:ext cx="8503920" cy="4410301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尽管佛教与外教在认知世界的观点等方面有很大不同，其修行和结果也不同，但二者最简单、最关键的区别是：是否皈依三宝。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凡是以皈依三宝为基础的教义、见解、修法等，就是佛教。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凡是皈依除了佛教以外的宗教，在此基础上发展出来的教义、见解和修法，都叫外教。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如果想学佛，第一步就是皈依，然后在皈依的基础上去学习、去修行、去帮助他人，尽自己的能力，能做多少做多少。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关于皈依和戒律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kumimoji="1" lang="zh-CN" altLang="en-US" dirty="0" smtClean="0"/>
              <a:t>皈依三宝：即皈依佛、皈依法、皈依僧。</a:t>
            </a:r>
            <a:endParaRPr kumimoji="1" lang="en-US" altLang="zh-CN" dirty="0" smtClean="0"/>
          </a:p>
          <a:p>
            <a:pPr marL="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</a:t>
            </a:r>
            <a:r>
              <a:rPr kumimoji="1" lang="en-US" altLang="zh-CN" dirty="0" smtClean="0">
                <a:latin typeface="Wingdings" panose="05000000000000000000"/>
                <a:ea typeface="Wingdings" panose="05000000000000000000"/>
                <a:cs typeface="Wingdings" panose="05000000000000000000"/>
                <a:sym typeface="Wingdings" panose="05000000000000000000"/>
              </a:rPr>
              <a:t></a:t>
            </a:r>
            <a:r>
              <a:rPr kumimoji="1" lang="zh-CN" altLang="en-US" dirty="0" smtClean="0">
                <a:sym typeface="Wingdings" panose="05000000000000000000"/>
              </a:rPr>
              <a:t>皈依佛：把释迦牟尼佛当作我的老师；</a:t>
            </a:r>
            <a:endParaRPr kumimoji="1" lang="en-US" altLang="zh-CN" dirty="0" smtClean="0">
              <a:sym typeface="Wingdings" panose="05000000000000000000"/>
            </a:endParaRPr>
          </a:p>
          <a:p>
            <a:pPr marL="0" indent="0">
              <a:buNone/>
            </a:pPr>
            <a:r>
              <a:rPr kumimoji="1" lang="en-US" altLang="zh-CN" dirty="0">
                <a:sym typeface="Wingdings" panose="05000000000000000000"/>
              </a:rPr>
              <a:t> </a:t>
            </a:r>
            <a:r>
              <a:rPr kumimoji="1" lang="en-US" altLang="zh-CN" dirty="0" smtClean="0">
                <a:sym typeface="Wingdings" panose="05000000000000000000"/>
              </a:rPr>
              <a:t>  </a:t>
            </a:r>
            <a:r>
              <a:rPr kumimoji="1" lang="en-US" altLang="zh-CN" dirty="0" smtClean="0">
                <a:latin typeface="Wingdings" panose="05000000000000000000"/>
                <a:ea typeface="Wingdings" panose="05000000000000000000"/>
                <a:cs typeface="Wingdings" panose="05000000000000000000"/>
                <a:sym typeface="Wingdings" panose="05000000000000000000"/>
              </a:rPr>
              <a:t></a:t>
            </a:r>
            <a:r>
              <a:rPr kumimoji="1" lang="zh-CN" altLang="en-US" dirty="0" smtClean="0">
                <a:sym typeface="Wingdings" panose="05000000000000000000"/>
              </a:rPr>
              <a:t>皈依法：把释迦牟尼佛的佛法当作我所学习的课程；</a:t>
            </a:r>
            <a:endParaRPr kumimoji="1" lang="en-US" altLang="zh-CN" dirty="0" smtClean="0">
              <a:sym typeface="Wingdings" panose="05000000000000000000"/>
            </a:endParaRPr>
          </a:p>
          <a:p>
            <a:pPr marL="0" indent="0">
              <a:buNone/>
            </a:pPr>
            <a:r>
              <a:rPr kumimoji="1" lang="en-US" altLang="zh-CN" dirty="0">
                <a:sym typeface="Wingdings" panose="05000000000000000000"/>
              </a:rPr>
              <a:t> </a:t>
            </a:r>
            <a:r>
              <a:rPr kumimoji="1" lang="en-US" altLang="zh-CN" dirty="0" smtClean="0">
                <a:sym typeface="Wingdings" panose="05000000000000000000"/>
              </a:rPr>
              <a:t>  </a:t>
            </a:r>
            <a:r>
              <a:rPr kumimoji="1" lang="en-US" altLang="zh-CN" dirty="0" smtClean="0">
                <a:latin typeface="Wingdings" panose="05000000000000000000"/>
                <a:ea typeface="Wingdings" panose="05000000000000000000"/>
                <a:cs typeface="Wingdings" panose="05000000000000000000"/>
                <a:sym typeface="Wingdings" panose="05000000000000000000"/>
              </a:rPr>
              <a:t></a:t>
            </a:r>
            <a:r>
              <a:rPr kumimoji="1" lang="zh-CN" altLang="en-US" dirty="0" smtClean="0">
                <a:sym typeface="Wingdings" panose="05000000000000000000"/>
              </a:rPr>
              <a:t>皈依僧：把学释迦牟尼佛的佛法的僧人作为我的同学。</a:t>
            </a:r>
            <a:endParaRPr kumimoji="1" lang="en-US" altLang="zh-CN" dirty="0" smtClean="0">
              <a:sym typeface="Wingdings" panose="05000000000000000000"/>
            </a:endParaRPr>
          </a:p>
          <a:p>
            <a:pPr marL="0" indent="0">
              <a:buNone/>
            </a:pPr>
            <a:endParaRPr kumimoji="1" lang="en-US" altLang="zh-CN" dirty="0" smtClean="0">
              <a:sym typeface="Wingdings" panose="05000000000000000000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kumimoji="1" lang="zh-CN" altLang="en-US" dirty="0" smtClean="0"/>
              <a:t>佛教里的所有戒律，没有一个是必须要受的。即使只能受皈依戒，受不了居士戒，也可以皈依。大乘佛教是最开放的，所有的戒律非常人性化。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镇">
  <a:themeElements>
    <a:clrScheme name="市镇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市镇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镇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市镇.thmx</Template>
  <TotalTime>2</TotalTime>
  <Words>2422</Words>
  <Application>Microsoft Office PowerPoint</Application>
  <PresentationFormat>On-screen Show (4:3)</PresentationFormat>
  <Paragraphs>96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市镇</vt:lpstr>
      <vt:lpstr>PowerPoint Presentation</vt:lpstr>
      <vt:lpstr>三 个 差 别</vt:lpstr>
      <vt:lpstr>法义概述</vt:lpstr>
      <vt:lpstr>一、外教与佛教的差别</vt:lpstr>
      <vt:lpstr>宣讲的意义</vt:lpstr>
      <vt:lpstr>古老宗教与佛教的比较</vt:lpstr>
      <vt:lpstr>现代宗教与佛教的比较</vt:lpstr>
      <vt:lpstr>外教与佛教最关键的差别：皈依三宝</vt:lpstr>
      <vt:lpstr>关于皈依和戒律</vt:lpstr>
      <vt:lpstr>超 越</vt:lpstr>
      <vt:lpstr>二、世间法和出世间法的差别</vt:lpstr>
      <vt:lpstr>基本概念</vt:lpstr>
      <vt:lpstr>出 离 心</vt:lpstr>
      <vt:lpstr>超 越</vt:lpstr>
      <vt:lpstr>三、小乘佛教和大乘佛教的差别</vt:lpstr>
      <vt:lpstr>基本概念</vt:lpstr>
      <vt:lpstr>菩 提 心</vt:lpstr>
      <vt:lpstr>超 越</vt:lpstr>
      <vt:lpstr>互动讨论</vt:lpstr>
      <vt:lpstr>互动问答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三 个 差 别</dc:title>
  <dc:creator>zhang</dc:creator>
  <cp:lastModifiedBy>admin</cp:lastModifiedBy>
  <cp:revision>70</cp:revision>
  <dcterms:created xsi:type="dcterms:W3CDTF">2016-06-27T02:55:00Z</dcterms:created>
  <dcterms:modified xsi:type="dcterms:W3CDTF">2017-03-22T04:38:30Z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