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73" r:id="rId5"/>
    <p:sldId id="274" r:id="rId6"/>
    <p:sldId id="260" r:id="rId7"/>
    <p:sldId id="276" r:id="rId8"/>
    <p:sldId id="270" r:id="rId9"/>
    <p:sldId id="259" r:id="rId10"/>
    <p:sldId id="261" r:id="rId11"/>
    <p:sldId id="262" r:id="rId12"/>
    <p:sldId id="263" r:id="rId13"/>
    <p:sldId id="264" r:id="rId14"/>
    <p:sldId id="265" r:id="rId15"/>
    <p:sldId id="266" r:id="rId16"/>
    <p:sldId id="267" r:id="rId17"/>
    <p:sldId id="268" r:id="rId18"/>
    <p:sldId id="269" r:id="rId19"/>
    <p:sldId id="271" r:id="rId20"/>
    <p:sldId id="277" r:id="rId21"/>
    <p:sldId id="272" r:id="rId22"/>
    <p:sldId id="275" r:id="rId2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2" d="100"/>
          <a:sy n="112" d="100"/>
        </p:scale>
        <p:origin x="-610" y="-77"/>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DD52A96-36BC-4DFD-8C9D-86602E373E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FFE530B-065C-47D3-95CA-BCFCD04D645D}" type="datetimeFigureOut">
              <a:rPr lang="en-US" smtClean="0"/>
              <a:pPr/>
              <a:t>8/29/2017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DD52A96-36BC-4DFD-8C9D-86602E373E70}" type="slidenum">
              <a:rPr lang="en-US" smtClean="0"/>
              <a:pPr/>
              <a:t>‹#›</a:t>
            </a:fld>
            <a:endParaRPr lang="en-US"/>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FFE530B-065C-47D3-95CA-BCFCD04D645D}" type="datetimeFigureOut">
              <a:rPr lang="en-US" smtClean="0"/>
              <a:pPr/>
              <a:t>8/29/2017</a:t>
            </a:fld>
            <a:endParaRPr lang="en-US"/>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DD52A96-36BC-4DFD-8C9D-86602E373E70}" type="slidenum">
              <a:rPr lang="en-US" smtClean="0"/>
              <a:pPr/>
              <a:t>‹#›</a:t>
            </a:fld>
            <a:endParaRPr lang="en-US"/>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baike.baidu.com/subview/916767/916767.htm" TargetMode="External"/><Relationship Id="rId13" Type="http://schemas.openxmlformats.org/officeDocument/2006/relationships/hyperlink" Target="http://baike.baidu.com/subview/818188/818188.htm" TargetMode="External"/><Relationship Id="rId3" Type="http://schemas.openxmlformats.org/officeDocument/2006/relationships/hyperlink" Target="http://baike.baidu.com/subview/84493/84493.htm" TargetMode="External"/><Relationship Id="rId7" Type="http://schemas.openxmlformats.org/officeDocument/2006/relationships/hyperlink" Target="http://baike.baidu.com/subview/5270675/5300539.htm" TargetMode="External"/><Relationship Id="rId12" Type="http://schemas.openxmlformats.org/officeDocument/2006/relationships/hyperlink" Target="http://baike.baidu.com/subview/1024112/1024112.htm" TargetMode="External"/><Relationship Id="rId2" Type="http://schemas.openxmlformats.org/officeDocument/2006/relationships/hyperlink" Target="http://baike.baidu.com/subview/622318/622318.htm" TargetMode="External"/><Relationship Id="rId1" Type="http://schemas.openxmlformats.org/officeDocument/2006/relationships/slideLayout" Target="../slideLayouts/slideLayout2.xml"/><Relationship Id="rId6" Type="http://schemas.openxmlformats.org/officeDocument/2006/relationships/hyperlink" Target="http://baike.baidu.com/subview/734010/734010.htm" TargetMode="External"/><Relationship Id="rId11" Type="http://schemas.openxmlformats.org/officeDocument/2006/relationships/hyperlink" Target="http://baike.baidu.com/subview/1046252/1046252.htm" TargetMode="External"/><Relationship Id="rId5" Type="http://schemas.openxmlformats.org/officeDocument/2006/relationships/hyperlink" Target="http://baike.baidu.com/subview/22388/22388.htm" TargetMode="External"/><Relationship Id="rId15" Type="http://schemas.openxmlformats.org/officeDocument/2006/relationships/image" Target="../media/image3.jpeg"/><Relationship Id="rId10" Type="http://schemas.openxmlformats.org/officeDocument/2006/relationships/hyperlink" Target="http://baike.baidu.com/subview/858140/858140.htm" TargetMode="External"/><Relationship Id="rId4" Type="http://schemas.openxmlformats.org/officeDocument/2006/relationships/hyperlink" Target="http://baike.baidu.com/subview/1510315/1510315.htm" TargetMode="External"/><Relationship Id="rId9" Type="http://schemas.openxmlformats.org/officeDocument/2006/relationships/hyperlink" Target="http://baike.baidu.com/subview/1740662/1740662.htm" TargetMode="External"/><Relationship Id="rId14" Type="http://schemas.openxmlformats.org/officeDocument/2006/relationships/hyperlink" Target="http://baike.baidu.com/subview/1394492/1394492.htm"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zh-CN" altLang="en-US" dirty="0" smtClean="0"/>
              <a:t>对初学者的教诲</a:t>
            </a:r>
            <a:endParaRPr lang="en-US" dirty="0"/>
          </a:p>
        </p:txBody>
      </p:sp>
      <p:sp>
        <p:nvSpPr>
          <p:cNvPr id="3" name="Subtitle 2"/>
          <p:cNvSpPr>
            <a:spLocks noGrp="1"/>
          </p:cNvSpPr>
          <p:nvPr>
            <p:ph type="subTitle" idx="1"/>
          </p:nvPr>
        </p:nvSpPr>
        <p:spPr/>
        <p:txBody>
          <a:bodyPr/>
          <a:lstStyle/>
          <a:p>
            <a:pPr algn="ctr"/>
            <a:r>
              <a:rPr lang="zh-CN" altLang="en-US" dirty="0" smtClean="0"/>
              <a:t>麦彭仁波切  造</a:t>
            </a:r>
            <a:endParaRPr lang="en-US" altLang="zh-CN" dirty="0" smtClean="0"/>
          </a:p>
          <a:p>
            <a:pPr algn="ctr"/>
            <a:r>
              <a:rPr lang="zh-CN" altLang="en-US" dirty="0" smtClean="0"/>
              <a:t>慈诚罗珠  恭译</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一、前行</a:t>
            </a:r>
            <a:r>
              <a:rPr lang="en-US" altLang="zh-CN" dirty="0" smtClean="0"/>
              <a:t>-    </a:t>
            </a:r>
            <a:r>
              <a:rPr lang="en-US" altLang="zh-CN" sz="3200" dirty="0" smtClean="0"/>
              <a:t>1. </a:t>
            </a:r>
            <a:r>
              <a:rPr lang="zh-CN" altLang="en-US" sz="3200" dirty="0" smtClean="0"/>
              <a:t>轮回无义</a:t>
            </a:r>
            <a:endParaRPr lang="en-US" sz="3200" dirty="0"/>
          </a:p>
        </p:txBody>
      </p:sp>
      <p:sp>
        <p:nvSpPr>
          <p:cNvPr id="3" name="Content Placeholder 2"/>
          <p:cNvSpPr>
            <a:spLocks noGrp="1"/>
          </p:cNvSpPr>
          <p:nvPr>
            <p:ph idx="1"/>
          </p:nvPr>
        </p:nvSpPr>
        <p:spPr/>
        <p:txBody>
          <a:bodyPr>
            <a:normAutofit fontScale="62500" lnSpcReduction="20000"/>
          </a:bodyPr>
          <a:lstStyle/>
          <a:p>
            <a:pPr algn="ctr">
              <a:buNone/>
            </a:pPr>
            <a:r>
              <a:rPr lang="zh-CN" altLang="en-US" dirty="0" smtClean="0">
                <a:solidFill>
                  <a:srgbClr val="7030A0"/>
                </a:solidFill>
              </a:rPr>
              <a:t>呜呼！</a:t>
            </a:r>
            <a:endParaRPr lang="en-US" dirty="0" smtClean="0">
              <a:solidFill>
                <a:srgbClr val="7030A0"/>
              </a:solidFill>
            </a:endParaRPr>
          </a:p>
          <a:p>
            <a:pPr algn="ctr">
              <a:buNone/>
            </a:pPr>
            <a:r>
              <a:rPr lang="zh-CN" altLang="en-US" dirty="0" smtClean="0">
                <a:solidFill>
                  <a:srgbClr val="7030A0"/>
                </a:solidFill>
              </a:rPr>
              <a:t>轮回诸事无实义，无常浮动如电戏，</a:t>
            </a:r>
            <a:endParaRPr lang="en-US" altLang="zh-CN" dirty="0" smtClean="0">
              <a:solidFill>
                <a:srgbClr val="7030A0"/>
              </a:solidFill>
            </a:endParaRPr>
          </a:p>
          <a:p>
            <a:pPr>
              <a:buNone/>
            </a:pPr>
            <a:endParaRPr lang="en-US" dirty="0" smtClean="0"/>
          </a:p>
          <a:p>
            <a:r>
              <a:rPr lang="zh-CN" altLang="en-US" dirty="0" smtClean="0"/>
              <a:t>世俗人：人生实在，追求金钱、地位、名利</a:t>
            </a:r>
            <a:endParaRPr lang="en-US" altLang="zh-CN" dirty="0" smtClean="0"/>
          </a:p>
          <a:p>
            <a:endParaRPr lang="en-US" altLang="zh-CN" dirty="0" smtClean="0"/>
          </a:p>
          <a:p>
            <a:r>
              <a:rPr lang="zh-CN" altLang="en-US" dirty="0" smtClean="0"/>
              <a:t>佛教：重新建立生存目标，提升和净化自己</a:t>
            </a:r>
            <a:endParaRPr lang="en-US" dirty="0" smtClean="0"/>
          </a:p>
          <a:p>
            <a:pPr>
              <a:buNone/>
            </a:pPr>
            <a:r>
              <a:rPr lang="en-US" dirty="0" smtClean="0"/>
              <a:t>      </a:t>
            </a:r>
            <a:r>
              <a:rPr lang="zh-CN" altLang="en-US" dirty="0" smtClean="0"/>
              <a:t>（</a:t>
            </a:r>
            <a:r>
              <a:rPr lang="en-US" dirty="0" smtClean="0"/>
              <a:t>1</a:t>
            </a:r>
            <a:r>
              <a:rPr lang="zh-CN" altLang="en-US" dirty="0" smtClean="0"/>
              <a:t>）认识到名利的不实，认识到不能摆脱诱惑的原因（教育与环境）；</a:t>
            </a:r>
            <a:endParaRPr lang="en-US" dirty="0" smtClean="0"/>
          </a:p>
          <a:p>
            <a:pPr>
              <a:buNone/>
            </a:pPr>
            <a:r>
              <a:rPr lang="en-US" dirty="0" smtClean="0"/>
              <a:t>      </a:t>
            </a:r>
            <a:r>
              <a:rPr lang="zh-CN" altLang="en-US" dirty="0" smtClean="0"/>
              <a:t>（</a:t>
            </a:r>
            <a:r>
              <a:rPr lang="en-US" dirty="0" smtClean="0"/>
              <a:t>2</a:t>
            </a:r>
            <a:r>
              <a:rPr lang="zh-CN" altLang="en-US" dirty="0" smtClean="0"/>
              <a:t>）认识到身体的无常，及可以通过修行体验出金刚身和佛陀智慧；</a:t>
            </a:r>
            <a:endParaRPr lang="en-US" dirty="0" smtClean="0"/>
          </a:p>
          <a:p>
            <a:pPr>
              <a:buNone/>
            </a:pPr>
            <a:r>
              <a:rPr lang="en-US" dirty="0" smtClean="0"/>
              <a:t>      </a:t>
            </a:r>
            <a:r>
              <a:rPr lang="zh-CN" altLang="en-US" dirty="0" smtClean="0"/>
              <a:t>（</a:t>
            </a:r>
            <a:r>
              <a:rPr lang="en-US" dirty="0" smtClean="0"/>
              <a:t>3</a:t>
            </a:r>
            <a:r>
              <a:rPr lang="zh-CN" altLang="en-US" dirty="0" smtClean="0"/>
              <a:t>）区分生存的方式与意义，掌握自己的自由和时间。</a:t>
            </a: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一、前行</a:t>
            </a:r>
            <a:r>
              <a:rPr lang="en-US" altLang="zh-CN" dirty="0" smtClean="0"/>
              <a:t>--  </a:t>
            </a:r>
            <a:r>
              <a:rPr lang="en-US" altLang="zh-CN" sz="3200" dirty="0" smtClean="0"/>
              <a:t>2. </a:t>
            </a:r>
            <a:r>
              <a:rPr lang="zh-CN" altLang="en-US" sz="3200" dirty="0" smtClean="0"/>
              <a:t>寿命无常</a:t>
            </a:r>
            <a:endParaRPr lang="en-US" sz="3200" dirty="0"/>
          </a:p>
        </p:txBody>
      </p:sp>
      <p:sp>
        <p:nvSpPr>
          <p:cNvPr id="3" name="Content Placeholder 2"/>
          <p:cNvSpPr>
            <a:spLocks noGrp="1"/>
          </p:cNvSpPr>
          <p:nvPr>
            <p:ph idx="1"/>
          </p:nvPr>
        </p:nvSpPr>
        <p:spPr/>
        <p:txBody>
          <a:bodyPr>
            <a:normAutofit fontScale="70000" lnSpcReduction="20000"/>
          </a:bodyPr>
          <a:lstStyle/>
          <a:p>
            <a:pPr algn="ctr">
              <a:buNone/>
            </a:pPr>
            <a:endParaRPr lang="en-US" altLang="zh-CN" dirty="0" smtClean="0">
              <a:solidFill>
                <a:srgbClr val="7030A0"/>
              </a:solidFill>
            </a:endParaRPr>
          </a:p>
          <a:p>
            <a:pPr algn="ctr">
              <a:buNone/>
            </a:pPr>
            <a:r>
              <a:rPr lang="zh-CN" altLang="en-US" dirty="0" smtClean="0">
                <a:solidFill>
                  <a:srgbClr val="7030A0"/>
                </a:solidFill>
              </a:rPr>
              <a:t>何时死亡无定日，必死缩短长计议。</a:t>
            </a:r>
            <a:endParaRPr lang="en-US" altLang="zh-CN" dirty="0" smtClean="0">
              <a:solidFill>
                <a:srgbClr val="7030A0"/>
              </a:solidFill>
            </a:endParaRPr>
          </a:p>
          <a:p>
            <a:pPr>
              <a:buNone/>
            </a:pPr>
            <a:endParaRPr lang="en-US" dirty="0" smtClean="0"/>
          </a:p>
          <a:p>
            <a:r>
              <a:rPr lang="zh-CN" altLang="en-US" dirty="0" smtClean="0"/>
              <a:t>认识死亡：不是所有的结束和终点，而是生命的转折点，</a:t>
            </a:r>
            <a:endParaRPr lang="en-US" altLang="zh-CN" dirty="0" smtClean="0"/>
          </a:p>
          <a:p>
            <a:r>
              <a:rPr lang="zh-CN" altLang="en-US" dirty="0" smtClean="0"/>
              <a:t>明智之举：少欲知足（两层含义、两个意义、两个要求）</a:t>
            </a:r>
            <a:endParaRPr lang="en-US" altLang="zh-CN" dirty="0" smtClean="0"/>
          </a:p>
          <a:p>
            <a:r>
              <a:rPr lang="zh-CN" altLang="en-US" dirty="0" smtClean="0"/>
              <a:t>修学佛法：</a:t>
            </a:r>
            <a:endParaRPr lang="en-US" dirty="0" smtClean="0"/>
          </a:p>
          <a:p>
            <a:pPr>
              <a:buNone/>
            </a:pPr>
            <a:r>
              <a:rPr lang="zh-CN" altLang="en-US" dirty="0" smtClean="0"/>
              <a:t>（</a:t>
            </a:r>
            <a:r>
              <a:rPr lang="en-US" dirty="0" smtClean="0"/>
              <a:t>1</a:t>
            </a:r>
            <a:r>
              <a:rPr lang="zh-CN" altLang="en-US" dirty="0" smtClean="0"/>
              <a:t>）佛法是唯一的绝对真理，是能全面地解释世界和人生的学说；</a:t>
            </a:r>
            <a:endParaRPr lang="en-US" dirty="0" smtClean="0"/>
          </a:p>
          <a:p>
            <a:pPr>
              <a:buNone/>
            </a:pPr>
            <a:r>
              <a:rPr lang="zh-CN" altLang="en-US" dirty="0" smtClean="0"/>
              <a:t>（</a:t>
            </a:r>
            <a:r>
              <a:rPr lang="en-US" dirty="0" smtClean="0"/>
              <a:t>2</a:t>
            </a:r>
            <a:r>
              <a:rPr lang="zh-CN" altLang="en-US" dirty="0" smtClean="0"/>
              <a:t>）佛陀的教法，是唯一能彻底升级自己的教育和方法；</a:t>
            </a:r>
            <a:endParaRPr lang="en-US" dirty="0" smtClean="0"/>
          </a:p>
          <a:p>
            <a:pPr>
              <a:buNone/>
            </a:pPr>
            <a:r>
              <a:rPr lang="zh-CN" altLang="en-US" dirty="0" smtClean="0"/>
              <a:t>（</a:t>
            </a:r>
            <a:r>
              <a:rPr lang="en-US" dirty="0" smtClean="0"/>
              <a:t>3</a:t>
            </a:r>
            <a:r>
              <a:rPr lang="zh-CN" altLang="en-US" dirty="0" smtClean="0"/>
              <a:t>）修学佛法的步骤：闻思修行，不能分开</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二、正行</a:t>
            </a:r>
            <a:r>
              <a:rPr lang="en-US" altLang="zh-CN" dirty="0" smtClean="0"/>
              <a:t>—</a:t>
            </a:r>
            <a:r>
              <a:rPr lang="zh-CN" altLang="en-US" sz="3200" dirty="0" smtClean="0"/>
              <a:t>（一）见解</a:t>
            </a:r>
            <a:endParaRPr lang="en-US" sz="3200" dirty="0"/>
          </a:p>
        </p:txBody>
      </p:sp>
      <p:sp>
        <p:nvSpPr>
          <p:cNvPr id="3" name="Content Placeholder 2"/>
          <p:cNvSpPr>
            <a:spLocks noGrp="1"/>
          </p:cNvSpPr>
          <p:nvPr>
            <p:ph idx="1"/>
          </p:nvPr>
        </p:nvSpPr>
        <p:spPr>
          <a:xfrm>
            <a:off x="1371600" y="1085850"/>
            <a:ext cx="7562088" cy="3600450"/>
          </a:xfrm>
        </p:spPr>
        <p:txBody>
          <a:bodyPr>
            <a:normAutofit fontScale="77500" lnSpcReduction="20000"/>
          </a:bodyPr>
          <a:lstStyle/>
          <a:p>
            <a:r>
              <a:rPr lang="zh-CN" altLang="en-US" sz="3900" dirty="0" smtClean="0"/>
              <a:t>寻找见解的最佳方法</a:t>
            </a:r>
            <a:endParaRPr lang="en-US" sz="3900" dirty="0" smtClean="0"/>
          </a:p>
          <a:p>
            <a:pPr>
              <a:buNone/>
            </a:pPr>
            <a:r>
              <a:rPr lang="zh-CN" altLang="en-US" dirty="0" smtClean="0"/>
              <a:t>  （</a:t>
            </a:r>
            <a:r>
              <a:rPr lang="en-US" dirty="0" smtClean="0"/>
              <a:t>1</a:t>
            </a:r>
            <a:r>
              <a:rPr lang="zh-CN" altLang="en-US" dirty="0" smtClean="0"/>
              <a:t>）依靠上师诀窍：</a:t>
            </a:r>
            <a:r>
              <a:rPr lang="zh-CN" altLang="en-US" dirty="0" smtClean="0">
                <a:solidFill>
                  <a:srgbClr val="7030A0"/>
                </a:solidFill>
              </a:rPr>
              <a:t>修持上师之教言</a:t>
            </a:r>
            <a:endParaRPr lang="en-US" dirty="0" smtClean="0">
              <a:solidFill>
                <a:srgbClr val="7030A0"/>
              </a:solidFill>
            </a:endParaRPr>
          </a:p>
          <a:p>
            <a:pPr>
              <a:buNone/>
            </a:pPr>
            <a:r>
              <a:rPr lang="zh-CN" altLang="en-US" sz="3100" dirty="0" smtClean="0"/>
              <a:t>①恭聆教言，②反复思维，③掌握熟练，④静处观修</a:t>
            </a:r>
            <a:endParaRPr lang="en-US" altLang="zh-CN" sz="3100" dirty="0" smtClean="0"/>
          </a:p>
          <a:p>
            <a:pPr>
              <a:buNone/>
            </a:pPr>
            <a:r>
              <a:rPr lang="en-US" dirty="0" smtClean="0"/>
              <a:t>  </a:t>
            </a:r>
            <a:r>
              <a:rPr lang="zh-CN" altLang="en-US" dirty="0" smtClean="0"/>
              <a:t>（</a:t>
            </a:r>
            <a:r>
              <a:rPr lang="en-US" dirty="0" smtClean="0"/>
              <a:t>2</a:t>
            </a:r>
            <a:r>
              <a:rPr lang="zh-CN" altLang="en-US" dirty="0" smtClean="0"/>
              <a:t>）依靠静处：</a:t>
            </a:r>
            <a:r>
              <a:rPr lang="zh-CN" altLang="en-US" dirty="0" smtClean="0">
                <a:solidFill>
                  <a:srgbClr val="7030A0"/>
                </a:solidFill>
              </a:rPr>
              <a:t>静处抉择心本性</a:t>
            </a:r>
            <a:endParaRPr lang="en-US" dirty="0" smtClean="0">
              <a:solidFill>
                <a:srgbClr val="7030A0"/>
              </a:solidFill>
            </a:endParaRPr>
          </a:p>
          <a:p>
            <a:pPr>
              <a:buNone/>
            </a:pPr>
            <a:r>
              <a:rPr lang="zh-CN" altLang="en-US" sz="3100" dirty="0" smtClean="0"/>
              <a:t>①静处的定义，</a:t>
            </a:r>
            <a:endParaRPr lang="en-US" sz="3100" dirty="0" smtClean="0"/>
          </a:p>
          <a:p>
            <a:pPr>
              <a:buNone/>
            </a:pPr>
            <a:r>
              <a:rPr lang="zh-CN" altLang="en-US" sz="3100" dirty="0" smtClean="0"/>
              <a:t>②心是第一推动力，是万物的创造者、控制者和毁灭者；</a:t>
            </a:r>
            <a:endParaRPr lang="en-US" altLang="zh-CN" sz="3100" dirty="0" smtClean="0"/>
          </a:p>
          <a:p>
            <a:pPr>
              <a:buNone/>
            </a:pPr>
            <a:r>
              <a:rPr lang="zh-CN" altLang="en-US" sz="3100" dirty="0" smtClean="0"/>
              <a:t>③回头追究心，心得秘密一旦掌握好了，一切都解决了，这是大乘佛法的诀窍。</a:t>
            </a:r>
            <a:endParaRPr lang="en-US" sz="3100"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zh-CN" altLang="en-US" dirty="0" smtClean="0"/>
              <a:t>何谓见解</a:t>
            </a:r>
            <a:endParaRPr lang="en-US" dirty="0" smtClean="0"/>
          </a:p>
          <a:p>
            <a:pPr>
              <a:buNone/>
            </a:pPr>
            <a:r>
              <a:rPr lang="en-US" dirty="0" smtClean="0"/>
              <a:t> </a:t>
            </a:r>
            <a:r>
              <a:rPr lang="zh-CN" altLang="en-US" sz="3000" dirty="0" smtClean="0"/>
              <a:t>（</a:t>
            </a:r>
            <a:r>
              <a:rPr lang="en-US" sz="3000" dirty="0" smtClean="0"/>
              <a:t>1</a:t>
            </a:r>
            <a:r>
              <a:rPr lang="zh-CN" altLang="en-US" sz="3000" dirty="0" smtClean="0"/>
              <a:t>）心的现象</a:t>
            </a:r>
            <a:endParaRPr lang="en-US" altLang="zh-CN" sz="3000" dirty="0" smtClean="0"/>
          </a:p>
          <a:p>
            <a:pPr algn="ctr">
              <a:buNone/>
            </a:pPr>
            <a:r>
              <a:rPr lang="zh-CN" altLang="en-US" sz="3000" dirty="0" smtClean="0">
                <a:solidFill>
                  <a:srgbClr val="7030A0"/>
                </a:solidFill>
              </a:rPr>
              <a:t>心如闪电似风云，思维一切众念染，</a:t>
            </a:r>
            <a:endParaRPr lang="en-US" sz="3000" dirty="0" smtClean="0">
              <a:solidFill>
                <a:srgbClr val="7030A0"/>
              </a:solidFill>
            </a:endParaRPr>
          </a:p>
          <a:p>
            <a:pPr>
              <a:buNone/>
            </a:pPr>
            <a:r>
              <a:rPr lang="zh-CN" altLang="en-US" sz="2600" dirty="0" smtClean="0"/>
              <a:t>①心如闪电：刹那兴亡、自生自灭；</a:t>
            </a:r>
            <a:endParaRPr lang="en-US" sz="2600" dirty="0" smtClean="0"/>
          </a:p>
          <a:p>
            <a:pPr>
              <a:buNone/>
            </a:pPr>
            <a:r>
              <a:rPr lang="zh-CN" altLang="en-US" sz="2600" dirty="0" smtClean="0"/>
              <a:t>②心如风：能够感觉到，但却看不见；</a:t>
            </a:r>
            <a:endParaRPr lang="en-US" sz="2600" dirty="0" smtClean="0"/>
          </a:p>
          <a:p>
            <a:pPr>
              <a:buNone/>
            </a:pPr>
            <a:r>
              <a:rPr lang="zh-CN" altLang="en-US" sz="2600" dirty="0" smtClean="0"/>
              <a:t>③心如云：像而不是，突然产生、无故消失</a:t>
            </a:r>
            <a:endParaRPr lang="en-US" sz="2600" dirty="0" smtClean="0"/>
          </a:p>
          <a:p>
            <a:pPr>
              <a:buNone/>
            </a:pPr>
            <a:r>
              <a:rPr lang="zh-CN" altLang="en-US" sz="2600" dirty="0" smtClean="0"/>
              <a:t>④精神的定义：精神无形无色，但对于修行人而言的确存在</a:t>
            </a:r>
            <a:endParaRPr lang="en-US" sz="2600" dirty="0" smtClean="0"/>
          </a:p>
          <a:p>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buNone/>
            </a:pPr>
            <a:r>
              <a:rPr lang="zh-CN" altLang="en-US" sz="3900" dirty="0" smtClean="0"/>
              <a:t>（</a:t>
            </a:r>
            <a:r>
              <a:rPr lang="en-US" sz="3900" dirty="0" smtClean="0"/>
              <a:t>2</a:t>
            </a:r>
            <a:r>
              <a:rPr lang="zh-CN" altLang="en-US" sz="3900" dirty="0" smtClean="0"/>
              <a:t>）心的本性</a:t>
            </a:r>
            <a:endParaRPr lang="en-US" altLang="zh-CN" sz="3900" dirty="0" smtClean="0"/>
          </a:p>
          <a:p>
            <a:pPr algn="ctr">
              <a:buNone/>
            </a:pPr>
            <a:r>
              <a:rPr lang="zh-CN" altLang="en-US" dirty="0" smtClean="0">
                <a:solidFill>
                  <a:srgbClr val="7030A0"/>
                </a:solidFill>
              </a:rPr>
              <a:t>详加观察无基根，</a:t>
            </a:r>
            <a:endParaRPr lang="en-US" dirty="0" smtClean="0">
              <a:solidFill>
                <a:srgbClr val="7030A0"/>
              </a:solidFill>
            </a:endParaRPr>
          </a:p>
          <a:p>
            <a:pPr algn="ctr">
              <a:buNone/>
            </a:pPr>
            <a:r>
              <a:rPr lang="zh-CN" altLang="en-US" dirty="0" smtClean="0">
                <a:solidFill>
                  <a:srgbClr val="7030A0"/>
                </a:solidFill>
              </a:rPr>
              <a:t>有如阳焰本性空，</a:t>
            </a:r>
            <a:endParaRPr lang="en-US" dirty="0" smtClean="0">
              <a:solidFill>
                <a:srgbClr val="7030A0"/>
              </a:solidFill>
            </a:endParaRPr>
          </a:p>
          <a:p>
            <a:pPr algn="ctr">
              <a:buNone/>
            </a:pPr>
            <a:r>
              <a:rPr lang="zh-CN" altLang="en-US" dirty="0" smtClean="0">
                <a:solidFill>
                  <a:srgbClr val="7030A0"/>
                </a:solidFill>
              </a:rPr>
              <a:t>空而现乎现而空。</a:t>
            </a:r>
            <a:endParaRPr lang="en-US" dirty="0" smtClean="0">
              <a:solidFill>
                <a:srgbClr val="7030A0"/>
              </a:solidFill>
            </a:endParaRPr>
          </a:p>
          <a:p>
            <a:pPr>
              <a:buNone/>
            </a:pPr>
            <a:r>
              <a:rPr lang="zh-CN" altLang="en-US" dirty="0" smtClean="0"/>
              <a:t>①加行修法全部修完，修一遍上师瑜伽，祈请上师上报加持；</a:t>
            </a:r>
            <a:endParaRPr lang="en-US" dirty="0" smtClean="0"/>
          </a:p>
          <a:p>
            <a:pPr>
              <a:buNone/>
            </a:pPr>
            <a:r>
              <a:rPr lang="zh-CN" altLang="en-US" dirty="0" smtClean="0"/>
              <a:t>②思维三实心不可得，意识没有建立的基础；</a:t>
            </a:r>
            <a:endParaRPr lang="en-US" dirty="0" smtClean="0"/>
          </a:p>
          <a:p>
            <a:pPr>
              <a:buNone/>
            </a:pPr>
            <a:r>
              <a:rPr lang="zh-CN" altLang="en-US" dirty="0" smtClean="0"/>
              <a:t>③一切像海市蜃楼一样，只是一种无中生有的幻觉；</a:t>
            </a:r>
            <a:endParaRPr lang="en-US" dirty="0" smtClean="0"/>
          </a:p>
          <a:p>
            <a:pPr>
              <a:buNone/>
            </a:pPr>
            <a:r>
              <a:rPr lang="zh-CN" altLang="en-US" dirty="0" smtClean="0"/>
              <a:t>④人是有精神的，但精神是什么样的东西？基础是什么？ </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zh-CN" altLang="en-US" sz="3600" dirty="0" smtClean="0"/>
              <a:t>“色即是空”当中的空性，就是这样一步步逐渐深入的：</a:t>
            </a:r>
            <a:endParaRPr lang="en-US" sz="3600" dirty="0" smtClean="0"/>
          </a:p>
          <a:p>
            <a:pPr>
              <a:buNone/>
            </a:pPr>
            <a:r>
              <a:rPr lang="zh-CN" altLang="en-US" dirty="0" smtClean="0"/>
              <a:t>   </a:t>
            </a:r>
            <a:r>
              <a:rPr lang="zh-CN" altLang="en-US" sz="3100" dirty="0" smtClean="0"/>
              <a:t> 首先，在将粗大的东西推翻以后，我们就会有这样的感觉：一切不是有，而是无，只有空性才是准确无误的；然而，当进一步思维的时候，才知道空性也不是最终的答案，因为空和不空都是观待而成的分别妄念，实际上都不存在。那个时候，就进入到比较好的境界了，但对诸法的究竟本性，还没有一个明确的概念；当证悟心的本性的时候，才真正明白了心的本性、空性、光明的内涵。</a:t>
            </a:r>
            <a:endParaRPr lang="en-US" sz="3100"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二、正行</a:t>
            </a:r>
            <a:r>
              <a:rPr lang="en-US" altLang="zh-CN" dirty="0" smtClean="0"/>
              <a:t>—</a:t>
            </a:r>
            <a:r>
              <a:rPr lang="zh-CN" altLang="en-US" sz="3200" dirty="0" smtClean="0"/>
              <a:t>（二）修法</a:t>
            </a:r>
            <a:endParaRPr lang="en-US" sz="3200" dirty="0"/>
          </a:p>
        </p:txBody>
      </p:sp>
      <p:sp>
        <p:nvSpPr>
          <p:cNvPr id="3" name="Content Placeholder 2"/>
          <p:cNvSpPr>
            <a:spLocks noGrp="1"/>
          </p:cNvSpPr>
          <p:nvPr>
            <p:ph idx="1"/>
          </p:nvPr>
        </p:nvSpPr>
        <p:spPr/>
        <p:txBody>
          <a:bodyPr>
            <a:normAutofit/>
          </a:bodyPr>
          <a:lstStyle/>
          <a:p>
            <a:r>
              <a:rPr lang="zh-CN" altLang="en-US" sz="3000" dirty="0" smtClean="0"/>
              <a:t>修行的具体方法</a:t>
            </a:r>
            <a:endParaRPr lang="en-US" altLang="zh-CN" sz="3000" dirty="0" smtClean="0"/>
          </a:p>
          <a:p>
            <a:pPr algn="ctr">
              <a:buNone/>
            </a:pPr>
            <a:r>
              <a:rPr lang="zh-CN" altLang="en-US" sz="3000" dirty="0" smtClean="0">
                <a:solidFill>
                  <a:srgbClr val="7030A0"/>
                </a:solidFill>
              </a:rPr>
              <a:t>自心原状自然住</a:t>
            </a:r>
            <a:endParaRPr lang="en-US" sz="3000" dirty="0" smtClean="0">
              <a:solidFill>
                <a:srgbClr val="7030A0"/>
              </a:solidFill>
            </a:endParaRPr>
          </a:p>
          <a:p>
            <a:pPr>
              <a:buNone/>
            </a:pPr>
            <a:r>
              <a:rPr lang="en-US" dirty="0" smtClean="0"/>
              <a:t> </a:t>
            </a:r>
            <a:r>
              <a:rPr lang="zh-CN" altLang="en-US" sz="2400" dirty="0" smtClean="0"/>
              <a:t>（</a:t>
            </a:r>
            <a:r>
              <a:rPr lang="en-US" sz="2400" dirty="0" smtClean="0"/>
              <a:t>1</a:t>
            </a:r>
            <a:r>
              <a:rPr lang="zh-CN" altLang="en-US" sz="2400" dirty="0" smtClean="0"/>
              <a:t>）通过反复观察，对空性生起比较好的体会；</a:t>
            </a:r>
            <a:endParaRPr lang="en-US" sz="2400" dirty="0" smtClean="0"/>
          </a:p>
          <a:p>
            <a:pPr>
              <a:buNone/>
            </a:pPr>
            <a:r>
              <a:rPr lang="en-US" sz="2400" dirty="0" smtClean="0"/>
              <a:t> </a:t>
            </a:r>
            <a:r>
              <a:rPr lang="zh-CN" altLang="en-US" sz="2400" dirty="0" smtClean="0"/>
              <a:t>（</a:t>
            </a:r>
            <a:r>
              <a:rPr lang="en-US" sz="2400" dirty="0" smtClean="0"/>
              <a:t>2</a:t>
            </a:r>
            <a:r>
              <a:rPr lang="zh-CN" altLang="en-US" sz="2400" dirty="0" smtClean="0"/>
              <a:t>）止观双运，最关键的是胜观；仅仅是能静下来反而是阻碍；</a:t>
            </a:r>
            <a:endParaRPr lang="en-US" sz="2400" dirty="0" smtClean="0"/>
          </a:p>
          <a:p>
            <a:pPr>
              <a:buNone/>
            </a:pPr>
            <a:r>
              <a:rPr lang="en-US" sz="2400" dirty="0" smtClean="0"/>
              <a:t> </a:t>
            </a:r>
            <a:r>
              <a:rPr lang="zh-CN" altLang="en-US" sz="2400" dirty="0" smtClean="0"/>
              <a:t>（</a:t>
            </a:r>
            <a:r>
              <a:rPr lang="en-US" sz="2400" dirty="0" smtClean="0"/>
              <a:t>3</a:t>
            </a:r>
            <a:r>
              <a:rPr lang="zh-CN" altLang="en-US" sz="2400" dirty="0" smtClean="0"/>
              <a:t>）修行要修正规的修法，神通不能证明什么，没有什么用处。</a:t>
            </a:r>
            <a:endParaRPr lang="en-US" sz="2400"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zh-CN" altLang="en-US" sz="3000" dirty="0" smtClean="0"/>
              <a:t>修行的结果</a:t>
            </a:r>
            <a:endParaRPr lang="en-US" altLang="zh-CN" sz="3000" dirty="0" smtClean="0"/>
          </a:p>
          <a:p>
            <a:pPr algn="ctr">
              <a:buNone/>
            </a:pPr>
            <a:r>
              <a:rPr lang="zh-CN" altLang="en-US" sz="3000" dirty="0" smtClean="0">
                <a:solidFill>
                  <a:srgbClr val="7030A0"/>
                </a:solidFill>
              </a:rPr>
              <a:t>若修稳固见心性</a:t>
            </a:r>
            <a:endParaRPr lang="en-US" sz="3000" dirty="0" smtClean="0">
              <a:solidFill>
                <a:srgbClr val="7030A0"/>
              </a:solidFill>
            </a:endParaRPr>
          </a:p>
          <a:p>
            <a:pPr>
              <a:buNone/>
            </a:pPr>
            <a:r>
              <a:rPr lang="en-US" sz="2400" dirty="0" smtClean="0"/>
              <a:t> </a:t>
            </a:r>
            <a:r>
              <a:rPr lang="zh-CN" altLang="en-US" sz="2400" dirty="0" smtClean="0"/>
              <a:t>（</a:t>
            </a:r>
            <a:r>
              <a:rPr lang="en-US" sz="2400" dirty="0" smtClean="0"/>
              <a:t>1</a:t>
            </a:r>
            <a:r>
              <a:rPr lang="zh-CN" altLang="en-US" sz="2400" dirty="0" smtClean="0"/>
              <a:t>）具备很好的信心和基础，初步了解空性并不难；</a:t>
            </a:r>
            <a:endParaRPr lang="en-US" sz="2400" dirty="0" smtClean="0"/>
          </a:p>
          <a:p>
            <a:pPr>
              <a:buNone/>
            </a:pPr>
            <a:r>
              <a:rPr lang="en-US" sz="2400" dirty="0" smtClean="0"/>
              <a:t> </a:t>
            </a:r>
            <a:r>
              <a:rPr lang="zh-CN" altLang="en-US" sz="2400" dirty="0" smtClean="0"/>
              <a:t>（</a:t>
            </a:r>
            <a:r>
              <a:rPr lang="en-US" sz="2400" dirty="0" smtClean="0"/>
              <a:t>2</a:t>
            </a:r>
            <a:r>
              <a:rPr lang="zh-CN" altLang="en-US" sz="2400" dirty="0" smtClean="0"/>
              <a:t>）信心很强烈，有可能突然顿悟；</a:t>
            </a:r>
            <a:endParaRPr lang="en-US" sz="2400" dirty="0" smtClean="0"/>
          </a:p>
          <a:p>
            <a:pPr>
              <a:buNone/>
            </a:pPr>
            <a:r>
              <a:rPr lang="en-US" sz="2400" dirty="0" smtClean="0"/>
              <a:t> </a:t>
            </a:r>
            <a:r>
              <a:rPr lang="zh-CN" altLang="en-US" sz="2400" dirty="0" smtClean="0"/>
              <a:t>（</a:t>
            </a:r>
            <a:r>
              <a:rPr lang="en-US" sz="2400" dirty="0" smtClean="0"/>
              <a:t>3</a:t>
            </a:r>
            <a:r>
              <a:rPr lang="zh-CN" altLang="en-US" sz="2400" dirty="0" smtClean="0"/>
              <a:t>）证悟境界的成长、进步和持续发展，需要观待见解和精进程度。</a:t>
            </a:r>
            <a:endParaRPr lang="en-US" sz="24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二、正行</a:t>
            </a:r>
            <a:r>
              <a:rPr lang="en-US" altLang="zh-CN" dirty="0" smtClean="0"/>
              <a:t>—</a:t>
            </a:r>
            <a:r>
              <a:rPr lang="zh-CN" altLang="en-US" sz="3200" dirty="0" smtClean="0"/>
              <a:t>（三）行为</a:t>
            </a:r>
            <a:endParaRPr lang="en-US" sz="3200" dirty="0"/>
          </a:p>
        </p:txBody>
      </p:sp>
      <p:sp>
        <p:nvSpPr>
          <p:cNvPr id="3" name="Content Placeholder 2"/>
          <p:cNvSpPr>
            <a:spLocks noGrp="1"/>
          </p:cNvSpPr>
          <p:nvPr>
            <p:ph idx="1"/>
          </p:nvPr>
        </p:nvSpPr>
        <p:spPr/>
        <p:txBody>
          <a:bodyPr>
            <a:normAutofit/>
          </a:bodyPr>
          <a:lstStyle/>
          <a:p>
            <a:pPr>
              <a:buNone/>
            </a:pPr>
            <a:r>
              <a:rPr lang="zh-CN" altLang="en-US" b="1" dirty="0" smtClean="0"/>
              <a:t>积累证悟的两大因素：</a:t>
            </a:r>
            <a:endParaRPr lang="en-US" dirty="0" smtClean="0"/>
          </a:p>
          <a:p>
            <a:r>
              <a:rPr lang="zh-CN" altLang="en-US" sz="2400" dirty="0" smtClean="0"/>
              <a:t>增强信心：</a:t>
            </a:r>
            <a:r>
              <a:rPr lang="zh-CN" altLang="en-US" sz="2400" dirty="0" smtClean="0">
                <a:solidFill>
                  <a:srgbClr val="7030A0"/>
                </a:solidFill>
              </a:rPr>
              <a:t>于师强信得加持，</a:t>
            </a:r>
            <a:endParaRPr lang="en-US" altLang="zh-CN" sz="2400" dirty="0" smtClean="0">
              <a:solidFill>
                <a:srgbClr val="7030A0"/>
              </a:solidFill>
            </a:endParaRPr>
          </a:p>
          <a:p>
            <a:pPr>
              <a:buNone/>
            </a:pPr>
            <a:r>
              <a:rPr lang="en-US" altLang="zh-CN" sz="2400" dirty="0" smtClean="0">
                <a:solidFill>
                  <a:srgbClr val="7030A0"/>
                </a:solidFill>
              </a:rPr>
              <a:t>    </a:t>
            </a:r>
            <a:r>
              <a:rPr lang="zh-CN" altLang="en-US" sz="2400" dirty="0" smtClean="0"/>
              <a:t>经常修上师瑜伽，于师强信得加持</a:t>
            </a:r>
            <a:endParaRPr lang="en-US" sz="2400" dirty="0" smtClean="0"/>
          </a:p>
          <a:p>
            <a:r>
              <a:rPr lang="en-US" altLang="zh-CN" sz="2400" dirty="0" smtClean="0"/>
              <a:t> </a:t>
            </a:r>
            <a:r>
              <a:rPr lang="zh-CN" altLang="en-US" sz="2400" dirty="0" smtClean="0"/>
              <a:t>集资净障：</a:t>
            </a:r>
            <a:r>
              <a:rPr lang="zh-CN" altLang="en-US" sz="2400" dirty="0" smtClean="0">
                <a:solidFill>
                  <a:srgbClr val="7030A0"/>
                </a:solidFill>
              </a:rPr>
              <a:t>积资净障生悟心</a:t>
            </a:r>
            <a:r>
              <a:rPr lang="en-US" altLang="zh-CN" sz="2400" dirty="0" smtClean="0">
                <a:solidFill>
                  <a:srgbClr val="7030A0"/>
                </a:solidFill>
              </a:rPr>
              <a:t>,</a:t>
            </a:r>
          </a:p>
          <a:p>
            <a:pPr>
              <a:buNone/>
            </a:pPr>
            <a:r>
              <a:rPr lang="en-US" altLang="zh-CN" sz="2400" dirty="0" smtClean="0"/>
              <a:t>     </a:t>
            </a:r>
            <a:r>
              <a:rPr lang="zh-CN" altLang="en-US" sz="2400" dirty="0" smtClean="0"/>
              <a:t>修曼茶罗、放生等积累资粮，修金刚萨埵忏悔罪障</a:t>
            </a:r>
            <a:endParaRPr lang="en-US" sz="2400" dirty="0" smtClean="0"/>
          </a:p>
          <a:p>
            <a:pPr>
              <a:buNone/>
            </a:pPr>
            <a:r>
              <a:rPr lang="en-US" sz="2400" dirty="0" smtClean="0"/>
              <a:t>     </a:t>
            </a:r>
            <a:r>
              <a:rPr lang="zh-CN" altLang="en-US" sz="2400" dirty="0" smtClean="0"/>
              <a:t>精勤修持：</a:t>
            </a:r>
            <a:r>
              <a:rPr lang="zh-CN" altLang="en-US" sz="2400" dirty="0" smtClean="0">
                <a:solidFill>
                  <a:srgbClr val="7030A0"/>
                </a:solidFill>
              </a:rPr>
              <a:t>故当精勤而修持。</a:t>
            </a:r>
            <a:endParaRPr lang="en-US" altLang="zh-CN" sz="2400" dirty="0" smtClean="0">
              <a:solidFill>
                <a:srgbClr val="7030A0"/>
              </a:solidFill>
            </a:endParaRPr>
          </a:p>
          <a:p>
            <a:pPr>
              <a:buNone/>
            </a:pPr>
            <a:r>
              <a:rPr lang="zh-CN" altLang="en-US" sz="2400" dirty="0" smtClean="0"/>
              <a:t>     空性的体会和不断进步是大圆满境界的基础</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979"/>
            <a:ext cx="7498080" cy="536971"/>
          </a:xfrm>
        </p:spPr>
        <p:txBody>
          <a:bodyPr>
            <a:noAutofit/>
          </a:bodyPr>
          <a:lstStyle/>
          <a:p>
            <a:r>
              <a:rPr lang="zh-CN" altLang="en-US" sz="3600" dirty="0" smtClean="0"/>
              <a:t>讨论思考</a:t>
            </a:r>
            <a:r>
              <a:rPr lang="zh-CN" altLang="en-US" sz="3600" dirty="0" smtClean="0"/>
              <a:t>题</a:t>
            </a:r>
            <a:r>
              <a:rPr lang="en-US" altLang="zh-CN" sz="3600" dirty="0" smtClean="0"/>
              <a:t>-</a:t>
            </a:r>
            <a:r>
              <a:rPr lang="zh-CN" altLang="en-US" sz="3600" dirty="0" smtClean="0"/>
              <a:t>五班</a:t>
            </a:r>
            <a:endParaRPr lang="en-US" sz="3600" dirty="0"/>
          </a:p>
        </p:txBody>
      </p:sp>
      <p:sp>
        <p:nvSpPr>
          <p:cNvPr id="3" name="Content Placeholder 2"/>
          <p:cNvSpPr>
            <a:spLocks noGrp="1"/>
          </p:cNvSpPr>
          <p:nvPr>
            <p:ph idx="1"/>
          </p:nvPr>
        </p:nvSpPr>
        <p:spPr>
          <a:xfrm>
            <a:off x="1435608" y="971550"/>
            <a:ext cx="7498080" cy="3714750"/>
          </a:xfrm>
        </p:spPr>
        <p:txBody>
          <a:bodyPr>
            <a:normAutofit fontScale="55000" lnSpcReduction="20000"/>
          </a:bodyPr>
          <a:lstStyle/>
          <a:p>
            <a:pPr marL="82296" indent="0">
              <a:buNone/>
            </a:pPr>
            <a:r>
              <a:rPr lang="en-US" altLang="zh-CN" dirty="0" smtClean="0"/>
              <a:t>1.</a:t>
            </a:r>
            <a:r>
              <a:rPr lang="zh-CN" altLang="en-US" dirty="0" smtClean="0"/>
              <a:t>“轮回诸事无实义”请谈一下你对财富地位名声等世间圆满的看法，学佛后的生存目标和学佛前有什么不同？物质生活的意义是什么</a:t>
            </a:r>
            <a:r>
              <a:rPr lang="zh-CN" altLang="en-US" dirty="0" smtClean="0"/>
              <a:t>？</a:t>
            </a:r>
            <a:endParaRPr lang="en-US" altLang="zh-CN" dirty="0" smtClean="0"/>
          </a:p>
          <a:p>
            <a:pPr marL="82296" indent="0">
              <a:buNone/>
            </a:pPr>
            <a:endParaRPr lang="en-US" altLang="zh-CN" dirty="0" smtClean="0"/>
          </a:p>
          <a:p>
            <a:pPr>
              <a:buNone/>
            </a:pPr>
            <a:r>
              <a:rPr lang="en-US" altLang="zh-CN" dirty="0" smtClean="0"/>
              <a:t>2. </a:t>
            </a:r>
            <a:r>
              <a:rPr lang="zh-CN" altLang="en-US" dirty="0" smtClean="0"/>
              <a:t>通过修习密宗佛法，如何提升我们的身体和精神？金刚身如何理解</a:t>
            </a:r>
            <a:r>
              <a:rPr lang="zh-CN" altLang="en-US" dirty="0" smtClean="0"/>
              <a:t>？</a:t>
            </a:r>
            <a:endParaRPr lang="en-US" altLang="zh-CN" dirty="0" smtClean="0"/>
          </a:p>
          <a:p>
            <a:pPr>
              <a:buNone/>
            </a:pPr>
            <a:endParaRPr lang="en-US" altLang="zh-CN" dirty="0" smtClean="0"/>
          </a:p>
          <a:p>
            <a:pPr>
              <a:buNone/>
            </a:pPr>
            <a:r>
              <a:rPr lang="en-US" altLang="zh-CN" dirty="0" smtClean="0"/>
              <a:t>3.</a:t>
            </a:r>
            <a:r>
              <a:rPr lang="zh-CN" altLang="en-US" dirty="0" smtClean="0"/>
              <a:t>寿命无常，死亡随时可能发生，我们应该怎样计划人生？为什么佛陀所倡导的生活方式是真正理想的标准生活方式</a:t>
            </a:r>
            <a:r>
              <a:rPr lang="zh-CN" altLang="en-US" dirty="0" smtClean="0"/>
              <a:t>？</a:t>
            </a:r>
            <a:endParaRPr lang="en-US" altLang="zh-CN" dirty="0" smtClean="0"/>
          </a:p>
          <a:p>
            <a:pPr>
              <a:buNone/>
            </a:pPr>
            <a:endParaRPr lang="en-US" altLang="zh-CN" dirty="0" smtClean="0"/>
          </a:p>
          <a:p>
            <a:pPr>
              <a:buNone/>
            </a:pPr>
            <a:r>
              <a:rPr lang="en-US" altLang="zh-CN" dirty="0" smtClean="0"/>
              <a:t>4.</a:t>
            </a:r>
            <a:r>
              <a:rPr lang="zh-CN" altLang="en-US" dirty="0" smtClean="0"/>
              <a:t>为</a:t>
            </a:r>
            <a:r>
              <a:rPr lang="zh-CN" altLang="en-US" dirty="0"/>
              <a:t>什</a:t>
            </a:r>
            <a:r>
              <a:rPr lang="zh-CN" altLang="en-US" dirty="0" smtClean="0"/>
              <a:t>么观察空性时，不</a:t>
            </a:r>
            <a:r>
              <a:rPr lang="zh-CN" altLang="en-US" dirty="0"/>
              <a:t>去抉择外境而</a:t>
            </a:r>
            <a:r>
              <a:rPr lang="zh-CN" altLang="en-US" dirty="0" smtClean="0"/>
              <a:t>把重</a:t>
            </a:r>
            <a:r>
              <a:rPr lang="zh-CN" altLang="en-US" dirty="0"/>
              <a:t>心放</a:t>
            </a:r>
            <a:r>
              <a:rPr lang="zh-CN" altLang="en-US" dirty="0" smtClean="0"/>
              <a:t>在追究心的秘密</a:t>
            </a:r>
            <a:r>
              <a:rPr lang="zh-CN" altLang="en-US" dirty="0" smtClean="0"/>
              <a:t>？</a:t>
            </a:r>
            <a:endParaRPr lang="en-US" altLang="zh-CN" dirty="0" smtClean="0"/>
          </a:p>
          <a:p>
            <a:pPr>
              <a:buNone/>
            </a:pPr>
            <a:endParaRPr lang="en-US" altLang="zh-CN" dirty="0" smtClean="0"/>
          </a:p>
          <a:p>
            <a:pPr>
              <a:buNone/>
            </a:pPr>
            <a:r>
              <a:rPr lang="en-US" altLang="zh-CN" dirty="0" smtClean="0"/>
              <a:t>5.</a:t>
            </a:r>
            <a:r>
              <a:rPr lang="zh-CN" altLang="en-US" dirty="0" smtClean="0"/>
              <a:t>心</a:t>
            </a:r>
            <a:r>
              <a:rPr lang="zh-CN" altLang="en-US" dirty="0"/>
              <a:t>的三个比喻揭示了什么道理</a:t>
            </a:r>
            <a:r>
              <a:rPr lang="zh-CN" altLang="en-US" dirty="0" smtClean="0"/>
              <a:t>？</a:t>
            </a:r>
            <a:endParaRPr lang="en-US" altLang="zh-CN" dirty="0" smtClean="0"/>
          </a:p>
          <a:p>
            <a:pPr>
              <a:buNone/>
            </a:pPr>
            <a:endParaRPr lang="en-US" altLang="zh-CN" dirty="0" smtClean="0"/>
          </a:p>
          <a:p>
            <a:pPr>
              <a:buNone/>
            </a:pPr>
            <a:r>
              <a:rPr lang="en-US" altLang="zh-CN" dirty="0" smtClean="0"/>
              <a:t>6.</a:t>
            </a:r>
            <a:r>
              <a:rPr lang="zh-CN" altLang="en-US" dirty="0" smtClean="0"/>
              <a:t>精</a:t>
            </a:r>
            <a:r>
              <a:rPr lang="zh-CN" altLang="en-US" dirty="0"/>
              <a:t>神是否存在？如果存在，怎么定位</a:t>
            </a:r>
            <a:r>
              <a:rPr lang="zh-CN" altLang="en-US" dirty="0" smtClean="0"/>
              <a:t>？</a:t>
            </a:r>
            <a:endParaRPr lang="en-US" altLang="zh-CN" dirty="0" smtClean="0"/>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本次学习内容</a:t>
            </a:r>
            <a:endParaRPr lang="en-US" dirty="0"/>
          </a:p>
        </p:txBody>
      </p:sp>
      <p:sp>
        <p:nvSpPr>
          <p:cNvPr id="3" name="Content Placeholder 2"/>
          <p:cNvSpPr>
            <a:spLocks noGrp="1"/>
          </p:cNvSpPr>
          <p:nvPr>
            <p:ph idx="1"/>
          </p:nvPr>
        </p:nvSpPr>
        <p:spPr>
          <a:xfrm>
            <a:off x="914400" y="1085850"/>
            <a:ext cx="7772400" cy="2171700"/>
          </a:xfrm>
        </p:spPr>
        <p:txBody>
          <a:bodyPr>
            <a:normAutofit fontScale="70000" lnSpcReduction="20000"/>
          </a:bodyPr>
          <a:lstStyle/>
          <a:p>
            <a:r>
              <a:rPr lang="zh-CN" altLang="en-US" dirty="0" smtClean="0"/>
              <a:t>前期回顾</a:t>
            </a:r>
            <a:endParaRPr lang="en-US" altLang="zh-CN" dirty="0" smtClean="0"/>
          </a:p>
          <a:p>
            <a:r>
              <a:rPr lang="zh-CN" altLang="en-US" dirty="0" smtClean="0"/>
              <a:t>慈师讲课视频：对初学者的教诲</a:t>
            </a:r>
            <a:endParaRPr lang="en-US" altLang="zh-CN" dirty="0" smtClean="0"/>
          </a:p>
          <a:p>
            <a:r>
              <a:rPr lang="zh-CN" altLang="en-US" dirty="0" smtClean="0"/>
              <a:t>本次课文浏览</a:t>
            </a:r>
            <a:endParaRPr lang="en-US" altLang="zh-CN" dirty="0" smtClean="0"/>
          </a:p>
          <a:p>
            <a:r>
              <a:rPr lang="zh-CN" altLang="en-US" dirty="0" smtClean="0"/>
              <a:t>本次学习重点概念和难题解析</a:t>
            </a:r>
            <a:endParaRPr lang="en-US" altLang="zh-CN" dirty="0" smtClean="0"/>
          </a:p>
          <a:p>
            <a:r>
              <a:rPr lang="zh-CN" altLang="en-US" dirty="0" smtClean="0"/>
              <a:t>讨论思考题</a:t>
            </a:r>
            <a:endParaRPr lang="en-US" altLang="zh-CN" dirty="0" smtClean="0"/>
          </a:p>
          <a:p>
            <a:r>
              <a:rPr lang="zh-CN" altLang="en-US" dirty="0" smtClean="0"/>
              <a:t>课后总结和点评</a:t>
            </a:r>
            <a:endParaRPr lang="en-US" dirty="0"/>
          </a:p>
        </p:txBody>
      </p:sp>
      <p:pic>
        <p:nvPicPr>
          <p:cNvPr id="5" name="Picture 2" descr="5fbf6dacx8901c890dcb0&amp;690"/>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029200" y="2876550"/>
            <a:ext cx="3657600" cy="1722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讨论思考题</a:t>
            </a:r>
            <a:endParaRPr lang="en-US" dirty="0"/>
          </a:p>
        </p:txBody>
      </p:sp>
      <p:sp>
        <p:nvSpPr>
          <p:cNvPr id="3" name="Content Placeholder 2"/>
          <p:cNvSpPr>
            <a:spLocks noGrp="1"/>
          </p:cNvSpPr>
          <p:nvPr>
            <p:ph idx="1"/>
          </p:nvPr>
        </p:nvSpPr>
        <p:spPr/>
        <p:txBody>
          <a:bodyPr>
            <a:normAutofit fontScale="70000" lnSpcReduction="20000"/>
          </a:bodyPr>
          <a:lstStyle/>
          <a:p>
            <a:pPr>
              <a:buNone/>
            </a:pPr>
            <a:endParaRPr lang="en-US" altLang="zh-CN" dirty="0" smtClean="0"/>
          </a:p>
          <a:p>
            <a:r>
              <a:rPr lang="zh-CN" altLang="en-US" dirty="0" smtClean="0"/>
              <a:t>前行</a:t>
            </a:r>
            <a:endParaRPr lang="en-US" altLang="zh-CN" dirty="0" smtClean="0"/>
          </a:p>
          <a:p>
            <a:pPr>
              <a:buNone/>
            </a:pPr>
            <a:r>
              <a:rPr lang="en-US" altLang="zh-CN" dirty="0" smtClean="0"/>
              <a:t>   1.</a:t>
            </a:r>
            <a:r>
              <a:rPr lang="zh-CN" altLang="en-US" dirty="0" smtClean="0"/>
              <a:t>学佛后的生存目标和学佛前有什么不同？物质生活的意义是什么？</a:t>
            </a:r>
            <a:endParaRPr lang="en-US" altLang="zh-CN" dirty="0" smtClean="0"/>
          </a:p>
          <a:p>
            <a:pPr>
              <a:buNone/>
            </a:pPr>
            <a:endParaRPr lang="en-US" altLang="zh-CN" dirty="0" smtClean="0"/>
          </a:p>
          <a:p>
            <a:pPr>
              <a:buNone/>
            </a:pPr>
            <a:r>
              <a:rPr lang="en-US" altLang="zh-CN" dirty="0" smtClean="0"/>
              <a:t>  2. </a:t>
            </a:r>
            <a:r>
              <a:rPr lang="zh-CN" altLang="en-US" dirty="0" smtClean="0"/>
              <a:t>相比物质生活条件的提升，通过修习密宗佛法，如何提升我们的身体和精神？金刚身如何理解？</a:t>
            </a:r>
            <a:endParaRPr lang="en-US" altLang="zh-CN" dirty="0" smtClean="0"/>
          </a:p>
          <a:p>
            <a:pPr>
              <a:buNone/>
            </a:pPr>
            <a:endParaRPr lang="en-US" altLang="zh-CN" dirty="0" smtClean="0"/>
          </a:p>
          <a:p>
            <a:pPr>
              <a:buNone/>
            </a:pPr>
            <a:r>
              <a:rPr lang="en-US" altLang="zh-CN" dirty="0" smtClean="0"/>
              <a:t>  3.</a:t>
            </a:r>
            <a:r>
              <a:rPr lang="zh-CN" altLang="en-US" dirty="0" smtClean="0"/>
              <a:t>寿命无常，死亡随时发生，我们应该怎样计划人生？为什么佛陀所倡导的生活方式是真正理想的标准生活方式？</a:t>
            </a:r>
            <a:br>
              <a:rPr lang="zh-CN" altLang="en-US" dirty="0" smtClean="0"/>
            </a:br>
            <a:endParaRPr lang="en-US" dirty="0"/>
          </a:p>
        </p:txBody>
      </p:sp>
    </p:spTree>
    <p:extLst>
      <p:ext uri="{BB962C8B-B14F-4D97-AF65-F5344CB8AC3E}">
        <p14:creationId xmlns:p14="http://schemas.microsoft.com/office/powerpoint/2010/main" val="20638079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r>
              <a:rPr lang="zh-CN" altLang="en-US" dirty="0" smtClean="0"/>
              <a:t>正行</a:t>
            </a:r>
            <a:endParaRPr lang="en-US" altLang="zh-CN" dirty="0" smtClean="0"/>
          </a:p>
          <a:p>
            <a:pPr>
              <a:buFont typeface="Courier New" pitchFamily="49" charset="0"/>
              <a:buChar char="o"/>
            </a:pPr>
            <a:r>
              <a:rPr lang="zh-CN" altLang="en-US" dirty="0" smtClean="0"/>
              <a:t>见解</a:t>
            </a:r>
            <a:br>
              <a:rPr lang="zh-CN" altLang="en-US" dirty="0" smtClean="0"/>
            </a:br>
            <a:r>
              <a:rPr lang="en-US" altLang="zh-CN" dirty="0" smtClean="0"/>
              <a:t>4.</a:t>
            </a:r>
            <a:r>
              <a:rPr lang="zh-CN" altLang="en-US" dirty="0" smtClean="0"/>
              <a:t>寻找见解的最佳方法是什么？</a:t>
            </a:r>
            <a:br>
              <a:rPr lang="zh-CN" altLang="en-US" dirty="0" smtClean="0"/>
            </a:br>
            <a:r>
              <a:rPr lang="en-US" altLang="zh-CN" dirty="0" smtClean="0"/>
              <a:t>5. </a:t>
            </a:r>
            <a:r>
              <a:rPr lang="zh-CN" altLang="en-US" dirty="0" smtClean="0"/>
              <a:t>精神是否存在？如果存在，怎么定位？</a:t>
            </a:r>
            <a:br>
              <a:rPr lang="zh-CN" altLang="en-US" dirty="0" smtClean="0"/>
            </a:br>
            <a:r>
              <a:rPr lang="en-US" altLang="zh-CN" dirty="0" smtClean="0"/>
              <a:t>6. </a:t>
            </a:r>
            <a:r>
              <a:rPr lang="zh-CN" altLang="en-US" dirty="0" smtClean="0"/>
              <a:t>如何观察心的本性？</a:t>
            </a:r>
            <a:br>
              <a:rPr lang="zh-CN" altLang="en-US" dirty="0" smtClean="0"/>
            </a:br>
            <a:r>
              <a:rPr lang="en-US" altLang="zh-CN" dirty="0" smtClean="0"/>
              <a:t>7. </a:t>
            </a:r>
            <a:r>
              <a:rPr lang="zh-CN" altLang="en-US" dirty="0" smtClean="0"/>
              <a:t>科学的进步是否离佛法越来越进？</a:t>
            </a:r>
            <a:endParaRPr lang="en-US" altLang="zh-CN" dirty="0" smtClean="0"/>
          </a:p>
          <a:p>
            <a:pPr>
              <a:buFont typeface="Courier New" pitchFamily="49" charset="0"/>
              <a:buChar char="o"/>
            </a:pPr>
            <a:r>
              <a:rPr lang="zh-CN" altLang="en-US" dirty="0" smtClean="0"/>
              <a:t>修行</a:t>
            </a:r>
            <a:br>
              <a:rPr lang="zh-CN" altLang="en-US" dirty="0" smtClean="0"/>
            </a:br>
            <a:r>
              <a:rPr lang="en-US" altLang="zh-CN" dirty="0" smtClean="0"/>
              <a:t>8. </a:t>
            </a:r>
            <a:r>
              <a:rPr lang="zh-CN" altLang="en-US" dirty="0" smtClean="0"/>
              <a:t>心静下来什么都不想是不是证悟空性？为什么？</a:t>
            </a:r>
            <a:br>
              <a:rPr lang="zh-CN" altLang="en-US" dirty="0" smtClean="0"/>
            </a:br>
            <a:r>
              <a:rPr lang="en-US" altLang="zh-CN" dirty="0" smtClean="0"/>
              <a:t>9.</a:t>
            </a:r>
            <a:r>
              <a:rPr lang="zh-CN" altLang="en-US" dirty="0" smtClean="0"/>
              <a:t>怎样判断自己修行是否出问题了？你如何理解止观双运。</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47500" lnSpcReduction="20000"/>
          </a:bodyPr>
          <a:lstStyle/>
          <a:p>
            <a:pPr>
              <a:buNone/>
            </a:pPr>
            <a:r>
              <a:rPr lang="zh-CN" altLang="en-US" dirty="0" smtClean="0"/>
              <a:t>    为什么不去抉择外境而把抉择空性的重心放在抉择心的本性？</a:t>
            </a:r>
            <a:endParaRPr lang="en-US" altLang="zh-CN" dirty="0" smtClean="0"/>
          </a:p>
          <a:p>
            <a:pPr>
              <a:buNone/>
            </a:pPr>
            <a:r>
              <a:rPr lang="zh-CN" altLang="en-US" dirty="0" smtClean="0"/>
              <a:t/>
            </a:r>
            <a:br>
              <a:rPr lang="zh-CN" altLang="en-US" dirty="0" smtClean="0"/>
            </a:br>
            <a:r>
              <a:rPr lang="zh-CN" altLang="en-US" dirty="0" smtClean="0"/>
              <a:t>心的三个比喻揭示了什么道理？</a:t>
            </a:r>
            <a:br>
              <a:rPr lang="zh-CN" altLang="en-US" dirty="0" smtClean="0"/>
            </a:br>
            <a:r>
              <a:rPr lang="zh-CN" altLang="en-US" dirty="0" smtClean="0"/>
              <a:t/>
            </a:r>
            <a:br>
              <a:rPr lang="zh-CN" altLang="en-US" dirty="0" smtClean="0"/>
            </a:br>
            <a:r>
              <a:rPr lang="zh-CN" altLang="en-US" dirty="0" smtClean="0"/>
              <a:t>如何去抉择心的空性？</a:t>
            </a:r>
            <a:br>
              <a:rPr lang="zh-CN" altLang="en-US" dirty="0" smtClean="0"/>
            </a:br>
            <a:r>
              <a:rPr lang="zh-CN" altLang="en-US" dirty="0" smtClean="0"/>
              <a:t/>
            </a:r>
            <a:br>
              <a:rPr lang="zh-CN" altLang="en-US" dirty="0" smtClean="0"/>
            </a:br>
            <a:r>
              <a:rPr lang="zh-CN" altLang="en-US" dirty="0" smtClean="0"/>
              <a:t>问什么观察时间的过去未来和现在可以用来抉择心的空性？</a:t>
            </a:r>
            <a:br>
              <a:rPr lang="zh-CN" altLang="en-US" dirty="0" smtClean="0"/>
            </a:br>
            <a:r>
              <a:rPr lang="zh-CN" altLang="en-US" dirty="0" smtClean="0"/>
              <a:t/>
            </a:r>
            <a:br>
              <a:rPr lang="zh-CN" altLang="en-US" dirty="0" smtClean="0"/>
            </a:br>
            <a:r>
              <a:rPr lang="zh-CN" altLang="en-US" dirty="0" smtClean="0"/>
              <a:t>为什么当下心不存在？</a:t>
            </a:r>
            <a:br>
              <a:rPr lang="zh-CN" altLang="en-US" dirty="0" smtClean="0"/>
            </a:br>
            <a:r>
              <a:rPr lang="zh-CN" altLang="en-US" dirty="0" smtClean="0"/>
              <a:t/>
            </a:r>
            <a:br>
              <a:rPr lang="zh-CN" altLang="en-US" dirty="0" smtClean="0"/>
            </a:br>
            <a:r>
              <a:rPr lang="zh-CN" altLang="en-US" dirty="0" smtClean="0"/>
              <a:t>抉择心得出的结论是什么？</a:t>
            </a:r>
            <a:br>
              <a:rPr lang="zh-CN" altLang="en-US" dirty="0" smtClean="0"/>
            </a:br>
            <a:r>
              <a:rPr lang="zh-CN" altLang="en-US" dirty="0" smtClean="0"/>
              <a:t/>
            </a:r>
            <a:br>
              <a:rPr lang="zh-CN" altLang="en-US" dirty="0" smtClean="0"/>
            </a:br>
            <a:r>
              <a:rPr lang="zh-CN" altLang="en-US" dirty="0" smtClean="0"/>
              <a:t>如果直接记住结论而不去深刻抉择心的空性可以不可以？</a:t>
            </a:r>
            <a:br>
              <a:rPr lang="zh-CN" altLang="en-US" dirty="0" smtClean="0"/>
            </a:br>
            <a:r>
              <a:rPr lang="zh-CN" altLang="en-US" dirty="0" smtClean="0"/>
              <a:t/>
            </a:r>
            <a:br>
              <a:rPr lang="zh-CN" altLang="en-US" dirty="0" smtClean="0"/>
            </a:br>
            <a:r>
              <a:rPr lang="zh-CN" altLang="en-US" dirty="0" smtClean="0"/>
              <a:t>以实修的方式来总结本文的要点或者本文所阐释的内容在一座修行中实践的完整步骤</a:t>
            </a:r>
            <a:r>
              <a:rPr lang="en-US" altLang="zh-CN"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前期回顾</a:t>
            </a:r>
            <a:endParaRPr lang="en-US" dirty="0"/>
          </a:p>
        </p:txBody>
      </p:sp>
      <p:sp>
        <p:nvSpPr>
          <p:cNvPr id="3" name="Content Placeholder 2"/>
          <p:cNvSpPr>
            <a:spLocks noGrp="1"/>
          </p:cNvSpPr>
          <p:nvPr>
            <p:ph idx="1"/>
          </p:nvPr>
        </p:nvSpPr>
        <p:spPr/>
        <p:txBody>
          <a:bodyPr>
            <a:normAutofit fontScale="92500" lnSpcReduction="20000"/>
          </a:bodyPr>
          <a:lstStyle/>
          <a:p>
            <a:pPr algn="ctr">
              <a:buNone/>
            </a:pPr>
            <a:r>
              <a:rPr lang="zh-CN" altLang="en-US" sz="3800" dirty="0" smtClean="0"/>
              <a:t>解脱的原理</a:t>
            </a:r>
            <a:endParaRPr lang="en-US" altLang="zh-CN" sz="3800" dirty="0" smtClean="0"/>
          </a:p>
          <a:p>
            <a:pPr>
              <a:buNone/>
            </a:pPr>
            <a:r>
              <a:rPr lang="zh-CN" altLang="en-US" sz="3000" dirty="0" smtClean="0"/>
              <a:t>一、闻思修三，不可脱节</a:t>
            </a:r>
            <a:endParaRPr lang="en-US" altLang="zh-CN" sz="3000" dirty="0" smtClean="0"/>
          </a:p>
          <a:p>
            <a:pPr>
              <a:buNone/>
            </a:pPr>
            <a:r>
              <a:rPr lang="en-US" dirty="0" smtClean="0"/>
              <a:t>      </a:t>
            </a:r>
            <a:r>
              <a:rPr lang="en-US" altLang="zh-CN" sz="2600" dirty="0" smtClean="0"/>
              <a:t>1. </a:t>
            </a:r>
            <a:r>
              <a:rPr lang="zh-CN" altLang="en-US" sz="2600" dirty="0" smtClean="0"/>
              <a:t>没有闻思，不懂修法，无法解脱</a:t>
            </a:r>
            <a:endParaRPr lang="en-US" altLang="zh-CN" sz="2600" dirty="0" smtClean="0"/>
          </a:p>
          <a:p>
            <a:pPr>
              <a:buNone/>
            </a:pPr>
            <a:r>
              <a:rPr lang="en-US" sz="2600" smtClean="0"/>
              <a:t>       </a:t>
            </a:r>
            <a:r>
              <a:rPr lang="en-US" altLang="zh-CN" sz="2600" smtClean="0"/>
              <a:t>2</a:t>
            </a:r>
            <a:r>
              <a:rPr lang="en-US" altLang="zh-CN" sz="2600" dirty="0" smtClean="0"/>
              <a:t>. </a:t>
            </a:r>
            <a:r>
              <a:rPr lang="zh-CN" altLang="en-US" sz="2600" dirty="0" smtClean="0"/>
              <a:t>自己思考，要智信，不能迷信</a:t>
            </a:r>
            <a:endParaRPr lang="en-US" altLang="zh-CN" sz="2600" dirty="0" smtClean="0"/>
          </a:p>
          <a:p>
            <a:pPr>
              <a:buNone/>
            </a:pPr>
            <a:r>
              <a:rPr lang="en-US" altLang="zh-CN" sz="2600" dirty="0" smtClean="0"/>
              <a:t>       3. </a:t>
            </a:r>
            <a:r>
              <a:rPr lang="zh-CN" altLang="en-US" sz="2600" dirty="0" smtClean="0"/>
              <a:t>没有窍诀，盲修瞎练，修行无果</a:t>
            </a:r>
            <a:endParaRPr lang="en-US" altLang="zh-CN" sz="2600" dirty="0" smtClean="0"/>
          </a:p>
          <a:p>
            <a:pPr>
              <a:buNone/>
            </a:pPr>
            <a:r>
              <a:rPr lang="zh-CN" altLang="en-US" sz="3000" dirty="0" smtClean="0"/>
              <a:t>二、什么是修行</a:t>
            </a:r>
            <a:endParaRPr lang="en-US" altLang="zh-CN" sz="3000" dirty="0" smtClean="0"/>
          </a:p>
          <a:p>
            <a:pPr>
              <a:buNone/>
            </a:pPr>
            <a:r>
              <a:rPr lang="en-US" sz="2600" dirty="0" smtClean="0"/>
              <a:t>        </a:t>
            </a:r>
            <a:r>
              <a:rPr lang="en-US" altLang="zh-CN" sz="2600" dirty="0" smtClean="0"/>
              <a:t>1. </a:t>
            </a:r>
            <a:r>
              <a:rPr lang="zh-CN" altLang="en-US" sz="2600" dirty="0" smtClean="0"/>
              <a:t>闭关打坐，用心去修</a:t>
            </a:r>
            <a:endParaRPr lang="en-US" altLang="zh-CN" sz="2600" dirty="0" smtClean="0"/>
          </a:p>
          <a:p>
            <a:pPr>
              <a:buNone/>
            </a:pPr>
            <a:r>
              <a:rPr lang="en-US" sz="2600" dirty="0" smtClean="0"/>
              <a:t>        </a:t>
            </a:r>
            <a:r>
              <a:rPr lang="en-US" altLang="zh-CN" sz="2600" dirty="0" smtClean="0"/>
              <a:t>2. </a:t>
            </a:r>
            <a:r>
              <a:rPr lang="zh-CN" altLang="en-US" sz="2600" dirty="0" smtClean="0"/>
              <a:t>将闭关感悟到的佛法运用到生活中去</a:t>
            </a:r>
            <a:endParaRPr lang="en-US" sz="2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None/>
            </a:pPr>
            <a:r>
              <a:rPr lang="zh-CN" altLang="en-US" sz="3600" dirty="0" smtClean="0"/>
              <a:t>三、修行的目的</a:t>
            </a:r>
            <a:endParaRPr lang="en-US" altLang="zh-CN" sz="3600" dirty="0" smtClean="0"/>
          </a:p>
          <a:p>
            <a:pPr>
              <a:buNone/>
            </a:pPr>
            <a:r>
              <a:rPr lang="en-US" dirty="0" smtClean="0"/>
              <a:t>        </a:t>
            </a:r>
            <a:r>
              <a:rPr lang="en-US" altLang="zh-CN" dirty="0" smtClean="0"/>
              <a:t>1. </a:t>
            </a:r>
            <a:r>
              <a:rPr lang="zh-CN" altLang="en-US" dirty="0" smtClean="0"/>
              <a:t>追求幸福</a:t>
            </a:r>
            <a:endParaRPr lang="en-US" altLang="zh-CN" dirty="0" smtClean="0"/>
          </a:p>
          <a:p>
            <a:pPr>
              <a:buNone/>
            </a:pPr>
            <a:r>
              <a:rPr lang="en-US" dirty="0" smtClean="0"/>
              <a:t>           </a:t>
            </a:r>
            <a:r>
              <a:rPr lang="zh-CN" altLang="en-US" dirty="0" smtClean="0"/>
              <a:t>（</a:t>
            </a:r>
            <a:r>
              <a:rPr lang="en-US" altLang="zh-CN" dirty="0" smtClean="0"/>
              <a:t>1</a:t>
            </a:r>
            <a:r>
              <a:rPr lang="zh-CN" altLang="en-US" dirty="0" smtClean="0"/>
              <a:t>）人天乘：个人世间幸福</a:t>
            </a:r>
            <a:endParaRPr lang="en-US" altLang="zh-CN" dirty="0" smtClean="0"/>
          </a:p>
          <a:p>
            <a:pPr>
              <a:buNone/>
            </a:pPr>
            <a:r>
              <a:rPr lang="en-US" dirty="0" smtClean="0"/>
              <a:t>           </a:t>
            </a:r>
            <a:r>
              <a:rPr lang="zh-CN" altLang="en-US" dirty="0" smtClean="0"/>
              <a:t>（</a:t>
            </a:r>
            <a:r>
              <a:rPr lang="en-US" altLang="zh-CN" dirty="0" smtClean="0"/>
              <a:t>2</a:t>
            </a:r>
            <a:r>
              <a:rPr lang="zh-CN" altLang="en-US" dirty="0" smtClean="0"/>
              <a:t>）小乘佛教：个人永恒幸福</a:t>
            </a:r>
            <a:endParaRPr lang="en-US" altLang="zh-CN" dirty="0" smtClean="0"/>
          </a:p>
          <a:p>
            <a:pPr>
              <a:buNone/>
            </a:pPr>
            <a:r>
              <a:rPr lang="zh-CN" altLang="en-US" dirty="0" smtClean="0"/>
              <a:t>           （</a:t>
            </a:r>
            <a:r>
              <a:rPr lang="en-US" altLang="zh-CN" dirty="0" smtClean="0"/>
              <a:t>3</a:t>
            </a:r>
            <a:r>
              <a:rPr lang="zh-CN" altLang="en-US" dirty="0" smtClean="0"/>
              <a:t>）大乘佛教：众生永恒幸福</a:t>
            </a:r>
            <a:r>
              <a:rPr lang="en-US" altLang="zh-CN" dirty="0" smtClean="0"/>
              <a:t>—</a:t>
            </a:r>
            <a:r>
              <a:rPr lang="zh-CN" altLang="en-US" dirty="0" smtClean="0"/>
              <a:t>佛的智慧</a:t>
            </a:r>
            <a:endParaRPr lang="en-US" altLang="zh-CN" dirty="0" smtClean="0"/>
          </a:p>
          <a:p>
            <a:pPr>
              <a:buNone/>
            </a:pPr>
            <a:r>
              <a:rPr lang="en-US" dirty="0" smtClean="0"/>
              <a:t>        </a:t>
            </a:r>
            <a:r>
              <a:rPr lang="en-US" altLang="zh-CN" dirty="0" smtClean="0"/>
              <a:t>2. </a:t>
            </a:r>
            <a:r>
              <a:rPr lang="zh-CN" altLang="en-US" dirty="0" smtClean="0"/>
              <a:t>脱离轮回、断除痛苦</a:t>
            </a:r>
            <a:endParaRPr lang="en-US" altLang="zh-CN" dirty="0" smtClean="0"/>
          </a:p>
          <a:p>
            <a:pPr>
              <a:buNone/>
            </a:pPr>
            <a:r>
              <a:rPr lang="zh-CN" altLang="en-US" sz="3600" dirty="0" smtClean="0"/>
              <a:t>四、轮回的根源</a:t>
            </a:r>
            <a:endParaRPr lang="en-US" altLang="zh-CN" sz="3600" dirty="0" smtClean="0"/>
          </a:p>
          <a:p>
            <a:pPr>
              <a:buNone/>
            </a:pPr>
            <a:r>
              <a:rPr lang="en-US" altLang="zh-CN" dirty="0" smtClean="0"/>
              <a:t>         1. </a:t>
            </a:r>
            <a:r>
              <a:rPr lang="zh-CN" altLang="en-US" dirty="0" smtClean="0"/>
              <a:t>贪欲心   </a:t>
            </a:r>
            <a:r>
              <a:rPr lang="en-US" altLang="zh-CN" dirty="0" smtClean="0"/>
              <a:t>2. </a:t>
            </a:r>
            <a:r>
              <a:rPr lang="zh-CN" altLang="en-US" dirty="0" smtClean="0"/>
              <a:t>爱我执   </a:t>
            </a:r>
            <a:r>
              <a:rPr lang="en-US" altLang="zh-CN" dirty="0" smtClean="0"/>
              <a:t>3. </a:t>
            </a:r>
            <a:r>
              <a:rPr lang="zh-CN" altLang="en-US" dirty="0" smtClean="0"/>
              <a:t>对一切事物执着</a:t>
            </a:r>
            <a:endParaRPr lang="en-US" altLang="zh-CN"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pPr>
              <a:buNone/>
            </a:pPr>
            <a:r>
              <a:rPr lang="zh-CN" altLang="en-US" sz="4500" dirty="0" smtClean="0"/>
              <a:t>五、解脱的原理</a:t>
            </a:r>
            <a:endParaRPr lang="en-US" altLang="zh-CN" sz="4500" dirty="0" smtClean="0"/>
          </a:p>
          <a:p>
            <a:pPr>
              <a:buNone/>
            </a:pPr>
            <a:r>
              <a:rPr lang="en-US" sz="3400" dirty="0" smtClean="0"/>
              <a:t>       </a:t>
            </a:r>
            <a:r>
              <a:rPr lang="en-US" altLang="zh-CN" sz="3400" dirty="0" smtClean="0"/>
              <a:t>1. </a:t>
            </a:r>
            <a:r>
              <a:rPr lang="zh-CN" altLang="en-US" sz="3400" dirty="0" smtClean="0"/>
              <a:t>寻找正确的解脱良药：与轮回和痛苦的根源发生冲突</a:t>
            </a:r>
            <a:endParaRPr lang="en-US" altLang="zh-CN" sz="3400" dirty="0" smtClean="0"/>
          </a:p>
          <a:p>
            <a:pPr>
              <a:buNone/>
            </a:pPr>
            <a:r>
              <a:rPr lang="en-US" altLang="zh-CN" sz="3400" dirty="0" smtClean="0"/>
              <a:t>           </a:t>
            </a:r>
            <a:r>
              <a:rPr lang="zh-CN" altLang="en-US" sz="3400" dirty="0" smtClean="0"/>
              <a:t>出离心</a:t>
            </a:r>
            <a:r>
              <a:rPr lang="en-US" altLang="zh-CN" sz="3400" dirty="0" smtClean="0"/>
              <a:t>—</a:t>
            </a:r>
            <a:r>
              <a:rPr lang="zh-CN" altLang="en-US" sz="3400" dirty="0" smtClean="0"/>
              <a:t>冲突的开始</a:t>
            </a:r>
            <a:endParaRPr lang="en-US" altLang="zh-CN" sz="3400" dirty="0" smtClean="0"/>
          </a:p>
          <a:p>
            <a:pPr>
              <a:buNone/>
            </a:pPr>
            <a:r>
              <a:rPr lang="en-US" sz="3400" dirty="0" smtClean="0"/>
              <a:t>           </a:t>
            </a:r>
            <a:r>
              <a:rPr lang="zh-CN" altLang="en-US" sz="3400" dirty="0" smtClean="0"/>
              <a:t>菩提心</a:t>
            </a:r>
            <a:r>
              <a:rPr lang="en-US" altLang="zh-CN" sz="3400" dirty="0" smtClean="0"/>
              <a:t>---</a:t>
            </a:r>
            <a:r>
              <a:rPr lang="zh-CN" altLang="en-US" sz="3400" dirty="0" smtClean="0"/>
              <a:t>冲突的加剧</a:t>
            </a:r>
            <a:endParaRPr lang="en-US" altLang="zh-CN" sz="3400" dirty="0" smtClean="0"/>
          </a:p>
          <a:p>
            <a:pPr>
              <a:buNone/>
            </a:pPr>
            <a:r>
              <a:rPr lang="en-US" sz="3400" dirty="0" smtClean="0"/>
              <a:t>           </a:t>
            </a:r>
            <a:r>
              <a:rPr lang="zh-CN" altLang="en-US" sz="3400" dirty="0" smtClean="0"/>
              <a:t>证悟空性的智慧</a:t>
            </a:r>
            <a:r>
              <a:rPr lang="en-US" altLang="zh-CN" sz="3400" dirty="0" smtClean="0"/>
              <a:t>----</a:t>
            </a:r>
            <a:r>
              <a:rPr lang="zh-CN" altLang="en-US" sz="3400" dirty="0" smtClean="0"/>
              <a:t>冲突的高潮与结尾</a:t>
            </a:r>
            <a:endParaRPr lang="en-US" altLang="zh-CN" sz="3400" dirty="0" smtClean="0"/>
          </a:p>
          <a:p>
            <a:pPr>
              <a:buNone/>
            </a:pPr>
            <a:r>
              <a:rPr lang="en-US" sz="3400" dirty="0" smtClean="0"/>
              <a:t>       </a:t>
            </a:r>
            <a:r>
              <a:rPr lang="en-US" altLang="zh-CN" sz="3400" dirty="0" smtClean="0"/>
              <a:t>2. </a:t>
            </a:r>
            <a:r>
              <a:rPr lang="zh-CN" altLang="en-US" sz="3400" dirty="0" smtClean="0"/>
              <a:t>医治轮回顽疾的手段：</a:t>
            </a:r>
            <a:endParaRPr lang="en-US" altLang="zh-CN" sz="3400" dirty="0" smtClean="0"/>
          </a:p>
          <a:p>
            <a:pPr>
              <a:buNone/>
            </a:pPr>
            <a:r>
              <a:rPr lang="en-US" altLang="zh-CN" sz="3400" dirty="0" smtClean="0"/>
              <a:t>         </a:t>
            </a:r>
            <a:r>
              <a:rPr lang="zh-CN" altLang="en-US" sz="3400" dirty="0" smtClean="0"/>
              <a:t>（</a:t>
            </a:r>
            <a:r>
              <a:rPr lang="en-US" altLang="zh-CN" sz="3400" dirty="0" smtClean="0"/>
              <a:t>1</a:t>
            </a:r>
            <a:r>
              <a:rPr lang="zh-CN" altLang="en-US" sz="3400" dirty="0" smtClean="0"/>
              <a:t>）往外找</a:t>
            </a:r>
            <a:r>
              <a:rPr lang="en-US" altLang="zh-CN" sz="3400" dirty="0" smtClean="0"/>
              <a:t>---</a:t>
            </a:r>
            <a:r>
              <a:rPr lang="zh-CN" altLang="en-US" sz="3400" dirty="0" smtClean="0"/>
              <a:t>观察精神以外的物质，发现世界原来根本就是不存在的幻觉</a:t>
            </a:r>
            <a:r>
              <a:rPr lang="en-US" altLang="zh-CN" sz="3400" dirty="0" smtClean="0"/>
              <a:t>—</a:t>
            </a:r>
            <a:r>
              <a:rPr lang="zh-CN" altLang="en-US" sz="3400" dirty="0" smtClean="0"/>
              <a:t>生出离心</a:t>
            </a:r>
            <a:endParaRPr lang="en-US" altLang="zh-CN" sz="3400" dirty="0" smtClean="0"/>
          </a:p>
          <a:p>
            <a:pPr>
              <a:buNone/>
            </a:pPr>
            <a:r>
              <a:rPr lang="en-US" altLang="zh-CN" sz="3400" dirty="0" smtClean="0"/>
              <a:t>         </a:t>
            </a:r>
            <a:r>
              <a:rPr lang="zh-CN" altLang="en-US" sz="3400" dirty="0" smtClean="0"/>
              <a:t>（</a:t>
            </a:r>
            <a:r>
              <a:rPr lang="en-US" altLang="zh-CN" sz="3400" dirty="0" smtClean="0"/>
              <a:t>2</a:t>
            </a:r>
            <a:r>
              <a:rPr lang="zh-CN" altLang="en-US" sz="3400" dirty="0" smtClean="0"/>
              <a:t>）往内找</a:t>
            </a:r>
            <a:r>
              <a:rPr lang="en-US" altLang="zh-CN" sz="3400" dirty="0" smtClean="0"/>
              <a:t>---</a:t>
            </a:r>
            <a:r>
              <a:rPr lang="zh-CN" altLang="en-US" sz="3400" dirty="0" smtClean="0"/>
              <a:t>观察自己的意识，看到如来藏光明，“贪欲心”只是突然产生的一种幻觉</a:t>
            </a:r>
            <a:r>
              <a:rPr lang="en-US" altLang="zh-CN" sz="3400" dirty="0" smtClean="0"/>
              <a:t>---</a:t>
            </a:r>
            <a:r>
              <a:rPr lang="zh-CN" altLang="en-US" sz="3400" dirty="0" smtClean="0"/>
              <a:t>发菩提心战胜爱我执</a:t>
            </a:r>
            <a:endParaRPr lang="en-US" altLang="zh-CN" sz="3400"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麦彭仁波切对初学者的教诲</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zh-CN" altLang="en-US" sz="2800" b="1" dirty="0" smtClean="0">
                <a:solidFill>
                  <a:srgbClr val="7030A0"/>
                </a:solidFill>
              </a:rPr>
              <a:t>呜呼！</a:t>
            </a:r>
            <a:endParaRPr lang="en-US" sz="2800" dirty="0" smtClean="0">
              <a:solidFill>
                <a:srgbClr val="7030A0"/>
              </a:solidFill>
            </a:endParaRPr>
          </a:p>
          <a:p>
            <a:pPr algn="ctr">
              <a:buNone/>
            </a:pPr>
            <a:r>
              <a:rPr lang="zh-CN" altLang="en-US" sz="2800" dirty="0" smtClean="0">
                <a:solidFill>
                  <a:srgbClr val="7030A0"/>
                </a:solidFill>
              </a:rPr>
              <a:t>轮回诸事无实义，无常浮动如电戏，</a:t>
            </a:r>
            <a:endParaRPr lang="en-US" sz="2800" dirty="0" smtClean="0">
              <a:solidFill>
                <a:srgbClr val="7030A0"/>
              </a:solidFill>
            </a:endParaRPr>
          </a:p>
          <a:p>
            <a:pPr algn="ctr">
              <a:buNone/>
            </a:pPr>
            <a:r>
              <a:rPr lang="zh-CN" altLang="en-US" sz="2800" dirty="0" smtClean="0">
                <a:solidFill>
                  <a:srgbClr val="7030A0"/>
                </a:solidFill>
              </a:rPr>
              <a:t>何时死亡无定日，必死缩短长计议。</a:t>
            </a:r>
            <a:endParaRPr lang="en-US" sz="2800" dirty="0" smtClean="0">
              <a:solidFill>
                <a:srgbClr val="7030A0"/>
              </a:solidFill>
            </a:endParaRPr>
          </a:p>
          <a:p>
            <a:pPr algn="ctr">
              <a:buNone/>
            </a:pPr>
            <a:r>
              <a:rPr lang="zh-CN" altLang="en-US" sz="2800" dirty="0" smtClean="0">
                <a:solidFill>
                  <a:srgbClr val="7030A0"/>
                </a:solidFill>
              </a:rPr>
              <a:t>修持上师之教言，静处抉择心本性。</a:t>
            </a:r>
            <a:endParaRPr lang="en-US" sz="2800" dirty="0" smtClean="0">
              <a:solidFill>
                <a:srgbClr val="7030A0"/>
              </a:solidFill>
            </a:endParaRPr>
          </a:p>
          <a:p>
            <a:pPr algn="ctr">
              <a:buNone/>
            </a:pPr>
            <a:r>
              <a:rPr lang="zh-CN" altLang="en-US" sz="2800" dirty="0" smtClean="0">
                <a:solidFill>
                  <a:srgbClr val="7030A0"/>
                </a:solidFill>
              </a:rPr>
              <a:t>心如闪电似风云，思维一切众念染，</a:t>
            </a:r>
            <a:endParaRPr lang="en-US" sz="2800" dirty="0" smtClean="0">
              <a:solidFill>
                <a:srgbClr val="7030A0"/>
              </a:solidFill>
            </a:endParaRPr>
          </a:p>
          <a:p>
            <a:pPr algn="ctr">
              <a:buNone/>
            </a:pPr>
            <a:r>
              <a:rPr lang="zh-CN" altLang="en-US" sz="2800" dirty="0" smtClean="0">
                <a:solidFill>
                  <a:srgbClr val="7030A0"/>
                </a:solidFill>
              </a:rPr>
              <a:t>详加观察无基根，有如阳焰本性空，</a:t>
            </a:r>
            <a:endParaRPr lang="en-US" sz="2800" dirty="0" smtClean="0">
              <a:solidFill>
                <a:srgbClr val="7030A0"/>
              </a:solidFill>
            </a:endParaRPr>
          </a:p>
          <a:p>
            <a:pPr algn="ctr">
              <a:buNone/>
            </a:pPr>
            <a:r>
              <a:rPr lang="zh-CN" altLang="en-US" sz="2800" dirty="0" smtClean="0">
                <a:solidFill>
                  <a:srgbClr val="7030A0"/>
                </a:solidFill>
              </a:rPr>
              <a:t>空而现乎现而空，自心原状自然住，</a:t>
            </a:r>
            <a:endParaRPr lang="en-US" sz="2800" dirty="0" smtClean="0">
              <a:solidFill>
                <a:srgbClr val="7030A0"/>
              </a:solidFill>
            </a:endParaRPr>
          </a:p>
          <a:p>
            <a:pPr algn="ctr">
              <a:buNone/>
            </a:pPr>
            <a:r>
              <a:rPr lang="zh-CN" altLang="en-US" sz="2800" dirty="0" smtClean="0">
                <a:solidFill>
                  <a:srgbClr val="7030A0"/>
                </a:solidFill>
              </a:rPr>
              <a:t>若修稳固见心性。于师强信得加持，</a:t>
            </a:r>
            <a:endParaRPr lang="en-US" sz="2800" dirty="0" smtClean="0">
              <a:solidFill>
                <a:srgbClr val="7030A0"/>
              </a:solidFill>
            </a:endParaRPr>
          </a:p>
          <a:p>
            <a:pPr algn="ctr">
              <a:buNone/>
            </a:pPr>
            <a:r>
              <a:rPr lang="zh-CN" altLang="en-US" sz="2800" dirty="0" smtClean="0">
                <a:solidFill>
                  <a:srgbClr val="7030A0"/>
                </a:solidFill>
              </a:rPr>
              <a:t>积资净障生悟心，故当精勤而修持</a:t>
            </a:r>
            <a:r>
              <a:rPr lang="zh-CN" altLang="en-US" dirty="0" smtClean="0">
                <a:solidFill>
                  <a:srgbClr val="7030A0"/>
                </a:solidFill>
              </a:rPr>
              <a:t>。</a:t>
            </a:r>
            <a:endParaRPr lang="en-US" dirty="0" smtClean="0">
              <a:solidFill>
                <a:srgbClr val="7030A0"/>
              </a:solidFill>
            </a:endParaRP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979"/>
            <a:ext cx="7498080" cy="232171"/>
          </a:xfrm>
        </p:spPr>
        <p:txBody>
          <a:bodyPr>
            <a:noAutofit/>
          </a:bodyPr>
          <a:lstStyle/>
          <a:p>
            <a:r>
              <a:rPr lang="zh-CN" altLang="en-US" sz="3200" dirty="0" smtClean="0"/>
              <a:t>麦彭仁波切</a:t>
            </a:r>
            <a:endParaRPr lang="en-US" sz="3200" dirty="0"/>
          </a:p>
        </p:txBody>
      </p:sp>
      <p:sp>
        <p:nvSpPr>
          <p:cNvPr id="3" name="Content Placeholder 2"/>
          <p:cNvSpPr>
            <a:spLocks noGrp="1"/>
          </p:cNvSpPr>
          <p:nvPr>
            <p:ph idx="1"/>
          </p:nvPr>
        </p:nvSpPr>
        <p:spPr>
          <a:xfrm>
            <a:off x="1143000" y="514350"/>
            <a:ext cx="7772400" cy="4171950"/>
          </a:xfrm>
        </p:spPr>
        <p:txBody>
          <a:bodyPr>
            <a:noAutofit/>
          </a:bodyPr>
          <a:lstStyle/>
          <a:p>
            <a:pPr>
              <a:lnSpc>
                <a:spcPct val="120000"/>
              </a:lnSpc>
            </a:pPr>
            <a:r>
              <a:rPr lang="zh-CN" altLang="en-US" sz="1200" dirty="0" smtClean="0"/>
              <a:t>全知麦彭降央南迦嘉措仁波切（</a:t>
            </a:r>
            <a:r>
              <a:rPr lang="en-US" altLang="zh-CN" sz="1200" dirty="0" smtClean="0"/>
              <a:t>1846──1912</a:t>
            </a:r>
            <a:r>
              <a:rPr lang="zh-CN" altLang="en-US" sz="1200" dirty="0" smtClean="0"/>
              <a:t>），旧译宁玛巴大师，祖系属天族（西藏一贵族</a:t>
            </a:r>
            <a:r>
              <a:rPr lang="zh-CN" altLang="en-US" sz="1200" dirty="0" smtClean="0">
                <a:hlinkClick r:id="rId2"/>
              </a:rPr>
              <a:t>种姓</a:t>
            </a:r>
            <a:r>
              <a:rPr lang="zh-CN" altLang="en-US" sz="1200" dirty="0" smtClean="0"/>
              <a:t>），父名杰 </a:t>
            </a:r>
            <a:r>
              <a:rPr lang="en-US" altLang="zh-CN" sz="1200" dirty="0" smtClean="0"/>
              <a:t>·</a:t>
            </a:r>
            <a:r>
              <a:rPr lang="zh-CN" altLang="en-US" sz="1200" dirty="0" smtClean="0"/>
              <a:t>滚波达吉，母名穆波东渣仲羌玛， 于</a:t>
            </a:r>
            <a:r>
              <a:rPr lang="zh-CN" altLang="en-US" sz="1200" dirty="0" smtClean="0">
                <a:hlinkClick r:id="rId3"/>
              </a:rPr>
              <a:t>藏历</a:t>
            </a:r>
            <a:r>
              <a:rPr lang="zh-CN" altLang="en-US" sz="1200" dirty="0" smtClean="0"/>
              <a:t>第十四胜生丙午年，在多康河（今石渠县内）旁的雅秋当羌地方诞生。其叔父喇嘛班玛达吉，为他取名为麦彭嘉措。他从小对佛法就极具信心，尤其具足</a:t>
            </a:r>
            <a:r>
              <a:rPr lang="zh-CN" altLang="en-US" sz="1200" dirty="0" smtClean="0">
                <a:hlinkClick r:id="rId4"/>
              </a:rPr>
              <a:t>出离心</a:t>
            </a:r>
            <a:r>
              <a:rPr lang="zh-CN" altLang="en-US" sz="1200" dirty="0" smtClean="0"/>
              <a:t>、大悲心及智慧等大乘种姓之力，此等皆是与生俱来。早在一千多年前，</a:t>
            </a:r>
            <a:r>
              <a:rPr lang="zh-CN" altLang="en-US" sz="1200" dirty="0" smtClean="0">
                <a:hlinkClick r:id="rId5"/>
              </a:rPr>
              <a:t>莲花生大士</a:t>
            </a:r>
            <a:r>
              <a:rPr lang="zh-CN" altLang="en-US" sz="1200" dirty="0" smtClean="0"/>
              <a:t>曾</a:t>
            </a:r>
            <a:r>
              <a:rPr lang="zh-CN" altLang="en-US" sz="1200" dirty="0" smtClean="0">
                <a:hlinkClick r:id="rId6"/>
              </a:rPr>
              <a:t>授记</a:t>
            </a:r>
            <a:r>
              <a:rPr lang="zh-CN" altLang="en-US" sz="1200" dirty="0" smtClean="0"/>
              <a:t>他将成为“弘扬大圆满的太阳。”在雪域藏地诸教派，共称</a:t>
            </a:r>
            <a:r>
              <a:rPr lang="zh-CN" altLang="en-US" sz="1200" dirty="0" smtClean="0">
                <a:hlinkClick r:id="rId7"/>
              </a:rPr>
              <a:t>全知麦彭仁波切</a:t>
            </a:r>
            <a:r>
              <a:rPr lang="zh-CN" altLang="en-US" sz="1200" dirty="0" smtClean="0"/>
              <a:t>是文殊菩萨化身。</a:t>
            </a:r>
            <a:endParaRPr lang="en-US" altLang="zh-CN" sz="1200" dirty="0" smtClean="0"/>
          </a:p>
          <a:p>
            <a:pPr>
              <a:lnSpc>
                <a:spcPct val="120000"/>
              </a:lnSpc>
            </a:pPr>
            <a:r>
              <a:rPr lang="zh-CN" altLang="en-US" sz="1200" dirty="0" smtClean="0"/>
              <a:t>全知上师麦彭仁波切对共同的佛法与不共的旧译密教，具有使其</a:t>
            </a:r>
            <a:r>
              <a:rPr lang="zh-CN" altLang="en-US" sz="1200" dirty="0" smtClean="0">
                <a:hlinkClick r:id="rId8"/>
              </a:rPr>
              <a:t>慧命</a:t>
            </a:r>
            <a:r>
              <a:rPr lang="zh-CN" altLang="en-US" sz="1200" dirty="0" smtClean="0"/>
              <a:t>得以延续的</a:t>
            </a:r>
            <a:r>
              <a:rPr lang="zh-CN" altLang="en-US" sz="1200" dirty="0" smtClean="0">
                <a:hlinkClick r:id="rId9"/>
              </a:rPr>
              <a:t>殊胜</a:t>
            </a:r>
            <a:r>
              <a:rPr lang="zh-CN" altLang="en-US" sz="1200" dirty="0" smtClean="0"/>
              <a:t>恩德，如同对垂死之人，有得到续命之方便一般。他并无真正开取的地下伏藏，但为了特别的需要，便从其意藏中流出，如生起、圆满、窍诀、事业等为以前所无的甚深法要，皆著论加以弘扬。因此成为一切伏藏法要之王，且于甚深、广大的意藏，能得自在，故尊称为伏藏导师之王。</a:t>
            </a:r>
            <a:endParaRPr lang="en-US" altLang="zh-CN" sz="1200" dirty="0" smtClean="0"/>
          </a:p>
          <a:p>
            <a:pPr>
              <a:lnSpc>
                <a:spcPct val="120000"/>
              </a:lnSpc>
            </a:pPr>
            <a:r>
              <a:rPr lang="zh-CN" altLang="en-US" sz="1200" dirty="0" smtClean="0">
                <a:hlinkClick r:id="rId7"/>
              </a:rPr>
              <a:t>全知麦彭仁波切</a:t>
            </a:r>
            <a:r>
              <a:rPr lang="zh-CN" altLang="en-US" sz="1200" dirty="0" smtClean="0"/>
              <a:t>虽名扬卫、藏、康区，但其生活简朴，以帐篷、糌粑、大茶为依，常年身著一件被烟熏黄的老皮袄。其人格崇高、才识博学、言谈和蔼，无论各层人士，男女老幼，均赐予不倦教诲。对世出世法观察严谨，洞悉无余，为后人留下了千余种殊胜的法宝著述。</a:t>
            </a:r>
          </a:p>
          <a:p>
            <a:pPr>
              <a:lnSpc>
                <a:spcPct val="120000"/>
              </a:lnSpc>
            </a:pPr>
            <a:r>
              <a:rPr lang="zh-CN" altLang="en-US" sz="1200" dirty="0" smtClean="0">
                <a:hlinkClick r:id="rId10"/>
              </a:rPr>
              <a:t>法王如意宝</a:t>
            </a:r>
            <a:r>
              <a:rPr lang="zh-CN" altLang="en-US" sz="1200" dirty="0" smtClean="0">
                <a:hlinkClick r:id="rId11"/>
              </a:rPr>
              <a:t>晋美彭措</a:t>
            </a:r>
            <a:r>
              <a:rPr lang="zh-CN" altLang="en-US" sz="1200" dirty="0" smtClean="0"/>
              <a:t>上师曾说：“全知上师麦彭仁波切所著的</a:t>
            </a:r>
            <a:r>
              <a:rPr lang="zh-CN" altLang="en-US" sz="1200" dirty="0" smtClean="0">
                <a:hlinkClick r:id="rId12"/>
              </a:rPr>
              <a:t>显密</a:t>
            </a:r>
            <a:r>
              <a:rPr lang="zh-CN" altLang="en-US" sz="1200" dirty="0" smtClean="0"/>
              <a:t>诸论，在七世之内，其无比善说之</a:t>
            </a:r>
            <a:r>
              <a:rPr lang="zh-CN" altLang="en-US" sz="1200" dirty="0" smtClean="0">
                <a:hlinkClick r:id="rId13"/>
              </a:rPr>
              <a:t>加持</a:t>
            </a:r>
            <a:r>
              <a:rPr lang="zh-CN" altLang="en-US" sz="1200" dirty="0" smtClean="0"/>
              <a:t>，一世比一世殊胜增上。”又说：“凡是我的传承弟子，乃至得到点滴之成就，如于三宝生起刹那信心，皆来自于全知上师麦彭尊者的加持与恩赐。所以我的弟子，皆当于全知上师生起不共不退之信心，应当昼夜精勤祈祷求加持。”</a:t>
            </a:r>
          </a:p>
          <a:p>
            <a:r>
              <a:rPr lang="zh-CN" altLang="en-US" sz="1200" dirty="0" smtClean="0"/>
              <a:t>颂云：</a:t>
            </a:r>
          </a:p>
          <a:p>
            <a:pPr>
              <a:buNone/>
            </a:pPr>
            <a:r>
              <a:rPr lang="zh-CN" altLang="en-US" sz="1200" dirty="0" smtClean="0"/>
              <a:t>       圣境瞻部六严与二胜， 藏地遍智</a:t>
            </a:r>
            <a:r>
              <a:rPr lang="zh-CN" altLang="en-US" sz="1200" dirty="0" smtClean="0">
                <a:hlinkClick r:id="rId14"/>
              </a:rPr>
              <a:t>荣素班智达</a:t>
            </a:r>
            <a:r>
              <a:rPr lang="zh-CN" altLang="en-US" sz="1200" dirty="0" smtClean="0"/>
              <a:t>，</a:t>
            </a:r>
          </a:p>
          <a:p>
            <a:pPr>
              <a:buNone/>
            </a:pPr>
            <a:r>
              <a:rPr lang="zh-CN" altLang="en-US" sz="1200" dirty="0" smtClean="0"/>
              <a:t>       雪域三大文殊诸功德， 须经久研大师之善说，       则知师集诸圣于一体。</a:t>
            </a:r>
            <a:endParaRPr lang="en-US" altLang="en-US" sz="1200" dirty="0" smtClean="0"/>
          </a:p>
        </p:txBody>
      </p:sp>
      <p:pic>
        <p:nvPicPr>
          <p:cNvPr id="4" name="Picture 3" descr="960a304e251f95ca729eb299c9177f3e670952b1.jpg"/>
          <p:cNvPicPr>
            <a:picLocks noChangeAspect="1"/>
          </p:cNvPicPr>
          <p:nvPr/>
        </p:nvPicPr>
        <p:blipFill>
          <a:blip r:embed="rId15" cstate="print"/>
          <a:stretch>
            <a:fillRect/>
          </a:stretch>
        </p:blipFill>
        <p:spPr>
          <a:xfrm>
            <a:off x="7848600" y="4105354"/>
            <a:ext cx="762000" cy="103814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法义概述</a:t>
            </a:r>
            <a:endParaRPr lang="en-US" dirty="0"/>
          </a:p>
        </p:txBody>
      </p:sp>
      <p:pic>
        <p:nvPicPr>
          <p:cNvPr id="4" name="Content Placeholder 3" descr="法义概述.JPG"/>
          <p:cNvPicPr>
            <a:picLocks noGrp="1" noChangeAspect="1"/>
          </p:cNvPicPr>
          <p:nvPr>
            <p:ph idx="1"/>
          </p:nvPr>
        </p:nvPicPr>
        <p:blipFill>
          <a:blip r:embed="rId2" cstate="print"/>
          <a:stretch>
            <a:fillRect/>
          </a:stretch>
        </p:blipFill>
        <p:spPr>
          <a:xfrm>
            <a:off x="2292541" y="1085850"/>
            <a:ext cx="5784469" cy="360045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初学者与非初学者的界限：</a:t>
            </a:r>
            <a:endParaRPr lang="en-US" altLang="zh-CN" dirty="0" smtClean="0"/>
          </a:p>
        </p:txBody>
      </p:sp>
      <p:sp>
        <p:nvSpPr>
          <p:cNvPr id="3" name="Content Placeholder 2"/>
          <p:cNvSpPr>
            <a:spLocks noGrp="1"/>
          </p:cNvSpPr>
          <p:nvPr>
            <p:ph idx="1"/>
          </p:nvPr>
        </p:nvSpPr>
        <p:spPr/>
        <p:txBody>
          <a:bodyPr>
            <a:normAutofit/>
          </a:bodyPr>
          <a:lstStyle/>
          <a:p>
            <a:pPr>
              <a:buNone/>
            </a:pPr>
            <a:r>
              <a:rPr lang="zh-CN" altLang="en-US" sz="2600" dirty="0" smtClean="0"/>
              <a:t>初学者：</a:t>
            </a:r>
            <a:endParaRPr lang="en-US" altLang="zh-CN" sz="2600" dirty="0" smtClean="0"/>
          </a:p>
          <a:p>
            <a:pPr>
              <a:buNone/>
            </a:pPr>
            <a:r>
              <a:rPr lang="zh-CN" altLang="en-US" sz="2600" dirty="0" smtClean="0"/>
              <a:t>   刚刚学佛，还没有什么修证的人</a:t>
            </a:r>
            <a:endParaRPr lang="en-US" altLang="zh-CN" sz="2600" dirty="0" smtClean="0"/>
          </a:p>
          <a:p>
            <a:pPr>
              <a:buNone/>
            </a:pPr>
            <a:endParaRPr lang="en-US" altLang="zh-CN" sz="2600" dirty="0" smtClean="0"/>
          </a:p>
          <a:p>
            <a:pPr>
              <a:buNone/>
            </a:pPr>
            <a:r>
              <a:rPr lang="zh-CN" altLang="en-US" sz="2600" dirty="0" smtClean="0"/>
              <a:t>非初学者：</a:t>
            </a:r>
            <a:endParaRPr lang="en-US" altLang="zh-CN" sz="2600" dirty="0" smtClean="0"/>
          </a:p>
          <a:p>
            <a:pPr>
              <a:buNone/>
            </a:pPr>
            <a:r>
              <a:rPr lang="zh-CN" altLang="en-US" sz="2600" dirty="0" smtClean="0"/>
              <a:t>   不依靠任何药物等外在力量，仅仅通过自己的修证，也能将普通人喝了立即会死掉的剧毒喝下，而没有一点影响的人。</a:t>
            </a:r>
            <a:endParaRPr lang="en-US" sz="2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1">
      <a:dk1>
        <a:sysClr val="windowText" lastClr="000000"/>
      </a:dk1>
      <a:lt1>
        <a:srgbClr val="FBF5E1"/>
      </a:lt1>
      <a:dk2>
        <a:srgbClr val="4F271C"/>
      </a:dk2>
      <a:lt2>
        <a:srgbClr val="A8811E"/>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634</TotalTime>
  <Words>2977</Words>
  <Application>Microsoft Office PowerPoint</Application>
  <PresentationFormat>On-screen Show (16:9)</PresentationFormat>
  <Paragraphs>150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Solstice</vt:lpstr>
      <vt:lpstr>对初学者的教诲</vt:lpstr>
      <vt:lpstr>本次学习内容</vt:lpstr>
      <vt:lpstr>前期回顾</vt:lpstr>
      <vt:lpstr>PowerPoint Presentation</vt:lpstr>
      <vt:lpstr>PowerPoint Presentation</vt:lpstr>
      <vt:lpstr>麦彭仁波切对初学者的教诲</vt:lpstr>
      <vt:lpstr>麦彭仁波切</vt:lpstr>
      <vt:lpstr>法义概述</vt:lpstr>
      <vt:lpstr>初学者与非初学者的界限：</vt:lpstr>
      <vt:lpstr>一、前行-    1. 轮回无义</vt:lpstr>
      <vt:lpstr>一、前行--  2. 寿命无常</vt:lpstr>
      <vt:lpstr>二、正行—（一）见解</vt:lpstr>
      <vt:lpstr>PowerPoint Presentation</vt:lpstr>
      <vt:lpstr>PowerPoint Presentation</vt:lpstr>
      <vt:lpstr>PowerPoint Presentation</vt:lpstr>
      <vt:lpstr>二、正行—（二）修法</vt:lpstr>
      <vt:lpstr>PowerPoint Presentation</vt:lpstr>
      <vt:lpstr>二、正行—（三）行为</vt:lpstr>
      <vt:lpstr>讨论思考题-五班</vt:lpstr>
      <vt:lpstr>讨论思考题</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对初学者的教诲</dc:title>
  <dc:creator>chuan liang</dc:creator>
  <cp:lastModifiedBy>admin</cp:lastModifiedBy>
  <cp:revision>61</cp:revision>
  <dcterms:created xsi:type="dcterms:W3CDTF">2015-12-05T23:24:36Z</dcterms:created>
  <dcterms:modified xsi:type="dcterms:W3CDTF">2017-08-29T04:37:57Z</dcterms:modified>
</cp:coreProperties>
</file>