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76" r:id="rId8"/>
    <p:sldId id="277" r:id="rId9"/>
    <p:sldId id="278" r:id="rId10"/>
    <p:sldId id="279" r:id="rId11"/>
    <p:sldId id="280" r:id="rId12"/>
    <p:sldId id="268" r:id="rId13"/>
    <p:sldId id="282" r:id="rId14"/>
    <p:sldId id="281" r:id="rId15"/>
    <p:sldId id="283" r:id="rId16"/>
    <p:sldId id="28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80162-D1EB-4C63-80DB-80622A1EC07C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FBA86-9629-449F-86CA-6077ADCB3D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/>
            </a:r>
            <a:br>
              <a:rPr lang="zh-CN" altLang="en-US" b="1" dirty="0"/>
            </a:br>
            <a:r>
              <a:rPr lang="zh-CN" altLang="en-US" b="1" dirty="0"/>
              <a:t/>
            </a:r>
            <a:br>
              <a:rPr lang="zh-CN" altLang="en-US" b="1" dirty="0"/>
            </a:br>
            <a:r>
              <a:rPr lang="zh-CN" altLang="en-US" b="1" dirty="0"/>
              <a:t>佛教</a:t>
            </a:r>
            <a:r>
              <a:rPr lang="zh-CN" altLang="en-US" b="1" dirty="0" smtClean="0"/>
              <a:t>徒的生活模式</a:t>
            </a:r>
            <a:r>
              <a:rPr lang="en-US" altLang="zh-CN" b="1" dirty="0" smtClean="0"/>
              <a:t/>
            </a:r>
            <a:br>
              <a:rPr lang="en-US" altLang="zh-CN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堕“不知满足”的边</a:t>
            </a:r>
          </a:p>
          <a:p>
            <a:pPr marL="0" indent="0">
              <a:buNone/>
            </a:pPr>
            <a:endParaRPr lang="zh-CN" altLang="en-US" sz="3200" b="1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800" dirty="0">
                <a:sym typeface="+mn-ea"/>
              </a:rPr>
              <a:t>通过付出很多的代价或依靠不正当的手段，不知满足地享受奢侈生活</a:t>
            </a:r>
            <a:r>
              <a:rPr lang="en-US" altLang="zh-CN" sz="2800" dirty="0">
                <a:sym typeface="+mn-ea"/>
              </a:rPr>
              <a:t>.</a:t>
            </a:r>
            <a:endParaRPr lang="en-US" altLang="zh-CN" sz="2800" dirty="0"/>
          </a:p>
          <a:p>
            <a:pPr eaLnBrk="1" hangingPunct="1"/>
            <a:r>
              <a:rPr lang="zh-CN" altLang="en-US" sz="2800" dirty="0">
                <a:sym typeface="+mn-ea"/>
              </a:rPr>
              <a:t>过失</a:t>
            </a:r>
            <a:r>
              <a:rPr lang="en-US" altLang="zh-CN" sz="2800" dirty="0">
                <a:sym typeface="+mn-ea"/>
              </a:rPr>
              <a:t>:</a:t>
            </a:r>
            <a:endParaRPr lang="en-US" altLang="zh-CN" sz="2800" dirty="0"/>
          </a:p>
          <a:p>
            <a:pPr lvl="1" eaLnBrk="1" hangingPunct="1"/>
            <a:r>
              <a:rPr lang="zh-CN" altLang="en-US" sz="2800" dirty="0">
                <a:sym typeface="+mn-ea"/>
              </a:rPr>
              <a:t>为奢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侈的物质享受付出巨大的代价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——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时间、体力、脑力，所以佛认为不值得，修行人应该少欲知足。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等于浪费生命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-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时间就是生命</a:t>
            </a:r>
          </a:p>
          <a:p>
            <a:pPr marL="0" indent="0" eaLnBrk="1" hangingPunct="1">
              <a:buNone/>
            </a:pPr>
            <a:endParaRPr lang="zh-CN" altLang="en-US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ym typeface="+mn-ea"/>
              </a:rPr>
              <a:t>释迦牟尼佛制定的生活模式</a:t>
            </a:r>
            <a:r>
              <a:rPr lang="en-US" altLang="zh-CN" b="1" dirty="0">
                <a:sym typeface="+mn-ea"/>
              </a:rPr>
              <a:t>--</a:t>
            </a:r>
            <a:r>
              <a:rPr lang="zh-CN" altLang="en-US" b="1" dirty="0">
                <a:sym typeface="+mn-ea"/>
              </a:rPr>
              <a:t>原则</a:t>
            </a:r>
            <a:r>
              <a:rPr lang="zh-CN" altLang="en-US" b="1" dirty="0">
                <a:solidFill>
                  <a:srgbClr val="FFC000"/>
                </a:solidFill>
                <a:sym typeface="+mn-ea"/>
              </a:rPr>
              <a:t>少欲知足</a:t>
            </a:r>
            <a:r>
              <a:rPr lang="zh-CN" altLang="en-US" b="1" dirty="0">
                <a:latin typeface="+mn-lt"/>
                <a:ea typeface="+mn-ea"/>
                <a:cs typeface="+mn-cs"/>
                <a:sym typeface="+mn-ea"/>
              </a:rPr>
              <a:t/>
            </a:r>
            <a:br>
              <a:rPr lang="zh-CN" altLang="en-US" b="1" dirty="0">
                <a:latin typeface="+mn-lt"/>
                <a:ea typeface="+mn-ea"/>
                <a:cs typeface="+mn-cs"/>
                <a:sym typeface="+mn-ea"/>
              </a:rPr>
            </a:br>
            <a:r>
              <a:rPr lang="zh-CN" altLang="en-US" b="1" dirty="0">
                <a:latin typeface="+mn-lt"/>
                <a:ea typeface="+mn-ea"/>
                <a:cs typeface="+mn-cs"/>
                <a:sym typeface="+mn-ea"/>
              </a:rPr>
              <a:t>  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420"/>
            <a:ext cx="10515600" cy="472186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altLang="zh-CN" sz="3200" dirty="0"/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sym typeface="+mn-ea"/>
              </a:rPr>
              <a:t>少欲知足意味着应该过平常人正常生活，该有的不能缺少，但不能欲望太强，以致超过一定的界线。</a:t>
            </a:r>
          </a:p>
          <a:p>
            <a:pPr lvl="1" algn="l" eaLnBrk="1" hangingPunct="1">
              <a:buFont typeface="Arial" panose="020B0604020202020204" pitchFamily="34" charset="0"/>
              <a:buChar char="•"/>
            </a:pPr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sym typeface="+mn-ea"/>
              </a:rPr>
              <a:t>若不少欲知足，不知道控制自己的欲望，就会没完没了的追求物质享受，从而虚度年华，直至生命结束。贪得无厌的下场，就是永远也不会幸福</a:t>
            </a:r>
          </a:p>
          <a:p>
            <a:pPr marL="457200" lvl="1" indent="0" algn="l" eaLnBrk="1" hangingPunct="1">
              <a:buFont typeface="Arial" panose="020B0604020202020204" pitchFamily="34" charset="0"/>
              <a:buNone/>
            </a:pPr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sym typeface="+mn-ea"/>
              </a:rPr>
              <a:t>佛告诉我们，在不需要付出太大的代价和不太在乎的前提下，也可以过很富裕或很优雅的生活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;</a:t>
            </a:r>
          </a:p>
          <a:p>
            <a:pPr lvl="1" algn="l" eaLnBrk="1" hangingPunct="1"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1"/>
              </a:solidFill>
              <a:sym typeface="+mn-ea"/>
            </a:endParaRP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sym typeface="+mn-ea"/>
              </a:rPr>
              <a:t>佛认为，佛教徒</a:t>
            </a:r>
            <a:r>
              <a:rPr lang="zh-CN" altLang="en-US" b="1" dirty="0">
                <a:solidFill>
                  <a:schemeClr val="tx1"/>
                </a:solidFill>
                <a:sym typeface="+mn-ea"/>
              </a:rPr>
              <a:t>应以自己所处时代的普通生活水平为准绳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，既不要太低，也不要太高，佛认为这就是真正的正常生活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.</a:t>
            </a:r>
          </a:p>
          <a:p>
            <a:pPr marL="0" indent="0" eaLnBrk="1" hangingPunct="1">
              <a:buNone/>
            </a:pPr>
            <a:endParaRPr lang="en-US" altLang="zh-CN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佛教的金钱观</a:t>
            </a:r>
            <a:r>
              <a:rPr lang="en-US" altLang="zh-CN" sz="4000" b="1" dirty="0">
                <a:sym typeface="+mn-ea"/>
              </a:rPr>
              <a:t>,</a:t>
            </a:r>
            <a:r>
              <a:rPr lang="zh-CN" altLang="en-US" sz="4000" b="1" dirty="0">
                <a:sym typeface="+mn-ea"/>
              </a:rPr>
              <a:t>幸福观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dirty="0">
                <a:solidFill>
                  <a:srgbClr val="92D050"/>
                </a:solidFill>
                <a:sym typeface="+mn-ea"/>
              </a:rPr>
              <a:t>正确看待金钱</a:t>
            </a:r>
            <a:endParaRPr lang="en-US" altLang="zh-CN" sz="4000" b="1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2800" dirty="0">
                <a:sym typeface="+mn-ea"/>
              </a:rPr>
              <a:t>如何看待钱财的问题？</a:t>
            </a:r>
            <a:endParaRPr lang="en-US" altLang="zh-CN" sz="2800" dirty="0"/>
          </a:p>
          <a:p>
            <a:pPr lvl="1" eaLnBrk="1" hangingPunct="1"/>
            <a:endParaRPr lang="zh-CN" altLang="en-US" sz="2800" dirty="0">
              <a:sym typeface="+mn-ea"/>
            </a:endParaRP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这些钱不属于自己，而是属于众生，自己只是帮众生把这些钱管理和分配而已，哪里需要做善事，就把钱送到哪里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.</a:t>
            </a:r>
          </a:p>
          <a:p>
            <a:pPr lvl="1" eaLnBrk="1" hangingPunct="1"/>
            <a:endParaRPr lang="en-US" altLang="zh-CN" sz="2800" dirty="0">
              <a:solidFill>
                <a:schemeClr val="tx1"/>
              </a:solidFill>
              <a:sym typeface="+mn-ea"/>
            </a:endParaRPr>
          </a:p>
          <a:p>
            <a:pPr lvl="2" eaLnBrk="1" hangingPunct="1"/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如果抱着这种态度，则即使是在家的修行人，也可以去挣超过正常生活水准以外的钱</a:t>
            </a:r>
          </a:p>
          <a:p>
            <a:pPr lvl="2" eaLnBrk="1" hangingPunct="1"/>
            <a:endParaRPr lang="zh-CN" altLang="en-US" sz="2330" dirty="0">
              <a:solidFill>
                <a:schemeClr val="tx1"/>
              </a:solidFill>
              <a:sym typeface="+mn-ea"/>
            </a:endParaRPr>
          </a:p>
          <a:p>
            <a:pPr lvl="2" eaLnBrk="1" hangingPunct="1"/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如果缺乏这种态度，就违背少欲知足的原则</a:t>
            </a:r>
            <a:r>
              <a:rPr lang="en-US" altLang="zh-CN" sz="2330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永远都不会幸福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佛教的金钱观</a:t>
            </a:r>
            <a:r>
              <a:rPr lang="en-US" altLang="zh-CN" sz="4000" b="1" dirty="0">
                <a:sym typeface="+mn-ea"/>
              </a:rPr>
              <a:t>,</a:t>
            </a:r>
            <a:r>
              <a:rPr lang="zh-CN" altLang="en-US" sz="4000" b="1" dirty="0">
                <a:sym typeface="+mn-ea"/>
              </a:rPr>
              <a:t>幸福观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dirty="0">
                <a:solidFill>
                  <a:srgbClr val="92D050"/>
                </a:solidFill>
                <a:sym typeface="+mn-ea"/>
              </a:rPr>
              <a:t>正确看待金钱</a:t>
            </a:r>
            <a:endParaRPr lang="en-US" altLang="zh-CN" sz="4000" b="1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金钱不是万能的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800" dirty="0">
                <a:sym typeface="+mn-ea"/>
              </a:rPr>
              <a:t>幸福更重要</a:t>
            </a:r>
            <a:endParaRPr lang="en-US" altLang="zh-CN" sz="2800" dirty="0"/>
          </a:p>
          <a:p>
            <a:pPr lvl="1" eaLnBrk="1" hangingPunct="1"/>
            <a:endParaRPr lang="zh-CN" altLang="en-US" sz="2800" dirty="0">
              <a:sym typeface="+mn-ea"/>
            </a:endParaRP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释迦牟尼佛早在 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2500 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多年前就回答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: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幸福才是最重要的，金钱并不重要，仅靠金钱是不可能让人类满足并从中获得幸福和自由的。</a:t>
            </a:r>
          </a:p>
          <a:p>
            <a:pPr lvl="1" eaLnBrk="1" hangingPunct="1"/>
            <a:endParaRPr lang="zh-CN" altLang="en-US" sz="2800" dirty="0">
              <a:solidFill>
                <a:schemeClr val="tx1"/>
              </a:solidFill>
              <a:sym typeface="+mn-ea"/>
            </a:endParaRP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西方的研究数据显示，人类幸福感的来源不是物资生活</a:t>
            </a:r>
          </a:p>
          <a:p>
            <a:pPr marL="457200" lvl="1" indent="0" eaLnBrk="1" hangingPunct="1">
              <a:buNone/>
            </a:pPr>
            <a:endParaRPr lang="zh-CN" altLang="en-US" sz="2800" dirty="0">
              <a:solidFill>
                <a:schemeClr val="tx1"/>
              </a:solidFill>
              <a:sym typeface="+mn-ea"/>
            </a:endParaRP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“一切妙欲如盐水，愈享受之愈增贪”</a:t>
            </a:r>
            <a:r>
              <a:rPr lang="zh-CN" altLang="en-US" sz="2800" dirty="0">
                <a:sym typeface="+mn-ea"/>
              </a:rPr>
              <a:t>。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佛教的金钱观</a:t>
            </a:r>
            <a:r>
              <a:rPr lang="en-US" altLang="zh-CN" sz="4000" b="1" dirty="0">
                <a:sym typeface="+mn-ea"/>
              </a:rPr>
              <a:t>,</a:t>
            </a:r>
            <a:r>
              <a:rPr lang="zh-CN" altLang="en-US" sz="4000" b="1" dirty="0">
                <a:sym typeface="+mn-ea"/>
              </a:rPr>
              <a:t>幸福观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dirty="0">
                <a:solidFill>
                  <a:srgbClr val="7030A0"/>
                </a:solidFill>
                <a:sym typeface="+mn-ea"/>
              </a:rPr>
              <a:t>幸福</a:t>
            </a:r>
            <a:r>
              <a:rPr lang="zh-CN" sz="4000" dirty="0">
                <a:solidFill>
                  <a:srgbClr val="7030A0"/>
                </a:solidFill>
                <a:sym typeface="+mn-ea"/>
              </a:rPr>
              <a:t>观</a:t>
            </a:r>
            <a:endParaRPr lang="zh-CN" sz="4000" b="1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3200" dirty="0">
                <a:sym typeface="+mn-ea"/>
              </a:rPr>
              <a:t>幸福来自信仰</a:t>
            </a:r>
          </a:p>
          <a:p>
            <a:pPr marL="0" indent="0" eaLnBrk="1" hangingPunct="1">
              <a:buNone/>
            </a:pPr>
            <a:endParaRPr lang="zh-CN" altLang="en-US" sz="3200" dirty="0">
              <a:sym typeface="+mn-ea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有信仰的人可以在混乱的社会当中，找到自己的定位和身份，在精神上有一个依处，明确了生存的目标。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endParaRPr lang="zh-CN" altLang="en-US" sz="2800" dirty="0">
              <a:solidFill>
                <a:schemeClr val="tx1"/>
              </a:solidFill>
              <a:sym typeface="+mn-ea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有信仰的人会适当地控制自己的物欲，知道物质不可能给人类带来最终的幸福，相对比较幸福。这个最为重要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佛教的金钱观</a:t>
            </a:r>
            <a:r>
              <a:rPr lang="en-US" altLang="zh-CN" sz="4000" b="1" dirty="0">
                <a:sym typeface="+mn-ea"/>
              </a:rPr>
              <a:t>,</a:t>
            </a:r>
            <a:r>
              <a:rPr lang="zh-CN" altLang="en-US" sz="4000" b="1" dirty="0">
                <a:sym typeface="+mn-ea"/>
              </a:rPr>
              <a:t>幸福观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dirty="0">
                <a:solidFill>
                  <a:srgbClr val="7030A0"/>
                </a:solidFill>
                <a:sym typeface="+mn-ea"/>
              </a:rPr>
              <a:t>幸福</a:t>
            </a:r>
            <a:r>
              <a:rPr lang="zh-CN" sz="4000" dirty="0">
                <a:solidFill>
                  <a:srgbClr val="7030A0"/>
                </a:solidFill>
                <a:sym typeface="+mn-ea"/>
              </a:rPr>
              <a:t>观</a:t>
            </a:r>
            <a:endParaRPr lang="zh-CN" sz="4000" b="1" dirty="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1005"/>
            <a:ext cx="10515600" cy="448627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200" dirty="0">
                <a:solidFill>
                  <a:schemeClr val="tx1"/>
                </a:solidFill>
                <a:sym typeface="+mn-ea"/>
              </a:rPr>
              <a:t>幸福的途径</a:t>
            </a:r>
          </a:p>
          <a:p>
            <a:pPr marL="0" indent="0" eaLnBrk="1" hangingPunct="1">
              <a:buNone/>
            </a:pPr>
            <a:endParaRPr lang="zh-CN" altLang="en-US" sz="3200" dirty="0">
              <a:sym typeface="+mn-ea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CN" altLang="en-US" sz="2600" b="1" dirty="0">
                <a:solidFill>
                  <a:schemeClr val="tx1"/>
                </a:solidFill>
                <a:sym typeface="+mn-ea"/>
              </a:rPr>
              <a:t>皈依佛陀</a:t>
            </a:r>
            <a:r>
              <a:rPr lang="en-US" altLang="zh-CN" sz="2600" dirty="0">
                <a:solidFill>
                  <a:schemeClr val="tx1"/>
                </a:solidFill>
                <a:sym typeface="+mn-ea"/>
              </a:rPr>
              <a:t>—</a:t>
            </a:r>
            <a:r>
              <a:rPr lang="zh-CN" altLang="en-US" sz="2600" dirty="0">
                <a:solidFill>
                  <a:schemeClr val="tx1"/>
                </a:solidFill>
                <a:sym typeface="+mn-ea"/>
              </a:rPr>
              <a:t>佛陀非常透彻地了解凡夫的心态，非常了解物质、金钱与人的欲望之间的关系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sz="2600" b="1" dirty="0">
                <a:solidFill>
                  <a:schemeClr val="tx1"/>
                </a:solidFill>
                <a:sym typeface="+mn-ea"/>
              </a:rPr>
              <a:t>少欲知足</a:t>
            </a:r>
            <a:r>
              <a:rPr lang="en-US" altLang="zh-CN" sz="2600" dirty="0">
                <a:solidFill>
                  <a:schemeClr val="tx1"/>
                </a:solidFill>
                <a:sym typeface="+mn-ea"/>
              </a:rPr>
              <a:t>——“</a:t>
            </a:r>
            <a:r>
              <a:rPr lang="zh-CN" altLang="en-US" sz="2600" dirty="0">
                <a:solidFill>
                  <a:schemeClr val="tx1"/>
                </a:solidFill>
                <a:sym typeface="+mn-ea"/>
              </a:rPr>
              <a:t>佛说一切财产中，知足乃为最殊胜，是故应当常知足，知足无财真富翁。”控制自己的欲望，把时间节约下来，去做更有意义的事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sz="2600" b="1" dirty="0">
                <a:solidFill>
                  <a:schemeClr val="tx1"/>
                </a:solidFill>
                <a:sym typeface="+mn-ea"/>
              </a:rPr>
              <a:t>依止佛教</a:t>
            </a:r>
            <a:r>
              <a:rPr lang="en-US" altLang="zh-CN" sz="2600" dirty="0">
                <a:solidFill>
                  <a:schemeClr val="tx1"/>
                </a:solidFill>
                <a:sym typeface="+mn-ea"/>
              </a:rPr>
              <a:t>——</a:t>
            </a:r>
            <a:r>
              <a:rPr lang="zh-CN" altLang="en-US" sz="2600" dirty="0">
                <a:solidFill>
                  <a:schemeClr val="tx1"/>
                </a:solidFill>
                <a:sym typeface="+mn-ea"/>
              </a:rPr>
              <a:t>真正有意义的是什么？只有到佛教里面去找答案。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sz="2600" b="1" dirty="0">
                <a:solidFill>
                  <a:schemeClr val="tx1"/>
                </a:solidFill>
                <a:sym typeface="+mn-ea"/>
              </a:rPr>
              <a:t>珍惜暇满，自利利他</a:t>
            </a:r>
            <a:r>
              <a:rPr lang="en-US" altLang="zh-CN" sz="2600" dirty="0">
                <a:solidFill>
                  <a:schemeClr val="tx1"/>
                </a:solidFill>
                <a:sym typeface="+mn-ea"/>
              </a:rPr>
              <a:t>——</a:t>
            </a:r>
            <a:r>
              <a:rPr lang="zh-CN" altLang="en-US" sz="2600" dirty="0">
                <a:solidFill>
                  <a:schemeClr val="tx1"/>
                </a:solidFill>
                <a:sym typeface="+mn-ea"/>
              </a:rPr>
              <a:t>得到这样的人身，听到殊胜的佛法，还有一定的时间去修行，这是我们极为难得的一次机会。</a:t>
            </a:r>
          </a:p>
          <a:p>
            <a:pPr lvl="1" eaLnBrk="1" hangingPunct="1">
              <a:lnSpc>
                <a:spcPct val="90000"/>
              </a:lnSpc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思考题</a:t>
            </a:r>
            <a:endParaRPr 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美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国福布斯一项调查显示，超级富翁们的幸福指数同北格陵兰岛的因纽特人的幸福指数相同，都是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5.8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，你如何解释这一现象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你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认为金钱和幸福的关系是怎样的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做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为一名佛教徒，什么是正确的金钱观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你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认为幸福的真正来源是什么？获得幸福的途径有哪些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你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认为信仰的价值是什么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结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合自身或朋友的情况，谈谈学佛之后幸福感是否有变化。               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正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确的生活方式在物质上应该知足少欲，佛教徒该如何对待世俗精神和理想的欲望？比如科学家对器情世间真相的探究欲望？艺术家文学家探究美与爱，生与死，生命意义，人性幽微等的欲望？</a:t>
            </a:r>
            <a:endParaRPr 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概要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chemeClr val="tx1"/>
                </a:solidFill>
                <a:sym typeface="+mn-ea"/>
              </a:rPr>
              <a:t>宣讲的必要性</a:t>
            </a:r>
            <a:endParaRPr lang="zh-CN" altLang="en-US" sz="2800" b="1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800" b="1" dirty="0">
                <a:solidFill>
                  <a:schemeClr val="tx1"/>
                </a:solidFill>
                <a:sym typeface="+mn-ea"/>
              </a:rPr>
              <a:t>释迦牟尼佛制订的生活模式</a:t>
            </a:r>
            <a:endParaRPr lang="zh-CN" altLang="en-US" sz="2800" b="1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lvl="1" algn="l" eaLnBrk="1" hangingPunct="1"/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1)</a:t>
            </a:r>
            <a:r>
              <a:rPr lang="zh-CN" altLang="en-US" sz="2400" b="1" dirty="0">
                <a:solidFill>
                  <a:schemeClr val="tx1"/>
                </a:solidFill>
                <a:sym typeface="+mn-ea"/>
              </a:rPr>
              <a:t>佛教的原则</a:t>
            </a:r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:  </a:t>
            </a:r>
            <a:endParaRPr lang="en-US" altLang="zh-CN" sz="2400" b="1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lvl="2" algn="l" eaLnBrk="1" hangingPunct="1">
              <a:buFont typeface="Arial" panose="020B0604020202020204" pitchFamily="34" charset="0"/>
              <a:buChar char="•"/>
            </a:pPr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生活不堕两边</a:t>
            </a:r>
          </a:p>
          <a:p>
            <a:pPr lvl="2" algn="l" eaLnBrk="1" hangingPunct="1">
              <a:buFont typeface="Arial" panose="020B0604020202020204" pitchFamily="34" charset="0"/>
              <a:buChar char="•"/>
            </a:pPr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少欲知足</a:t>
            </a:r>
            <a:endParaRPr lang="zh-CN" altLang="en-US" sz="2330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lvl="1" algn="l" eaLnBrk="1" hangingPunct="1"/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2) </a:t>
            </a:r>
            <a:r>
              <a:rPr lang="zh-CN" altLang="en-US" sz="2400" b="1" dirty="0">
                <a:solidFill>
                  <a:schemeClr val="tx1"/>
                </a:solidFill>
                <a:sym typeface="+mn-ea"/>
              </a:rPr>
              <a:t>佛教的金钱观</a:t>
            </a:r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400" b="1" dirty="0">
                <a:solidFill>
                  <a:schemeClr val="tx1"/>
                </a:solidFill>
                <a:sym typeface="+mn-ea"/>
              </a:rPr>
              <a:t>幸福观</a:t>
            </a:r>
            <a:r>
              <a:rPr lang="en-US" altLang="zh-CN" sz="2400" b="1" dirty="0">
                <a:solidFill>
                  <a:schemeClr val="tx1"/>
                </a:solidFill>
                <a:sym typeface="+mn-ea"/>
              </a:rPr>
              <a:t>:</a:t>
            </a:r>
            <a:endParaRPr lang="en-US" altLang="zh-CN" sz="2400" b="1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lvl="2" algn="l" eaLnBrk="1" hangingPunct="1">
              <a:buFont typeface="Arial" panose="020B0604020202020204" pitchFamily="34" charset="0"/>
              <a:buChar char="•"/>
            </a:pPr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正确看待金钱</a:t>
            </a:r>
            <a:endParaRPr lang="zh-CN" altLang="en-US" sz="2330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lvl="2" algn="l" eaLnBrk="1" hangingPunct="1">
              <a:buFont typeface="Arial" panose="020B0604020202020204" pitchFamily="34" charset="0"/>
              <a:buChar char="•"/>
            </a:pPr>
            <a:r>
              <a:rPr lang="zh-CN" altLang="en-US" sz="2330" dirty="0">
                <a:solidFill>
                  <a:schemeClr val="tx1"/>
                </a:solidFill>
                <a:sym typeface="+mn-ea"/>
              </a:rPr>
              <a:t>拥有信仰</a:t>
            </a:r>
            <a:endParaRPr lang="zh-CN" altLang="en-US" sz="2330" kern="1200" dirty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  <a:p>
            <a:pPr marL="457200" lvl="1" indent="0" algn="l" eaLnBrk="1" hangingPunct="1">
              <a:buFont typeface="Arial" panose="020B0604020202020204" pitchFamily="34" charset="0"/>
              <a:buNone/>
            </a:pPr>
            <a:endParaRPr lang="zh-CN" altLang="en-US" sz="2800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635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sym typeface="+mn-ea"/>
              </a:rPr>
              <a:t>宣讲的必要性</a:t>
            </a:r>
            <a:endParaRPr lang="en-US" altLang="zh-CN" sz="4000" b="1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891"/>
            <a:ext cx="10515600" cy="4712677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zh-CN" altLang="en-US" b="1" dirty="0" smtClean="0">
                <a:sym typeface="+mn-ea"/>
              </a:rPr>
              <a:t>一</a:t>
            </a:r>
            <a:r>
              <a:rPr lang="zh-CN" altLang="en-US" b="1" dirty="0">
                <a:solidFill>
                  <a:schemeClr val="tx1"/>
                </a:solidFill>
                <a:sym typeface="+mn-ea"/>
              </a:rPr>
              <a:t>个初学阶段的真正的修行人需要的是什么</a:t>
            </a:r>
            <a:r>
              <a:rPr lang="zh-CN" altLang="en-US" b="1" dirty="0" smtClean="0">
                <a:solidFill>
                  <a:schemeClr val="tx1"/>
                </a:solidFill>
                <a:sym typeface="+mn-ea"/>
              </a:rPr>
              <a:t>？</a:t>
            </a:r>
            <a:endParaRPr lang="en-CA" altLang="zh-CN" b="1" dirty="0" smtClean="0">
              <a:solidFill>
                <a:schemeClr val="tx1"/>
              </a:solidFill>
              <a:sym typeface="+mn-ea"/>
            </a:endParaRPr>
          </a:p>
          <a:p>
            <a:pPr eaLnBrk="1" hangingPunct="1">
              <a:buNone/>
            </a:pPr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dirty="0" smtClean="0">
                <a:solidFill>
                  <a:schemeClr val="tx1"/>
                </a:solidFill>
                <a:sym typeface="+mn-ea"/>
              </a:rPr>
              <a:t>需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要的是出离心、菩提心的修法和相关知识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听闻五部大论很殊胜，但不会有太大的收益。真正修行的话，不一定要学那么多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密宗方面的修法，目前可能不会有什么收获。因为我们的根基都不一定很成熟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佛教徒的生活模式还是比较重要的，是我们应该遵循的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因为作为一个佛教徒，应该按照释迦牟尼佛给我们制订的生活模式生活。从而使人生有意义，令此生不会很痛苦。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ym typeface="+mn-ea"/>
              </a:rPr>
              <a:t>释迦牟尼佛制定的生活模式</a:t>
            </a:r>
            <a:r>
              <a:rPr lang="en-US" altLang="zh-CN" b="1" dirty="0">
                <a:sym typeface="+mn-ea"/>
              </a:rPr>
              <a:t>--</a:t>
            </a:r>
            <a:r>
              <a:rPr lang="zh-CN" altLang="en-US" b="1" dirty="0">
                <a:sym typeface="+mn-ea"/>
              </a:rPr>
              <a:t>原则</a:t>
            </a:r>
            <a:r>
              <a:rPr lang="zh-CN" altLang="en-US" b="1" dirty="0">
                <a:solidFill>
                  <a:srgbClr val="FFC000"/>
                </a:solidFill>
                <a:sym typeface="+mn-ea"/>
              </a:rPr>
              <a:t>不堕两边</a:t>
            </a:r>
            <a:r>
              <a:rPr lang="zh-CN" altLang="en-US" b="1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rPr>
              <a:t/>
            </a:r>
            <a:br>
              <a:rPr lang="zh-CN" altLang="en-US" b="1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rPr>
            </a:br>
            <a:r>
              <a:rPr lang="zh-CN" altLang="en-US" b="1" kern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rPr>
              <a:t>       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释迦牟尼佛无论是在见解、修行方面，他强调的就是不堕两边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不走两个极端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.</a:t>
            </a:r>
          </a:p>
          <a:p>
            <a:pPr eaLnBrk="1" hangingPunct="1"/>
            <a:endParaRPr lang="en-US" altLang="zh-CN" sz="2800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中观里面也提到两个边，中观里面的两个边是什么呢？常和断。常见和断见是中观的两个边</a:t>
            </a:r>
          </a:p>
          <a:p>
            <a:pPr eaLnBrk="1" hangingPunct="1"/>
            <a:endParaRPr lang="zh-CN" altLang="en-US" sz="2800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那生活也是不堕两边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(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最高层和最底层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)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不能堕“太艰苦的生活”的边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不能堕“不知满足”的边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堕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太艰苦的生活 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的边</a:t>
            </a:r>
          </a:p>
          <a:p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故意过非常贫穷、非常困窘的生活</a:t>
            </a:r>
          </a:p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过失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:	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过得太贫困，经常为生活考虑太多，操心太多，就没有时间考虑出离心、菩提心、解脱等等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(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米拉日巴外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)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因生活艰苦而觉得生活没有意义，活在人间没有意义并不是真正的出离心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这种人不一定会寻求解脱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.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像外道一样故意去过很苦日子，或者恒河里面洗澡，都不能获得解脱</a:t>
            </a:r>
          </a:p>
          <a:p>
            <a:endParaRPr lang="zh-CN" altLang="en-US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堕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太艰苦的生活 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边之错误的观点</a:t>
            </a:r>
          </a:p>
          <a:p>
            <a:pPr marL="0" indent="0">
              <a:buNone/>
            </a:pPr>
            <a:endParaRPr lang="zh-CN" altLang="en-US" sz="3200" b="1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印度有些外道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-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不穿衣服、不吃饭、不洗澡等等，有各种各样的戒律，他们认为这样苦行就会获得解脱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.</a:t>
            </a:r>
          </a:p>
          <a:p>
            <a:pPr eaLnBrk="1" hangingPunct="1"/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外道非常崇尚五火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跳到五火中被焚烧，在肉体烧坏之后，就有可能得解脱</a:t>
            </a:r>
          </a:p>
          <a:p>
            <a:pPr eaLnBrk="1" hangingPunct="1"/>
            <a:r>
              <a:rPr lang="zh-CN" altLang="en-US" sz="2400" dirty="0" smtClean="0">
                <a:solidFill>
                  <a:schemeClr val="tx1"/>
                </a:solidFill>
                <a:sym typeface="+mn-ea"/>
              </a:rPr>
              <a:t>“因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明”里面也讲过一个外道宗派的观点，认为精神和肉体都是轮回的因，其中任何一个受到破坏，都有可能解脱，可以摆脱轮回</a:t>
            </a:r>
          </a:p>
          <a:p>
            <a:pPr eaLnBrk="1" hangingPunct="1"/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在恒河里面洗澡可以获得解脱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2400" dirty="0">
                <a:solidFill>
                  <a:schemeClr val="tx1"/>
                </a:solidFill>
                <a:sym typeface="+mn-ea"/>
              </a:rPr>
              <a:t>没有根据的说法</a:t>
            </a:r>
            <a:endParaRPr lang="zh-CN" altLang="en-US" sz="2400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不堕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太艰苦的生活 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边之正确的观点</a:t>
            </a:r>
          </a:p>
          <a:p>
            <a:pPr marL="0" indent="0">
              <a:buNone/>
            </a:pPr>
            <a:endParaRPr lang="zh-CN" altLang="en-US" sz="3200" b="1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佛教认为，众生流转轮回的因不是身体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而是业力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;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阿赖耶识上留下了很多以前的习气，当这些习气成熟的时候，肉体随时都会产生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;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只要阿赖耶识上有业力，再怎么折磨肉体，也无济于事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释迦牟尼佛要求佛教徒不要故意去过艰苦的日子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</a:t>
            </a:r>
          </a:p>
          <a:p>
            <a:pPr eaLnBrk="1" hangingPunct="1">
              <a:buNone/>
            </a:pPr>
            <a:r>
              <a:rPr lang="en-US" altLang="zh-CN" dirty="0">
                <a:solidFill>
                  <a:schemeClr val="tx1"/>
                </a:solidFill>
                <a:sym typeface="+mn-ea"/>
              </a:rPr>
              <a:t>    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没有必要故意去做穷人，不要故意堕入一个边，故意过贫苦的日子</a:t>
            </a: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身体上的污垢，不会使我们流转轮回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真正要洗，也是洗精神上，也即阿赖耶识上面的污垢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 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只有这样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dirty="0">
                <a:solidFill>
                  <a:schemeClr val="tx1"/>
                </a:solidFill>
                <a:sym typeface="+mn-ea"/>
              </a:rPr>
              <a:t>才会解脱</a:t>
            </a:r>
            <a:r>
              <a:rPr lang="en-US" altLang="zh-CN" dirty="0">
                <a:solidFill>
                  <a:schemeClr val="tx1"/>
                </a:solidFill>
                <a:sym typeface="+mn-ea"/>
              </a:rPr>
              <a:t>.</a:t>
            </a:r>
            <a:endParaRPr lang="en-US" altLang="zh-CN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不堕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太艰苦的生活 </a:t>
            </a:r>
            <a:r>
              <a:rPr lang="en-US" altLang="zh-CN" sz="3200" b="1" dirty="0">
                <a:solidFill>
                  <a:schemeClr val="tx1"/>
                </a:solidFill>
                <a:sym typeface="+mn-ea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边之苦行的真正意义</a:t>
            </a:r>
          </a:p>
          <a:p>
            <a:pPr marL="0" indent="0">
              <a:buNone/>
            </a:pPr>
            <a:endParaRPr lang="zh-CN" altLang="en-US" sz="3200" b="1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真正的苦行，是要有耐心，有精进心</a:t>
            </a:r>
          </a:p>
          <a:p>
            <a:pPr eaLnBrk="1" hangingPunct="1"/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想方设法克服各种各样的困难</a:t>
            </a:r>
          </a:p>
          <a:p>
            <a:pPr eaLnBrk="1" hangingPunct="1">
              <a:buNone/>
            </a:pPr>
            <a:endParaRPr lang="zh-CN" altLang="en-US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dirty="0">
                <a:solidFill>
                  <a:schemeClr val="tx1"/>
                </a:solidFill>
                <a:sym typeface="+mn-ea"/>
              </a:rPr>
              <a:t>不畏艰险地认真修行</a:t>
            </a:r>
            <a:endParaRPr lang="zh-CN" altLang="en-US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adiantjoyyoga.com/wp-content/uploads/2012/04/lotus_background1818x1280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31" b="1"/>
          <a:stretch>
            <a:fillRect/>
          </a:stretch>
        </p:blipFill>
        <p:spPr bwMode="auto">
          <a:xfrm>
            <a:off x="-1" y="-31898"/>
            <a:ext cx="12192001" cy="688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ym typeface="+mn-ea"/>
              </a:rPr>
              <a:t>释迦牟尼佛制定的生活模式</a:t>
            </a:r>
            <a:r>
              <a:rPr lang="en-US" altLang="zh-CN" sz="4000" b="1" dirty="0">
                <a:sym typeface="+mn-ea"/>
              </a:rPr>
              <a:t>--</a:t>
            </a:r>
            <a:r>
              <a:rPr lang="zh-CN" altLang="en-US" sz="4000" b="1" dirty="0">
                <a:sym typeface="+mn-ea"/>
              </a:rPr>
              <a:t>原则</a:t>
            </a:r>
            <a:r>
              <a:rPr lang="zh-CN" altLang="en-US" sz="4000" b="1" dirty="0">
                <a:solidFill>
                  <a:srgbClr val="FFC000"/>
                </a:solidFill>
                <a:sym typeface="+mn-ea"/>
              </a:rPr>
              <a:t>不堕两边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sym typeface="+mn-ea"/>
              </a:rPr>
              <a:t>堕“不知满足”的边</a:t>
            </a:r>
          </a:p>
          <a:p>
            <a:pPr marL="0" indent="0">
              <a:buNone/>
            </a:pPr>
            <a:endParaRPr lang="zh-CN" altLang="en-US" sz="3200" b="1" dirty="0">
              <a:solidFill>
                <a:schemeClr val="tx1"/>
              </a:solidFill>
              <a:sym typeface="+mn-ea"/>
            </a:endParaRPr>
          </a:p>
          <a:p>
            <a:pPr eaLnBrk="1" hangingPunct="1"/>
            <a:r>
              <a:rPr lang="zh-CN" altLang="en-US" sz="2800" dirty="0">
                <a:sym typeface="+mn-ea"/>
              </a:rPr>
              <a:t>通过付出很多的代价或依靠不正当的手段，不知满足地享受奢侈生活</a:t>
            </a:r>
            <a:r>
              <a:rPr lang="en-US" altLang="zh-CN" sz="2800" dirty="0">
                <a:sym typeface="+mn-ea"/>
              </a:rPr>
              <a:t>.</a:t>
            </a:r>
            <a:endParaRPr lang="en-US" altLang="zh-CN" sz="2800" dirty="0"/>
          </a:p>
          <a:p>
            <a:pPr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过失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: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为奢侈的物质享受付出巨大的代价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——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时间、体力、脑力，所以佛认为不值得，修行人应该少欲知足。</a:t>
            </a:r>
          </a:p>
          <a:p>
            <a:pPr lvl="1" eaLnBrk="1" hangingPunct="1"/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等于浪费生命</a:t>
            </a:r>
            <a:r>
              <a:rPr lang="en-US" altLang="zh-CN" sz="2800" dirty="0">
                <a:solidFill>
                  <a:schemeClr val="tx1"/>
                </a:solidFill>
                <a:sym typeface="+mn-ea"/>
              </a:rPr>
              <a:t>-</a:t>
            </a:r>
            <a:r>
              <a:rPr lang="zh-CN" altLang="en-US" sz="2800" dirty="0">
                <a:solidFill>
                  <a:schemeClr val="tx1"/>
                </a:solidFill>
                <a:sym typeface="+mn-ea"/>
              </a:rPr>
              <a:t>时间就是生命</a:t>
            </a:r>
          </a:p>
          <a:p>
            <a:pPr marL="0" indent="0" eaLnBrk="1" hangingPunct="1">
              <a:buNone/>
            </a:pPr>
            <a:endParaRPr lang="zh-CN" altLang="en-US" b="1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2201</Words>
  <Application>Microsoft Office PowerPoint</Application>
  <PresentationFormat>Custom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佛教徒的生活模式 </vt:lpstr>
      <vt:lpstr>概要</vt:lpstr>
      <vt:lpstr>宣讲的必要性</vt:lpstr>
      <vt:lpstr>释迦牟尼佛制定的生活模式--原则不堕两边                    </vt:lpstr>
      <vt:lpstr>释迦牟尼佛制定的生活模式--原则不堕两边</vt:lpstr>
      <vt:lpstr>释迦牟尼佛制定的生活模式--原则不堕两边</vt:lpstr>
      <vt:lpstr>释迦牟尼佛制定的生活模式--原则不堕两边</vt:lpstr>
      <vt:lpstr>释迦牟尼佛制定的生活模式--原则不堕两边</vt:lpstr>
      <vt:lpstr>释迦牟尼佛制定的生活模式--原则不堕两边</vt:lpstr>
      <vt:lpstr>释迦牟尼佛制定的生活模式--原则不堕两边</vt:lpstr>
      <vt:lpstr>释迦牟尼佛制定的生活模式--原则少欲知足                    </vt:lpstr>
      <vt:lpstr>佛教的金钱观,幸福观--正确看待金钱</vt:lpstr>
      <vt:lpstr>佛教的金钱观,幸福观--正确看待金钱</vt:lpstr>
      <vt:lpstr>佛教的金钱观,幸福观--幸福观</vt:lpstr>
      <vt:lpstr>佛教的金钱观,幸福观--幸福观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Xue</dc:creator>
  <cp:lastModifiedBy>Danny</cp:lastModifiedBy>
  <cp:revision>61</cp:revision>
  <dcterms:created xsi:type="dcterms:W3CDTF">2015-11-19T20:04:00Z</dcterms:created>
  <dcterms:modified xsi:type="dcterms:W3CDTF">2017-05-23T22:58:01Z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