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handoutMasterIdLst>
    <p:handoutMasterId r:id="rId23"/>
  </p:handoutMasterIdLst>
  <p:sldIdLst>
    <p:sldId id="315" r:id="rId4"/>
    <p:sldId id="358" r:id="rId5"/>
    <p:sldId id="286" r:id="rId6"/>
    <p:sldId id="284" r:id="rId7"/>
    <p:sldId id="290" r:id="rId8"/>
    <p:sldId id="291" r:id="rId9"/>
    <p:sldId id="292" r:id="rId10"/>
    <p:sldId id="346" r:id="rId11"/>
    <p:sldId id="347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9259B-A971-4351-8113-5DC77B46D8D6}" type="doc">
      <dgm:prSet loTypeId="urn:microsoft.com/office/officeart/2005/8/layout/hList1" loCatId="list" qsTypeId="urn:microsoft.com/office/officeart/2005/8/quickstyle/simple2#1" qsCatId="simple" csTypeId="urn:microsoft.com/office/officeart/2005/8/colors/accent0_3#1" csCatId="mainScheme" phldr="1"/>
      <dgm:spPr/>
      <dgm:t>
        <a:bodyPr/>
        <a:lstStyle/>
        <a:p>
          <a:endParaRPr lang="en-CA"/>
        </a:p>
      </dgm:t>
    </dgm:pt>
    <dgm:pt modelId="{31239D1F-4984-4E7D-B064-D9C0069CD61D}">
      <dgm:prSet/>
      <dgm:spPr/>
      <dgm:t>
        <a:bodyPr/>
        <a:lstStyle/>
        <a:p>
          <a:pPr rtl="0"/>
          <a:r>
            <a:rPr lang="zh-CN" smtClean="0"/>
            <a:t>皈依</a:t>
          </a:r>
          <a:endParaRPr lang="en-CA"/>
        </a:p>
      </dgm:t>
    </dgm:pt>
    <dgm:pt modelId="{262FB1FA-9DD6-4A2E-BB11-D5C3544CF536}" cxnId="{A38D08E0-05D6-4B36-9C82-E8082BC2032C}" type="parTrans">
      <dgm:prSet/>
      <dgm:spPr/>
      <dgm:t>
        <a:bodyPr/>
        <a:lstStyle/>
        <a:p>
          <a:endParaRPr lang="en-CA"/>
        </a:p>
      </dgm:t>
    </dgm:pt>
    <dgm:pt modelId="{6F5AD3E8-B8F2-4553-AB61-2D40F58795CA}" cxnId="{A38D08E0-05D6-4B36-9C82-E8082BC2032C}" type="sibTrans">
      <dgm:prSet/>
      <dgm:spPr/>
      <dgm:t>
        <a:bodyPr/>
        <a:lstStyle/>
        <a:p>
          <a:endParaRPr lang="en-CA"/>
        </a:p>
      </dgm:t>
    </dgm:pt>
    <dgm:pt modelId="{47D6CB25-4194-481A-AA96-927250BD9711}">
      <dgm:prSet/>
      <dgm:spPr/>
      <dgm:t>
        <a:bodyPr/>
        <a:lstStyle/>
        <a:p>
          <a:pPr rtl="0"/>
          <a:r>
            <a:rPr lang="zh-CN" dirty="0" smtClean="0"/>
            <a:t>趋入佛门</a:t>
          </a:r>
          <a:endParaRPr lang="en-CA" dirty="0"/>
        </a:p>
      </dgm:t>
    </dgm:pt>
    <dgm:pt modelId="{801A7B56-08C1-4050-800C-3AD8B11C8CAC}" cxnId="{74964C4F-F979-436D-AA92-8E568A79F479}" type="parTrans">
      <dgm:prSet/>
      <dgm:spPr/>
      <dgm:t>
        <a:bodyPr/>
        <a:lstStyle/>
        <a:p>
          <a:endParaRPr lang="en-CA"/>
        </a:p>
      </dgm:t>
    </dgm:pt>
    <dgm:pt modelId="{2AB7D6D3-861E-40A8-90DC-4115C8B91E66}" cxnId="{74964C4F-F979-436D-AA92-8E568A79F479}" type="sibTrans">
      <dgm:prSet/>
      <dgm:spPr/>
      <dgm:t>
        <a:bodyPr/>
        <a:lstStyle/>
        <a:p>
          <a:endParaRPr lang="en-CA"/>
        </a:p>
      </dgm:t>
    </dgm:pt>
    <dgm:pt modelId="{F0812E65-8A46-4B2C-A766-CC62C95074DB}">
      <dgm:prSet/>
      <dgm:spPr/>
      <dgm:t>
        <a:bodyPr/>
        <a:lstStyle/>
        <a:p>
          <a:pPr rtl="0"/>
          <a:r>
            <a:rPr lang="zh-CN" smtClean="0"/>
            <a:t>发心</a:t>
          </a:r>
          <a:endParaRPr lang="en-CA"/>
        </a:p>
      </dgm:t>
    </dgm:pt>
    <dgm:pt modelId="{5DC494D6-A42E-41AD-97E3-0E662BCE38CD}" cxnId="{7667401C-EF4A-4851-A5B2-36C0EE47C256}" type="parTrans">
      <dgm:prSet/>
      <dgm:spPr/>
      <dgm:t>
        <a:bodyPr/>
        <a:lstStyle/>
        <a:p>
          <a:endParaRPr lang="en-CA"/>
        </a:p>
      </dgm:t>
    </dgm:pt>
    <dgm:pt modelId="{19FCE67D-B2E9-47F3-86FD-D62A9E140F04}" cxnId="{7667401C-EF4A-4851-A5B2-36C0EE47C256}" type="sibTrans">
      <dgm:prSet/>
      <dgm:spPr/>
      <dgm:t>
        <a:bodyPr/>
        <a:lstStyle/>
        <a:p>
          <a:endParaRPr lang="en-CA"/>
        </a:p>
      </dgm:t>
    </dgm:pt>
    <dgm:pt modelId="{81A7D7FC-20A0-4DFB-980A-DA0063A1EEDD}">
      <dgm:prSet/>
      <dgm:spPr/>
      <dgm:t>
        <a:bodyPr/>
        <a:lstStyle/>
        <a:p>
          <a:pPr rtl="0"/>
          <a:r>
            <a:rPr lang="zh-CN" dirty="0" smtClean="0"/>
            <a:t>趋入大乘菩提道</a:t>
          </a:r>
          <a:endParaRPr lang="en-CA" dirty="0"/>
        </a:p>
      </dgm:t>
    </dgm:pt>
    <dgm:pt modelId="{88B39D40-CBC5-4900-BC89-840DF28A8A94}" cxnId="{77B654BC-45B3-4116-B2EA-C713D65AB666}" type="parTrans">
      <dgm:prSet/>
      <dgm:spPr/>
      <dgm:t>
        <a:bodyPr/>
        <a:lstStyle/>
        <a:p>
          <a:endParaRPr lang="en-CA"/>
        </a:p>
      </dgm:t>
    </dgm:pt>
    <dgm:pt modelId="{99B83911-E94B-45F7-8789-2A7751CD79C5}" cxnId="{77B654BC-45B3-4116-B2EA-C713D65AB666}" type="sibTrans">
      <dgm:prSet/>
      <dgm:spPr/>
      <dgm:t>
        <a:bodyPr/>
        <a:lstStyle/>
        <a:p>
          <a:endParaRPr lang="en-CA"/>
        </a:p>
      </dgm:t>
    </dgm:pt>
    <dgm:pt modelId="{9826487B-088B-4640-A1AC-7DD52878656C}">
      <dgm:prSet/>
      <dgm:spPr/>
      <dgm:t>
        <a:bodyPr/>
        <a:lstStyle/>
        <a:p>
          <a:pPr rtl="0"/>
          <a:r>
            <a:rPr lang="zh-CN" dirty="0" smtClean="0"/>
            <a:t>金刚萨垛</a:t>
          </a:r>
          <a:endParaRPr lang="en-CA" dirty="0"/>
        </a:p>
      </dgm:t>
    </dgm:pt>
    <dgm:pt modelId="{16DF89D2-5295-4D9E-A42E-CD7E21AABF58}" cxnId="{83E6F6DC-48EE-41B3-AF11-143E93178F5F}" type="parTrans">
      <dgm:prSet/>
      <dgm:spPr/>
      <dgm:t>
        <a:bodyPr/>
        <a:lstStyle/>
        <a:p>
          <a:endParaRPr lang="en-CA"/>
        </a:p>
      </dgm:t>
    </dgm:pt>
    <dgm:pt modelId="{253DE891-F32B-4289-BC9F-2C9FCBAEC157}" cxnId="{83E6F6DC-48EE-41B3-AF11-143E93178F5F}" type="sibTrans">
      <dgm:prSet/>
      <dgm:spPr/>
      <dgm:t>
        <a:bodyPr/>
        <a:lstStyle/>
        <a:p>
          <a:endParaRPr lang="en-CA"/>
        </a:p>
      </dgm:t>
    </dgm:pt>
    <dgm:pt modelId="{49602CD4-5F65-460E-A554-E5CE0DCF2C4D}">
      <dgm:prSet/>
      <dgm:spPr/>
      <dgm:t>
        <a:bodyPr/>
        <a:lstStyle/>
        <a:p>
          <a:pPr rtl="0"/>
          <a:r>
            <a:rPr lang="zh-CN" altLang="en-US" b="0" i="0" dirty="0" smtClean="0"/>
            <a:t>祛除多世轮回中所造的身口意三恶业。</a:t>
          </a:r>
          <a:endParaRPr lang="en-CA" dirty="0"/>
        </a:p>
      </dgm:t>
    </dgm:pt>
    <dgm:pt modelId="{E30DA154-B43D-4AB9-A221-6781D03C63BF}" cxnId="{E90FACAC-72DC-46AF-B3D3-9717C5B84F86}" type="parTrans">
      <dgm:prSet/>
      <dgm:spPr/>
      <dgm:t>
        <a:bodyPr/>
        <a:lstStyle/>
        <a:p>
          <a:endParaRPr lang="en-CA"/>
        </a:p>
      </dgm:t>
    </dgm:pt>
    <dgm:pt modelId="{DCA2D525-E1DF-4C03-9925-1EC79E6E3617}" cxnId="{E90FACAC-72DC-46AF-B3D3-9717C5B84F86}" type="sibTrans">
      <dgm:prSet/>
      <dgm:spPr/>
      <dgm:t>
        <a:bodyPr/>
        <a:lstStyle/>
        <a:p>
          <a:endParaRPr lang="en-CA"/>
        </a:p>
      </dgm:t>
    </dgm:pt>
    <dgm:pt modelId="{CF150B9C-6E99-46A7-860F-13C31CC6A2D3}">
      <dgm:prSet/>
      <dgm:spPr/>
      <dgm:t>
        <a:bodyPr/>
        <a:lstStyle/>
        <a:p>
          <a:pPr rtl="0"/>
          <a:r>
            <a:rPr lang="zh-CN" dirty="0" smtClean="0"/>
            <a:t>曼茶罗</a:t>
          </a:r>
          <a:endParaRPr lang="en-CA" dirty="0"/>
        </a:p>
      </dgm:t>
    </dgm:pt>
    <dgm:pt modelId="{96E89A2F-5533-4E18-A1C2-3814F88FC4DE}" cxnId="{681C0C14-E686-4A80-8495-973C212CCCC9}" type="parTrans">
      <dgm:prSet/>
      <dgm:spPr/>
      <dgm:t>
        <a:bodyPr/>
        <a:lstStyle/>
        <a:p>
          <a:endParaRPr lang="en-CA"/>
        </a:p>
      </dgm:t>
    </dgm:pt>
    <dgm:pt modelId="{041BD3C8-08A4-4A5E-AA07-F6961DD6BA00}" cxnId="{681C0C14-E686-4A80-8495-973C212CCCC9}" type="sibTrans">
      <dgm:prSet/>
      <dgm:spPr/>
      <dgm:t>
        <a:bodyPr/>
        <a:lstStyle/>
        <a:p>
          <a:endParaRPr lang="en-CA"/>
        </a:p>
      </dgm:t>
    </dgm:pt>
    <dgm:pt modelId="{5F0603C3-EF5C-4AEA-84DF-1086044BB06B}">
      <dgm:prSet/>
      <dgm:spPr/>
      <dgm:t>
        <a:bodyPr/>
        <a:lstStyle/>
        <a:p>
          <a:pPr rtl="0"/>
          <a:r>
            <a:rPr lang="zh-CN" dirty="0" smtClean="0"/>
            <a:t>圆满</a:t>
          </a:r>
          <a:r>
            <a:rPr lang="zh-CN" altLang="en-US" dirty="0" smtClean="0"/>
            <a:t>福慧二种</a:t>
          </a:r>
          <a:r>
            <a:rPr lang="zh-CN" dirty="0" smtClean="0"/>
            <a:t>资粮</a:t>
          </a:r>
          <a:endParaRPr lang="en-CA" dirty="0"/>
        </a:p>
      </dgm:t>
    </dgm:pt>
    <dgm:pt modelId="{54F093D7-EF46-4435-A5DC-182907F70D4E}" cxnId="{EAE0798E-53E6-4978-B7AB-C9D95CE42496}" type="parTrans">
      <dgm:prSet/>
      <dgm:spPr/>
      <dgm:t>
        <a:bodyPr/>
        <a:lstStyle/>
        <a:p>
          <a:endParaRPr lang="en-CA"/>
        </a:p>
      </dgm:t>
    </dgm:pt>
    <dgm:pt modelId="{F8F9EC3B-9D96-49B3-AD9F-4831C2777409}" cxnId="{EAE0798E-53E6-4978-B7AB-C9D95CE42496}" type="sibTrans">
      <dgm:prSet/>
      <dgm:spPr/>
      <dgm:t>
        <a:bodyPr/>
        <a:lstStyle/>
        <a:p>
          <a:endParaRPr lang="en-CA"/>
        </a:p>
      </dgm:t>
    </dgm:pt>
    <dgm:pt modelId="{7BCEC5E9-16C8-4678-9BAC-3D64E14ED2D0}">
      <dgm:prSet/>
      <dgm:spPr/>
      <dgm:t>
        <a:bodyPr/>
        <a:lstStyle/>
        <a:p>
          <a:pPr rtl="0"/>
          <a:r>
            <a:rPr lang="zh-CN" smtClean="0"/>
            <a:t>上师瑜伽</a:t>
          </a:r>
          <a:endParaRPr lang="en-CA"/>
        </a:p>
      </dgm:t>
    </dgm:pt>
    <dgm:pt modelId="{4DA35007-1990-4208-9678-3D2C8FC9F678}" cxnId="{25FAB555-BD78-47E4-B715-588BD5AEEA75}" type="parTrans">
      <dgm:prSet/>
      <dgm:spPr/>
      <dgm:t>
        <a:bodyPr/>
        <a:lstStyle/>
        <a:p>
          <a:endParaRPr lang="en-CA"/>
        </a:p>
      </dgm:t>
    </dgm:pt>
    <dgm:pt modelId="{A12AB714-1A4A-4BA2-98F9-09A4B5BAAE58}" cxnId="{25FAB555-BD78-47E4-B715-588BD5AEEA75}" type="sibTrans">
      <dgm:prSet/>
      <dgm:spPr/>
      <dgm:t>
        <a:bodyPr/>
        <a:lstStyle/>
        <a:p>
          <a:endParaRPr lang="en-CA"/>
        </a:p>
      </dgm:t>
    </dgm:pt>
    <dgm:pt modelId="{988D769B-280D-4AE9-A329-2B7614F53DCC}">
      <dgm:prSet/>
      <dgm:spPr/>
      <dgm:t>
        <a:bodyPr/>
        <a:lstStyle/>
        <a:p>
          <a:pPr rtl="0"/>
          <a:r>
            <a:rPr lang="zh-CN" dirty="0" smtClean="0"/>
            <a:t>获得金刚上师加持</a:t>
          </a:r>
          <a:endParaRPr lang="en-CA" dirty="0"/>
        </a:p>
      </dgm:t>
    </dgm:pt>
    <dgm:pt modelId="{9C8F56A9-AAD5-4807-995C-445686EAFC69}" cxnId="{6E9224BA-FBE0-46E2-932F-20B071B02E2D}" type="parTrans">
      <dgm:prSet/>
      <dgm:spPr/>
      <dgm:t>
        <a:bodyPr/>
        <a:lstStyle/>
        <a:p>
          <a:endParaRPr lang="en-CA"/>
        </a:p>
      </dgm:t>
    </dgm:pt>
    <dgm:pt modelId="{EF04EBA0-4C95-4FA0-9D3E-3B71C077687C}" cxnId="{6E9224BA-FBE0-46E2-932F-20B071B02E2D}" type="sibTrans">
      <dgm:prSet/>
      <dgm:spPr/>
      <dgm:t>
        <a:bodyPr/>
        <a:lstStyle/>
        <a:p>
          <a:endParaRPr lang="en-CA"/>
        </a:p>
      </dgm:t>
    </dgm:pt>
    <dgm:pt modelId="{6BA7B1E7-1505-4B86-92E8-FFAF6096671F}">
      <dgm:prSet/>
      <dgm:spPr/>
      <dgm:t>
        <a:bodyPr/>
        <a:lstStyle/>
        <a:p>
          <a:pPr rtl="0"/>
          <a:r>
            <a:rPr lang="zh-CN" altLang="en-US" dirty="0" smtClean="0"/>
            <a:t>如果不清净无始以来的罪业，就没有办法证得无我。</a:t>
          </a:r>
          <a:endParaRPr lang="en-CA" dirty="0"/>
        </a:p>
      </dgm:t>
    </dgm:pt>
    <dgm:pt modelId="{ADC31127-136E-411C-9AB6-2E8F30B7858E}" cxnId="{AFED2E07-3237-4BD6-B3B7-9340C00A5293}" type="parTrans">
      <dgm:prSet/>
      <dgm:spPr/>
      <dgm:t>
        <a:bodyPr/>
        <a:lstStyle/>
        <a:p>
          <a:endParaRPr lang="en-CA"/>
        </a:p>
      </dgm:t>
    </dgm:pt>
    <dgm:pt modelId="{7F7C68D5-A70E-40BA-A02B-AEC9CA1D7A14}" cxnId="{AFED2E07-3237-4BD6-B3B7-9340C00A5293}" type="sibTrans">
      <dgm:prSet/>
      <dgm:spPr/>
      <dgm:t>
        <a:bodyPr/>
        <a:lstStyle/>
        <a:p>
          <a:endParaRPr lang="en-CA"/>
        </a:p>
      </dgm:t>
    </dgm:pt>
    <dgm:pt modelId="{68F68A0B-F1A7-44EF-8550-60D937524674}">
      <dgm:prSet/>
      <dgm:spPr/>
      <dgm:t>
        <a:bodyPr/>
        <a:lstStyle/>
        <a:p>
          <a:pPr rtl="0"/>
          <a:r>
            <a:rPr lang="zh-CN" altLang="en-US" dirty="0" smtClean="0"/>
            <a:t>没有资粮仍不能解脱，就像买机票需要有钱一样。</a:t>
          </a:r>
          <a:endParaRPr lang="en-CA" dirty="0"/>
        </a:p>
      </dgm:t>
    </dgm:pt>
    <dgm:pt modelId="{4F8A8454-32A3-4409-9BEA-5B8B4FD9CF60}" cxnId="{60226E6A-80C1-4D74-B8CB-4E465A86A561}" type="parTrans">
      <dgm:prSet/>
      <dgm:spPr/>
      <dgm:t>
        <a:bodyPr/>
        <a:lstStyle/>
        <a:p>
          <a:endParaRPr lang="en-CA"/>
        </a:p>
      </dgm:t>
    </dgm:pt>
    <dgm:pt modelId="{F25F8BC8-2D92-4B8F-B2FC-B516B6E76BB1}" cxnId="{60226E6A-80C1-4D74-B8CB-4E465A86A561}" type="sibTrans">
      <dgm:prSet/>
      <dgm:spPr/>
      <dgm:t>
        <a:bodyPr/>
        <a:lstStyle/>
        <a:p>
          <a:endParaRPr lang="en-CA"/>
        </a:p>
      </dgm:t>
    </dgm:pt>
    <dgm:pt modelId="{31975567-E5BE-4204-ACF3-CB336B2E9A7D}">
      <dgm:prSet/>
      <dgm:spPr/>
      <dgm:t>
        <a:bodyPr/>
        <a:lstStyle/>
        <a:p>
          <a:pPr rtl="0"/>
          <a:r>
            <a:rPr lang="zh-CN" altLang="en-US" b="0" i="0" dirty="0" smtClean="0"/>
            <a:t>我必须成佛，是为第一要务。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zh-CN" altLang="en-US" b="0" i="0" dirty="0" smtClean="0"/>
            <a:t>我必须发菩提心，这是成佛的因。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zh-CN" altLang="en-US" b="0" i="0" dirty="0" smtClean="0"/>
            <a:t>悲是发菩提心的因。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zh-CN" altLang="en-US" b="0" i="0" dirty="0" smtClean="0"/>
            <a:t>慈是悲的因。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zh-CN" altLang="en-US" b="0" i="0" dirty="0" smtClean="0"/>
            <a:t>受恩不忘是慈的因。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zh-CN" altLang="en-US" b="0" i="0" dirty="0" smtClean="0"/>
            <a:t>体认众生皆我父母，这个事实是不忘恩的因。</a:t>
          </a:r>
          <a:endParaRPr lang="en-CA" dirty="0"/>
        </a:p>
      </dgm:t>
    </dgm:pt>
    <dgm:pt modelId="{B002858E-48BE-4D34-ABFB-2D9EB22D860B}" cxnId="{B3458F26-FAA9-4DAD-B195-1D0D3378E763}" type="parTrans">
      <dgm:prSet/>
      <dgm:spPr/>
      <dgm:t>
        <a:bodyPr/>
        <a:lstStyle/>
        <a:p>
          <a:endParaRPr lang="en-CA"/>
        </a:p>
      </dgm:t>
    </dgm:pt>
    <dgm:pt modelId="{5EE206CD-8B97-4519-9BE6-4ED1210A6B21}" cxnId="{B3458F26-FAA9-4DAD-B195-1D0D3378E763}" type="sibTrans">
      <dgm:prSet/>
      <dgm:spPr/>
      <dgm:t>
        <a:bodyPr/>
        <a:lstStyle/>
        <a:p>
          <a:endParaRPr lang="en-CA"/>
        </a:p>
      </dgm:t>
    </dgm:pt>
    <dgm:pt modelId="{425E2E17-8189-49FA-9FE2-80E0502941F0}">
      <dgm:prSet/>
      <dgm:spPr/>
      <dgm:t>
        <a:bodyPr/>
        <a:lstStyle/>
        <a:p>
          <a:pPr rtl="0"/>
          <a:r>
            <a:rPr lang="zh-CN" altLang="en-US" b="0" i="0" dirty="0" smtClean="0"/>
            <a:t>正确皈依的四个特别条件</a:t>
          </a:r>
          <a:r>
            <a:rPr lang="en-US" altLang="zh-CN" b="0" i="0" dirty="0" smtClean="0"/>
            <a:t>: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en-US" altLang="zh-CN" b="0" i="0" dirty="0" smtClean="0"/>
            <a:t>(</a:t>
          </a:r>
          <a:r>
            <a:rPr lang="zh-CN" altLang="en-US" b="0" i="0" dirty="0" smtClean="0"/>
            <a:t>一</a:t>
          </a:r>
          <a:r>
            <a:rPr lang="en-US" altLang="zh-CN" b="0" i="0" dirty="0" smtClean="0"/>
            <a:t>)</a:t>
          </a:r>
          <a:r>
            <a:rPr lang="zh-CN" altLang="en-US" b="0" i="0" dirty="0" smtClean="0"/>
            <a:t>已了解如何正确地思维三宝。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en-US" altLang="zh-CN" b="0" i="0" dirty="0" smtClean="0"/>
            <a:t>(</a:t>
          </a:r>
          <a:r>
            <a:rPr lang="zh-CN" altLang="en-US" b="0" i="0" dirty="0" smtClean="0"/>
            <a:t>二</a:t>
          </a:r>
          <a:r>
            <a:rPr lang="en-US" altLang="zh-CN" b="0" i="0" dirty="0" smtClean="0"/>
            <a:t>)</a:t>
          </a:r>
          <a:r>
            <a:rPr lang="zh-CN" altLang="en-US" b="0" i="0" dirty="0" smtClean="0"/>
            <a:t>认知佛、法、僧优於外道邪说。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en-US" altLang="zh-CN" b="0" i="0" dirty="0" smtClean="0"/>
            <a:t>(</a:t>
          </a:r>
          <a:r>
            <a:rPr lang="zh-CN" altLang="en-US" b="0" i="0" dirty="0" smtClean="0"/>
            <a:t>三</a:t>
          </a:r>
          <a:r>
            <a:rPr lang="en-US" altLang="zh-CN" b="0" i="0" dirty="0" smtClean="0"/>
            <a:t>)</a:t>
          </a:r>
          <a:r>
            <a:rPr lang="zh-CN" altLang="en-US" b="0" i="0" dirty="0" smtClean="0"/>
            <a:t>以此认知为基础，诚心发誓永远皈依三宝。</a:t>
          </a:r>
          <a:r>
            <a:rPr lang="zh-CN" altLang="en-US" dirty="0" smtClean="0"/>
            <a:t/>
          </a:r>
          <a:br>
            <a:rPr lang="zh-CN" altLang="en-US" dirty="0" smtClean="0"/>
          </a:br>
          <a:r>
            <a:rPr lang="en-US" altLang="zh-CN" b="0" i="0" dirty="0" smtClean="0"/>
            <a:t>(</a:t>
          </a:r>
          <a:r>
            <a:rPr lang="zh-CN" altLang="en-US" b="0" i="0" dirty="0" smtClean="0"/>
            <a:t>四</a:t>
          </a:r>
          <a:r>
            <a:rPr lang="en-US" altLang="zh-CN" b="0" i="0" dirty="0" smtClean="0"/>
            <a:t>)</a:t>
          </a:r>
          <a:r>
            <a:rPr lang="zh-CN" altLang="en-US" b="0" i="0" dirty="0" smtClean="0"/>
            <a:t>即使你的生命危急，也不可皈依三宝以外的人。</a:t>
          </a:r>
          <a:r>
            <a:rPr lang="zh-CN" altLang="en-US" dirty="0" smtClean="0"/>
            <a:t/>
          </a:r>
          <a:br>
            <a:rPr lang="zh-CN" altLang="en-US" dirty="0" smtClean="0"/>
          </a:br>
          <a:endParaRPr lang="en-CA" dirty="0"/>
        </a:p>
      </dgm:t>
    </dgm:pt>
    <dgm:pt modelId="{75CCF74E-17DC-421F-A10E-EB0C9F433379}" cxnId="{CF4035E0-4702-4F27-895E-6A0300A6D2B7}" type="parTrans">
      <dgm:prSet/>
      <dgm:spPr/>
      <dgm:t>
        <a:bodyPr/>
        <a:lstStyle/>
        <a:p>
          <a:endParaRPr lang="en-CA"/>
        </a:p>
      </dgm:t>
    </dgm:pt>
    <dgm:pt modelId="{8A42D537-25E6-4013-887E-D2403C325A83}" cxnId="{CF4035E0-4702-4F27-895E-6A0300A6D2B7}" type="sibTrans">
      <dgm:prSet/>
      <dgm:spPr/>
      <dgm:t>
        <a:bodyPr/>
        <a:lstStyle/>
        <a:p>
          <a:endParaRPr lang="en-CA"/>
        </a:p>
      </dgm:t>
    </dgm:pt>
    <dgm:pt modelId="{50EDD3FB-D24B-4726-9F66-B9EC5414F543}">
      <dgm:prSet/>
      <dgm:spPr/>
      <dgm:t>
        <a:bodyPr/>
        <a:lstStyle/>
        <a:p>
          <a:pPr rtl="0"/>
          <a:r>
            <a:rPr lang="zh-CN" altLang="en-US" b="0" i="0" dirty="0" smtClean="0"/>
            <a:t>献曼茶罗是至高无上的供养，因为它包括整个宇宙一切财富。它不会遭受傲慢思想的玷污。</a:t>
          </a:r>
          <a:endParaRPr lang="en-CA" dirty="0"/>
        </a:p>
      </dgm:t>
    </dgm:pt>
    <dgm:pt modelId="{4DBB5C4F-EEEA-4D99-A002-CD0859C56244}" cxnId="{6D37937C-2E03-4136-A814-CD7642E232ED}" type="parTrans">
      <dgm:prSet/>
      <dgm:spPr/>
      <dgm:t>
        <a:bodyPr/>
        <a:lstStyle/>
        <a:p>
          <a:endParaRPr lang="en-CA"/>
        </a:p>
      </dgm:t>
    </dgm:pt>
    <dgm:pt modelId="{AA2807CC-8301-4BEC-ACFA-D87E08B1F67B}" cxnId="{6D37937C-2E03-4136-A814-CD7642E232ED}" type="sibTrans">
      <dgm:prSet/>
      <dgm:spPr/>
      <dgm:t>
        <a:bodyPr/>
        <a:lstStyle/>
        <a:p>
          <a:endParaRPr lang="en-CA"/>
        </a:p>
      </dgm:t>
    </dgm:pt>
    <dgm:pt modelId="{A4B8D57D-DD1E-4A69-9A6A-6732677FAC87}">
      <dgm:prSet/>
      <dgm:spPr/>
      <dgm:t>
        <a:bodyPr/>
        <a:lstStyle/>
        <a:p>
          <a:pPr rtl="0"/>
          <a:r>
            <a:rPr lang="zh-CN" altLang="en-US" b="0" i="0" dirty="0" smtClean="0"/>
            <a:t>如果你把你的上师看成佛，你将得到佛的加持。如果你把他看成菩萨，你将得到菩萨的加持。如果你把他看成成就者，你将得到成就者的加持。如果你把他看成普通人</a:t>
          </a:r>
          <a:r>
            <a:rPr lang="en-US" altLang="zh-CN" b="0" i="0" dirty="0" smtClean="0"/>
            <a:t>(</a:t>
          </a:r>
          <a:r>
            <a:rPr lang="zh-CN" altLang="en-US" b="0" i="0" dirty="0" smtClean="0"/>
            <a:t>好的道友</a:t>
          </a:r>
          <a:r>
            <a:rPr lang="en-US" altLang="zh-CN" b="0" i="0" dirty="0" smtClean="0"/>
            <a:t>)</a:t>
          </a:r>
          <a:r>
            <a:rPr lang="zh-CN" altLang="en-US" b="0" i="0" dirty="0" smtClean="0"/>
            <a:t>，你也只能够得到普通人的加持。如果你对他既无忠心也无恭敬心，你绝对得不到任何加持。</a:t>
          </a:r>
          <a:endParaRPr lang="en-CA" dirty="0"/>
        </a:p>
      </dgm:t>
    </dgm:pt>
    <dgm:pt modelId="{F1DE435B-2824-4CB8-84FA-80902ABDF161}" cxnId="{E471C347-2954-474A-9B6F-06D7CB09A3D0}" type="parTrans">
      <dgm:prSet/>
      <dgm:spPr/>
      <dgm:t>
        <a:bodyPr/>
        <a:lstStyle/>
        <a:p>
          <a:endParaRPr lang="en-CA"/>
        </a:p>
      </dgm:t>
    </dgm:pt>
    <dgm:pt modelId="{C9D0808A-7823-4AA1-9770-6EA65FF0934E}" cxnId="{E471C347-2954-474A-9B6F-06D7CB09A3D0}" type="sibTrans">
      <dgm:prSet/>
      <dgm:spPr/>
      <dgm:t>
        <a:bodyPr/>
        <a:lstStyle/>
        <a:p>
          <a:endParaRPr lang="en-CA"/>
        </a:p>
      </dgm:t>
    </dgm:pt>
    <dgm:pt modelId="{1FDA6F60-0D68-484E-AE63-8768235316CD}" type="pres">
      <dgm:prSet presAssocID="{9C89259B-A971-4351-8113-5DC77B46D8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C9ACE79-DA02-4296-95F5-107BBFA27CD0}" type="pres">
      <dgm:prSet presAssocID="{31239D1F-4984-4E7D-B064-D9C0069CD61D}" presName="composite" presStyleCnt="0"/>
      <dgm:spPr/>
    </dgm:pt>
    <dgm:pt modelId="{922A466E-ABF8-4350-BBE7-5BFCD5299FA0}" type="pres">
      <dgm:prSet presAssocID="{31239D1F-4984-4E7D-B064-D9C0069CD61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916DC0-2563-498B-8E89-FD313302A9AF}" type="pres">
      <dgm:prSet presAssocID="{31239D1F-4984-4E7D-B064-D9C0069CD61D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CB9E071-8B53-43B9-8167-9B112E6F9340}" type="pres">
      <dgm:prSet presAssocID="{6F5AD3E8-B8F2-4553-AB61-2D40F58795CA}" presName="space" presStyleCnt="0"/>
      <dgm:spPr/>
    </dgm:pt>
    <dgm:pt modelId="{2C54C154-5C9F-4551-A34F-7E23AA47D603}" type="pres">
      <dgm:prSet presAssocID="{F0812E65-8A46-4B2C-A766-CC62C95074DB}" presName="composite" presStyleCnt="0"/>
      <dgm:spPr/>
    </dgm:pt>
    <dgm:pt modelId="{259E9863-7F69-4E34-B616-4BDE68D4559E}" type="pres">
      <dgm:prSet presAssocID="{F0812E65-8A46-4B2C-A766-CC62C95074D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28E24B-7A57-4346-A9AA-6937B8780EB5}" type="pres">
      <dgm:prSet presAssocID="{F0812E65-8A46-4B2C-A766-CC62C95074D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690AB5-919F-46EB-A3B6-A939916BEFA3}" type="pres">
      <dgm:prSet presAssocID="{19FCE67D-B2E9-47F3-86FD-D62A9E140F04}" presName="space" presStyleCnt="0"/>
      <dgm:spPr/>
    </dgm:pt>
    <dgm:pt modelId="{830E058D-95D9-4F89-99BE-0F069DBB10B3}" type="pres">
      <dgm:prSet presAssocID="{9826487B-088B-4640-A1AC-7DD52878656C}" presName="composite" presStyleCnt="0"/>
      <dgm:spPr/>
    </dgm:pt>
    <dgm:pt modelId="{81295EDA-39C2-4C54-BBF5-6EB26210D742}" type="pres">
      <dgm:prSet presAssocID="{9826487B-088B-4640-A1AC-7DD52878656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F2DC5B-D1DA-4030-9DC2-42836B75C0C2}" type="pres">
      <dgm:prSet presAssocID="{9826487B-088B-4640-A1AC-7DD52878656C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1577AF-4EA1-406C-BE8B-BBD74DE1B99A}" type="pres">
      <dgm:prSet presAssocID="{253DE891-F32B-4289-BC9F-2C9FCBAEC157}" presName="space" presStyleCnt="0"/>
      <dgm:spPr/>
    </dgm:pt>
    <dgm:pt modelId="{A6851FCD-1894-429E-A512-B4F6B15F768D}" type="pres">
      <dgm:prSet presAssocID="{CF150B9C-6E99-46A7-860F-13C31CC6A2D3}" presName="composite" presStyleCnt="0"/>
      <dgm:spPr/>
    </dgm:pt>
    <dgm:pt modelId="{3DDCCA2F-F6BB-42E1-A47D-A996ECC565CE}" type="pres">
      <dgm:prSet presAssocID="{CF150B9C-6E99-46A7-860F-13C31CC6A2D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C5B783-F148-4C63-96CF-766939169DA4}" type="pres">
      <dgm:prSet presAssocID="{CF150B9C-6E99-46A7-860F-13C31CC6A2D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7BF1A5-DC99-4170-AD22-EF09C5A43B21}" type="pres">
      <dgm:prSet presAssocID="{041BD3C8-08A4-4A5E-AA07-F6961DD6BA00}" presName="space" presStyleCnt="0"/>
      <dgm:spPr/>
    </dgm:pt>
    <dgm:pt modelId="{AA5B622D-6646-491A-92C6-F5865862790F}" type="pres">
      <dgm:prSet presAssocID="{7BCEC5E9-16C8-4678-9BAC-3D64E14ED2D0}" presName="composite" presStyleCnt="0"/>
      <dgm:spPr/>
    </dgm:pt>
    <dgm:pt modelId="{D013740D-CCEF-4EE8-B81E-807C10F0DA7F}" type="pres">
      <dgm:prSet presAssocID="{7BCEC5E9-16C8-4678-9BAC-3D64E14ED2D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9E14E5-F5FE-4922-AB6F-7A13C9005729}" type="pres">
      <dgm:prSet presAssocID="{7BCEC5E9-16C8-4678-9BAC-3D64E14ED2D0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3458F26-FAA9-4DAD-B195-1D0D3378E763}" srcId="{F0812E65-8A46-4B2C-A766-CC62C95074DB}" destId="{31975567-E5BE-4204-ACF3-CB336B2E9A7D}" srcOrd="1" destOrd="0" parTransId="{B002858E-48BE-4D34-ABFB-2D9EB22D860B}" sibTransId="{5EE206CD-8B97-4519-9BE6-4ED1210A6B21}"/>
    <dgm:cxn modelId="{F3C9E43A-512B-4D4A-9343-2BD679571D1C}" type="presOf" srcId="{A4B8D57D-DD1E-4A69-9A6A-6732677FAC87}" destId="{F09E14E5-F5FE-4922-AB6F-7A13C9005729}" srcOrd="0" destOrd="1" presId="urn:microsoft.com/office/officeart/2005/8/layout/hList1"/>
    <dgm:cxn modelId="{A38D08E0-05D6-4B36-9C82-E8082BC2032C}" srcId="{9C89259B-A971-4351-8113-5DC77B46D8D6}" destId="{31239D1F-4984-4E7D-B064-D9C0069CD61D}" srcOrd="0" destOrd="0" parTransId="{262FB1FA-9DD6-4A2E-BB11-D5C3544CF536}" sibTransId="{6F5AD3E8-B8F2-4553-AB61-2D40F58795CA}"/>
    <dgm:cxn modelId="{E90FACAC-72DC-46AF-B3D3-9717C5B84F86}" srcId="{9826487B-088B-4640-A1AC-7DD52878656C}" destId="{49602CD4-5F65-460E-A554-E5CE0DCF2C4D}" srcOrd="0" destOrd="0" parTransId="{E30DA154-B43D-4AB9-A221-6781D03C63BF}" sibTransId="{DCA2D525-E1DF-4C03-9925-1EC79E6E3617}"/>
    <dgm:cxn modelId="{77B654BC-45B3-4116-B2EA-C713D65AB666}" srcId="{F0812E65-8A46-4B2C-A766-CC62C95074DB}" destId="{81A7D7FC-20A0-4DFB-980A-DA0063A1EEDD}" srcOrd="0" destOrd="0" parTransId="{88B39D40-CBC5-4900-BC89-840DF28A8A94}" sibTransId="{99B83911-E94B-45F7-8789-2A7751CD79C5}"/>
    <dgm:cxn modelId="{83E6F6DC-48EE-41B3-AF11-143E93178F5F}" srcId="{9C89259B-A971-4351-8113-5DC77B46D8D6}" destId="{9826487B-088B-4640-A1AC-7DD52878656C}" srcOrd="2" destOrd="0" parTransId="{16DF89D2-5295-4D9E-A42E-CD7E21AABF58}" sibTransId="{253DE891-F32B-4289-BC9F-2C9FCBAEC157}"/>
    <dgm:cxn modelId="{8DFEA7E8-190D-4E49-80BD-3D978F960CB7}" type="presOf" srcId="{47D6CB25-4194-481A-AA96-927250BD9711}" destId="{A6916DC0-2563-498B-8E89-FD313302A9AF}" srcOrd="0" destOrd="0" presId="urn:microsoft.com/office/officeart/2005/8/layout/hList1"/>
    <dgm:cxn modelId="{EFECA5D3-F5FC-4180-98FD-1F923912879F}" type="presOf" srcId="{31239D1F-4984-4E7D-B064-D9C0069CD61D}" destId="{922A466E-ABF8-4350-BBE7-5BFCD5299FA0}" srcOrd="0" destOrd="0" presId="urn:microsoft.com/office/officeart/2005/8/layout/hList1"/>
    <dgm:cxn modelId="{A870E615-9391-466E-99A9-2E75A156FEF6}" type="presOf" srcId="{7BCEC5E9-16C8-4678-9BAC-3D64E14ED2D0}" destId="{D013740D-CCEF-4EE8-B81E-807C10F0DA7F}" srcOrd="0" destOrd="0" presId="urn:microsoft.com/office/officeart/2005/8/layout/hList1"/>
    <dgm:cxn modelId="{AFED2E07-3237-4BD6-B3B7-9340C00A5293}" srcId="{9826487B-088B-4640-A1AC-7DD52878656C}" destId="{6BA7B1E7-1505-4B86-92E8-FFAF6096671F}" srcOrd="1" destOrd="0" parTransId="{ADC31127-136E-411C-9AB6-2E8F30B7858E}" sibTransId="{7F7C68D5-A70E-40BA-A02B-AEC9CA1D7A14}"/>
    <dgm:cxn modelId="{678A6ADC-8347-4DD9-B011-0814239B9918}" type="presOf" srcId="{CF150B9C-6E99-46A7-860F-13C31CC6A2D3}" destId="{3DDCCA2F-F6BB-42E1-A47D-A996ECC565CE}" srcOrd="0" destOrd="0" presId="urn:microsoft.com/office/officeart/2005/8/layout/hList1"/>
    <dgm:cxn modelId="{018D912A-DA4F-46B3-AA4A-D99219B70EE5}" type="presOf" srcId="{6BA7B1E7-1505-4B86-92E8-FFAF6096671F}" destId="{26F2DC5B-D1DA-4030-9DC2-42836B75C0C2}" srcOrd="0" destOrd="1" presId="urn:microsoft.com/office/officeart/2005/8/layout/hList1"/>
    <dgm:cxn modelId="{6E9224BA-FBE0-46E2-932F-20B071B02E2D}" srcId="{7BCEC5E9-16C8-4678-9BAC-3D64E14ED2D0}" destId="{988D769B-280D-4AE9-A329-2B7614F53DCC}" srcOrd="0" destOrd="0" parTransId="{9C8F56A9-AAD5-4807-995C-445686EAFC69}" sibTransId="{EF04EBA0-4C95-4FA0-9D3E-3B71C077687C}"/>
    <dgm:cxn modelId="{CF4035E0-4702-4F27-895E-6A0300A6D2B7}" srcId="{31239D1F-4984-4E7D-B064-D9C0069CD61D}" destId="{425E2E17-8189-49FA-9FE2-80E0502941F0}" srcOrd="1" destOrd="0" parTransId="{75CCF74E-17DC-421F-A10E-EB0C9F433379}" sibTransId="{8A42D537-25E6-4013-887E-D2403C325A83}"/>
    <dgm:cxn modelId="{6D37937C-2E03-4136-A814-CD7642E232ED}" srcId="{CF150B9C-6E99-46A7-860F-13C31CC6A2D3}" destId="{50EDD3FB-D24B-4726-9F66-B9EC5414F543}" srcOrd="2" destOrd="0" parTransId="{4DBB5C4F-EEEA-4D99-A002-CD0859C56244}" sibTransId="{AA2807CC-8301-4BEC-ACFA-D87E08B1F67B}"/>
    <dgm:cxn modelId="{7667401C-EF4A-4851-A5B2-36C0EE47C256}" srcId="{9C89259B-A971-4351-8113-5DC77B46D8D6}" destId="{F0812E65-8A46-4B2C-A766-CC62C95074DB}" srcOrd="1" destOrd="0" parTransId="{5DC494D6-A42E-41AD-97E3-0E662BCE38CD}" sibTransId="{19FCE67D-B2E9-47F3-86FD-D62A9E140F04}"/>
    <dgm:cxn modelId="{486E5B45-F0CA-4181-9322-89F5272A650C}" type="presOf" srcId="{49602CD4-5F65-460E-A554-E5CE0DCF2C4D}" destId="{26F2DC5B-D1DA-4030-9DC2-42836B75C0C2}" srcOrd="0" destOrd="0" presId="urn:microsoft.com/office/officeart/2005/8/layout/hList1"/>
    <dgm:cxn modelId="{60226E6A-80C1-4D74-B8CB-4E465A86A561}" srcId="{CF150B9C-6E99-46A7-860F-13C31CC6A2D3}" destId="{68F68A0B-F1A7-44EF-8550-60D937524674}" srcOrd="1" destOrd="0" parTransId="{4F8A8454-32A3-4409-9BEA-5B8B4FD9CF60}" sibTransId="{F25F8BC8-2D92-4B8F-B2FC-B516B6E76BB1}"/>
    <dgm:cxn modelId="{3FC8252C-79B4-49D1-AC00-670EC89A9312}" type="presOf" srcId="{81A7D7FC-20A0-4DFB-980A-DA0063A1EEDD}" destId="{6228E24B-7A57-4346-A9AA-6937B8780EB5}" srcOrd="0" destOrd="0" presId="urn:microsoft.com/office/officeart/2005/8/layout/hList1"/>
    <dgm:cxn modelId="{B33C2455-EC1A-4AF2-A24B-3088CC07AE18}" type="presOf" srcId="{9C89259B-A971-4351-8113-5DC77B46D8D6}" destId="{1FDA6F60-0D68-484E-AE63-8768235316CD}" srcOrd="0" destOrd="0" presId="urn:microsoft.com/office/officeart/2005/8/layout/hList1"/>
    <dgm:cxn modelId="{2D1C76F1-30C4-4645-9EDC-00CE33D13F2F}" type="presOf" srcId="{425E2E17-8189-49FA-9FE2-80E0502941F0}" destId="{A6916DC0-2563-498B-8E89-FD313302A9AF}" srcOrd="0" destOrd="1" presId="urn:microsoft.com/office/officeart/2005/8/layout/hList1"/>
    <dgm:cxn modelId="{25FAB555-BD78-47E4-B715-588BD5AEEA75}" srcId="{9C89259B-A971-4351-8113-5DC77B46D8D6}" destId="{7BCEC5E9-16C8-4678-9BAC-3D64E14ED2D0}" srcOrd="4" destOrd="0" parTransId="{4DA35007-1990-4208-9678-3D2C8FC9F678}" sibTransId="{A12AB714-1A4A-4BA2-98F9-09A4B5BAAE58}"/>
    <dgm:cxn modelId="{E471C347-2954-474A-9B6F-06D7CB09A3D0}" srcId="{7BCEC5E9-16C8-4678-9BAC-3D64E14ED2D0}" destId="{A4B8D57D-DD1E-4A69-9A6A-6732677FAC87}" srcOrd="1" destOrd="0" parTransId="{F1DE435B-2824-4CB8-84FA-80902ABDF161}" sibTransId="{C9D0808A-7823-4AA1-9770-6EA65FF0934E}"/>
    <dgm:cxn modelId="{4D921C2C-B3BA-4257-BC27-C39A9E054F3F}" type="presOf" srcId="{9826487B-088B-4640-A1AC-7DD52878656C}" destId="{81295EDA-39C2-4C54-BBF5-6EB26210D742}" srcOrd="0" destOrd="0" presId="urn:microsoft.com/office/officeart/2005/8/layout/hList1"/>
    <dgm:cxn modelId="{C5930B25-64A3-42AB-82DC-8FDCA1A8F5B5}" type="presOf" srcId="{68F68A0B-F1A7-44EF-8550-60D937524674}" destId="{38C5B783-F148-4C63-96CF-766939169DA4}" srcOrd="0" destOrd="1" presId="urn:microsoft.com/office/officeart/2005/8/layout/hList1"/>
    <dgm:cxn modelId="{74964C4F-F979-436D-AA92-8E568A79F479}" srcId="{31239D1F-4984-4E7D-B064-D9C0069CD61D}" destId="{47D6CB25-4194-481A-AA96-927250BD9711}" srcOrd="0" destOrd="0" parTransId="{801A7B56-08C1-4050-800C-3AD8B11C8CAC}" sibTransId="{2AB7D6D3-861E-40A8-90DC-4115C8B91E66}"/>
    <dgm:cxn modelId="{EAE0798E-53E6-4978-B7AB-C9D95CE42496}" srcId="{CF150B9C-6E99-46A7-860F-13C31CC6A2D3}" destId="{5F0603C3-EF5C-4AEA-84DF-1086044BB06B}" srcOrd="0" destOrd="0" parTransId="{54F093D7-EF46-4435-A5DC-182907F70D4E}" sibTransId="{F8F9EC3B-9D96-49B3-AD9F-4831C2777409}"/>
    <dgm:cxn modelId="{6550C180-2446-4385-B98D-EF7E87BE7BF5}" type="presOf" srcId="{988D769B-280D-4AE9-A329-2B7614F53DCC}" destId="{F09E14E5-F5FE-4922-AB6F-7A13C9005729}" srcOrd="0" destOrd="0" presId="urn:microsoft.com/office/officeart/2005/8/layout/hList1"/>
    <dgm:cxn modelId="{22B3DD10-AFD6-43BC-BE43-3D78A9950C45}" type="presOf" srcId="{31975567-E5BE-4204-ACF3-CB336B2E9A7D}" destId="{6228E24B-7A57-4346-A9AA-6937B8780EB5}" srcOrd="0" destOrd="1" presId="urn:microsoft.com/office/officeart/2005/8/layout/hList1"/>
    <dgm:cxn modelId="{1CC5BD26-A510-4A1E-A7CF-14915F59175F}" type="presOf" srcId="{5F0603C3-EF5C-4AEA-84DF-1086044BB06B}" destId="{38C5B783-F148-4C63-96CF-766939169DA4}" srcOrd="0" destOrd="0" presId="urn:microsoft.com/office/officeart/2005/8/layout/hList1"/>
    <dgm:cxn modelId="{681C0C14-E686-4A80-8495-973C212CCCC9}" srcId="{9C89259B-A971-4351-8113-5DC77B46D8D6}" destId="{CF150B9C-6E99-46A7-860F-13C31CC6A2D3}" srcOrd="3" destOrd="0" parTransId="{96E89A2F-5533-4E18-A1C2-3814F88FC4DE}" sibTransId="{041BD3C8-08A4-4A5E-AA07-F6961DD6BA00}"/>
    <dgm:cxn modelId="{FB671312-96A7-49D3-81AE-6489A8051EAA}" type="presOf" srcId="{50EDD3FB-D24B-4726-9F66-B9EC5414F543}" destId="{38C5B783-F148-4C63-96CF-766939169DA4}" srcOrd="0" destOrd="2" presId="urn:microsoft.com/office/officeart/2005/8/layout/hList1"/>
    <dgm:cxn modelId="{AFD9080E-C0E1-4E30-8FFA-EDC2731437D3}" type="presOf" srcId="{F0812E65-8A46-4B2C-A766-CC62C95074DB}" destId="{259E9863-7F69-4E34-B616-4BDE68D4559E}" srcOrd="0" destOrd="0" presId="urn:microsoft.com/office/officeart/2005/8/layout/hList1"/>
    <dgm:cxn modelId="{4588BE7A-2F3F-42AB-9B53-FD1B836CFEF9}" type="presParOf" srcId="{1FDA6F60-0D68-484E-AE63-8768235316CD}" destId="{6C9ACE79-DA02-4296-95F5-107BBFA27CD0}" srcOrd="0" destOrd="0" presId="urn:microsoft.com/office/officeart/2005/8/layout/hList1"/>
    <dgm:cxn modelId="{46DA8E98-6653-4A20-A461-446B00DAC096}" type="presParOf" srcId="{6C9ACE79-DA02-4296-95F5-107BBFA27CD0}" destId="{922A466E-ABF8-4350-BBE7-5BFCD5299FA0}" srcOrd="0" destOrd="0" presId="urn:microsoft.com/office/officeart/2005/8/layout/hList1"/>
    <dgm:cxn modelId="{9FAD0522-60D6-49C6-814E-A2F12DAA58EE}" type="presParOf" srcId="{6C9ACE79-DA02-4296-95F5-107BBFA27CD0}" destId="{A6916DC0-2563-498B-8E89-FD313302A9AF}" srcOrd="1" destOrd="0" presId="urn:microsoft.com/office/officeart/2005/8/layout/hList1"/>
    <dgm:cxn modelId="{2E845091-533F-408C-A477-75B2645F875A}" type="presParOf" srcId="{1FDA6F60-0D68-484E-AE63-8768235316CD}" destId="{3CB9E071-8B53-43B9-8167-9B112E6F9340}" srcOrd="1" destOrd="0" presId="urn:microsoft.com/office/officeart/2005/8/layout/hList1"/>
    <dgm:cxn modelId="{DF5D752E-0463-4FDF-A854-7D5B41086383}" type="presParOf" srcId="{1FDA6F60-0D68-484E-AE63-8768235316CD}" destId="{2C54C154-5C9F-4551-A34F-7E23AA47D603}" srcOrd="2" destOrd="0" presId="urn:microsoft.com/office/officeart/2005/8/layout/hList1"/>
    <dgm:cxn modelId="{AAFC05A3-7EAA-40C8-8242-BAE9BC9CA858}" type="presParOf" srcId="{2C54C154-5C9F-4551-A34F-7E23AA47D603}" destId="{259E9863-7F69-4E34-B616-4BDE68D4559E}" srcOrd="0" destOrd="0" presId="urn:microsoft.com/office/officeart/2005/8/layout/hList1"/>
    <dgm:cxn modelId="{EB10C121-94F1-47A2-9B5F-315422B9B611}" type="presParOf" srcId="{2C54C154-5C9F-4551-A34F-7E23AA47D603}" destId="{6228E24B-7A57-4346-A9AA-6937B8780EB5}" srcOrd="1" destOrd="0" presId="urn:microsoft.com/office/officeart/2005/8/layout/hList1"/>
    <dgm:cxn modelId="{2A8B7E60-DD72-44EB-B091-DA985CE00FB8}" type="presParOf" srcId="{1FDA6F60-0D68-484E-AE63-8768235316CD}" destId="{1E690AB5-919F-46EB-A3B6-A939916BEFA3}" srcOrd="3" destOrd="0" presId="urn:microsoft.com/office/officeart/2005/8/layout/hList1"/>
    <dgm:cxn modelId="{5ABC00A5-CB6A-4B68-976F-39D02AA0A833}" type="presParOf" srcId="{1FDA6F60-0D68-484E-AE63-8768235316CD}" destId="{830E058D-95D9-4F89-99BE-0F069DBB10B3}" srcOrd="4" destOrd="0" presId="urn:microsoft.com/office/officeart/2005/8/layout/hList1"/>
    <dgm:cxn modelId="{033F4E31-4ABF-4ACA-BC4C-4C71FE720F96}" type="presParOf" srcId="{830E058D-95D9-4F89-99BE-0F069DBB10B3}" destId="{81295EDA-39C2-4C54-BBF5-6EB26210D742}" srcOrd="0" destOrd="0" presId="urn:microsoft.com/office/officeart/2005/8/layout/hList1"/>
    <dgm:cxn modelId="{EEAC83C1-D5A4-4E46-8E5A-8A4EF0CB184B}" type="presParOf" srcId="{830E058D-95D9-4F89-99BE-0F069DBB10B3}" destId="{26F2DC5B-D1DA-4030-9DC2-42836B75C0C2}" srcOrd="1" destOrd="0" presId="urn:microsoft.com/office/officeart/2005/8/layout/hList1"/>
    <dgm:cxn modelId="{2D025E45-54FB-484F-9D3E-CEE315B3CB3F}" type="presParOf" srcId="{1FDA6F60-0D68-484E-AE63-8768235316CD}" destId="{271577AF-4EA1-406C-BE8B-BBD74DE1B99A}" srcOrd="5" destOrd="0" presId="urn:microsoft.com/office/officeart/2005/8/layout/hList1"/>
    <dgm:cxn modelId="{B69A3FB6-C870-4AA7-B971-FC55A401F217}" type="presParOf" srcId="{1FDA6F60-0D68-484E-AE63-8768235316CD}" destId="{A6851FCD-1894-429E-A512-B4F6B15F768D}" srcOrd="6" destOrd="0" presId="urn:microsoft.com/office/officeart/2005/8/layout/hList1"/>
    <dgm:cxn modelId="{EBD690A0-33AC-4984-BEDF-C7FE65FFBF31}" type="presParOf" srcId="{A6851FCD-1894-429E-A512-B4F6B15F768D}" destId="{3DDCCA2F-F6BB-42E1-A47D-A996ECC565CE}" srcOrd="0" destOrd="0" presId="urn:microsoft.com/office/officeart/2005/8/layout/hList1"/>
    <dgm:cxn modelId="{479AA5B6-A4F5-4C06-B370-1E6B783FFB1C}" type="presParOf" srcId="{A6851FCD-1894-429E-A512-B4F6B15F768D}" destId="{38C5B783-F148-4C63-96CF-766939169DA4}" srcOrd="1" destOrd="0" presId="urn:microsoft.com/office/officeart/2005/8/layout/hList1"/>
    <dgm:cxn modelId="{3D375EF8-37A9-4750-9F47-17B1CA5E2BBD}" type="presParOf" srcId="{1FDA6F60-0D68-484E-AE63-8768235316CD}" destId="{017BF1A5-DC99-4170-AD22-EF09C5A43B21}" srcOrd="7" destOrd="0" presId="urn:microsoft.com/office/officeart/2005/8/layout/hList1"/>
    <dgm:cxn modelId="{220F9605-8B5B-4D09-94F4-60445FC65D48}" type="presParOf" srcId="{1FDA6F60-0D68-484E-AE63-8768235316CD}" destId="{AA5B622D-6646-491A-92C6-F5865862790F}" srcOrd="8" destOrd="0" presId="urn:microsoft.com/office/officeart/2005/8/layout/hList1"/>
    <dgm:cxn modelId="{346C3E12-404D-4BE2-BEFF-6F15A4EC3519}" type="presParOf" srcId="{AA5B622D-6646-491A-92C6-F5865862790F}" destId="{D013740D-CCEF-4EE8-B81E-807C10F0DA7F}" srcOrd="0" destOrd="0" presId="urn:microsoft.com/office/officeart/2005/8/layout/hList1"/>
    <dgm:cxn modelId="{1206F8C4-3E2D-4113-A02D-41EFC7AAA3E4}" type="presParOf" srcId="{AA5B622D-6646-491A-92C6-F5865862790F}" destId="{F09E14E5-F5FE-4922-AB6F-7A13C90057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A466E-ABF8-4350-BBE7-5BFCD5299FA0}">
      <dsp:nvSpPr>
        <dsp:cNvPr id="0" name=""/>
        <dsp:cNvSpPr/>
      </dsp:nvSpPr>
      <dsp:spPr>
        <a:xfrm>
          <a:off x="5715" y="243287"/>
          <a:ext cx="2190749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/>
            <a:t>皈依</a:t>
          </a:r>
          <a:endParaRPr lang="en-CA" sz="1700" kern="1200"/>
        </a:p>
      </dsp:txBody>
      <dsp:txXfrm>
        <a:off x="5715" y="243287"/>
        <a:ext cx="2190749" cy="489600"/>
      </dsp:txXfrm>
    </dsp:sp>
    <dsp:sp modelId="{A6916DC0-2563-498B-8E89-FD313302A9AF}">
      <dsp:nvSpPr>
        <dsp:cNvPr id="0" name=""/>
        <dsp:cNvSpPr/>
      </dsp:nvSpPr>
      <dsp:spPr>
        <a:xfrm>
          <a:off x="5715" y="732887"/>
          <a:ext cx="2190749" cy="44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趋入佛门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0" i="0" kern="1200" dirty="0" smtClean="0"/>
            <a:t>正确皈依的四个特别条件</a:t>
          </a:r>
          <a:r>
            <a:rPr lang="en-US" altLang="zh-CN" sz="1700" b="0" i="0" kern="1200" dirty="0" smtClean="0"/>
            <a:t>: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en-US" altLang="zh-CN" sz="1700" b="0" i="0" kern="1200" dirty="0" smtClean="0"/>
            <a:t>(</a:t>
          </a:r>
          <a:r>
            <a:rPr lang="zh-CN" altLang="en-US" sz="1700" b="0" i="0" kern="1200" dirty="0" smtClean="0"/>
            <a:t>一</a:t>
          </a:r>
          <a:r>
            <a:rPr lang="en-US" altLang="zh-CN" sz="1700" b="0" i="0" kern="1200" dirty="0" smtClean="0"/>
            <a:t>)</a:t>
          </a:r>
          <a:r>
            <a:rPr lang="zh-CN" altLang="en-US" sz="1700" b="0" i="0" kern="1200" dirty="0" smtClean="0"/>
            <a:t>已了解如何正确地思维三宝。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en-US" altLang="zh-CN" sz="1700" b="0" i="0" kern="1200" dirty="0" smtClean="0"/>
            <a:t>(</a:t>
          </a:r>
          <a:r>
            <a:rPr lang="zh-CN" altLang="en-US" sz="1700" b="0" i="0" kern="1200" dirty="0" smtClean="0"/>
            <a:t>二</a:t>
          </a:r>
          <a:r>
            <a:rPr lang="en-US" altLang="zh-CN" sz="1700" b="0" i="0" kern="1200" dirty="0" smtClean="0"/>
            <a:t>)</a:t>
          </a:r>
          <a:r>
            <a:rPr lang="zh-CN" altLang="en-US" sz="1700" b="0" i="0" kern="1200" dirty="0" smtClean="0"/>
            <a:t>认知佛、法、僧优於外道邪说。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en-US" altLang="zh-CN" sz="1700" b="0" i="0" kern="1200" dirty="0" smtClean="0"/>
            <a:t>(</a:t>
          </a:r>
          <a:r>
            <a:rPr lang="zh-CN" altLang="en-US" sz="1700" b="0" i="0" kern="1200" dirty="0" smtClean="0"/>
            <a:t>三</a:t>
          </a:r>
          <a:r>
            <a:rPr lang="en-US" altLang="zh-CN" sz="1700" b="0" i="0" kern="1200" dirty="0" smtClean="0"/>
            <a:t>)</a:t>
          </a:r>
          <a:r>
            <a:rPr lang="zh-CN" altLang="en-US" sz="1700" b="0" i="0" kern="1200" dirty="0" smtClean="0"/>
            <a:t>以此认知为基础，诚心发誓永远皈依三宝。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en-US" altLang="zh-CN" sz="1700" b="0" i="0" kern="1200" dirty="0" smtClean="0"/>
            <a:t>(</a:t>
          </a:r>
          <a:r>
            <a:rPr lang="zh-CN" altLang="en-US" sz="1700" b="0" i="0" kern="1200" dirty="0" smtClean="0"/>
            <a:t>四</a:t>
          </a:r>
          <a:r>
            <a:rPr lang="en-US" altLang="zh-CN" sz="1700" b="0" i="0" kern="1200" dirty="0" smtClean="0"/>
            <a:t>)</a:t>
          </a:r>
          <a:r>
            <a:rPr lang="zh-CN" altLang="en-US" sz="1700" b="0" i="0" kern="1200" dirty="0" smtClean="0"/>
            <a:t>即使你的生命危急，也不可皈依三宝以外的人。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endParaRPr lang="en-CA" sz="1700" kern="1200" dirty="0"/>
        </a:p>
      </dsp:txBody>
      <dsp:txXfrm>
        <a:off x="5715" y="732887"/>
        <a:ext cx="2190749" cy="4424425"/>
      </dsp:txXfrm>
    </dsp:sp>
    <dsp:sp modelId="{259E9863-7F69-4E34-B616-4BDE68D4559E}">
      <dsp:nvSpPr>
        <dsp:cNvPr id="0" name=""/>
        <dsp:cNvSpPr/>
      </dsp:nvSpPr>
      <dsp:spPr>
        <a:xfrm>
          <a:off x="2503170" y="243287"/>
          <a:ext cx="2190749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/>
            <a:t>发心</a:t>
          </a:r>
          <a:endParaRPr lang="en-CA" sz="1700" kern="1200"/>
        </a:p>
      </dsp:txBody>
      <dsp:txXfrm>
        <a:off x="2503170" y="243287"/>
        <a:ext cx="2190749" cy="489600"/>
      </dsp:txXfrm>
    </dsp:sp>
    <dsp:sp modelId="{6228E24B-7A57-4346-A9AA-6937B8780EB5}">
      <dsp:nvSpPr>
        <dsp:cNvPr id="0" name=""/>
        <dsp:cNvSpPr/>
      </dsp:nvSpPr>
      <dsp:spPr>
        <a:xfrm>
          <a:off x="2503170" y="732887"/>
          <a:ext cx="2190749" cy="44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趋入大乘菩提道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0" i="0" kern="1200" dirty="0" smtClean="0"/>
            <a:t>我必须成佛，是为第一要务。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zh-CN" altLang="en-US" sz="1700" b="0" i="0" kern="1200" dirty="0" smtClean="0"/>
            <a:t>我必须发菩提心，这是成佛的因。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zh-CN" altLang="en-US" sz="1700" b="0" i="0" kern="1200" dirty="0" smtClean="0"/>
            <a:t>悲是发菩提心的因。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zh-CN" altLang="en-US" sz="1700" b="0" i="0" kern="1200" dirty="0" smtClean="0"/>
            <a:t>慈是悲的因。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zh-CN" altLang="en-US" sz="1700" b="0" i="0" kern="1200" dirty="0" smtClean="0"/>
            <a:t>受恩不忘是慈的因。</a:t>
          </a:r>
          <a:r>
            <a:rPr lang="zh-CN" altLang="en-US" sz="1700" kern="1200" dirty="0" smtClean="0"/>
            <a:t/>
          </a:r>
          <a:br>
            <a:rPr lang="zh-CN" altLang="en-US" sz="1700" kern="1200" dirty="0" smtClean="0"/>
          </a:br>
          <a:r>
            <a:rPr lang="zh-CN" altLang="en-US" sz="1700" b="0" i="0" kern="1200" dirty="0" smtClean="0"/>
            <a:t>体认众生皆我父母，这个事实是不忘恩的因。</a:t>
          </a:r>
          <a:endParaRPr lang="en-CA" sz="1700" kern="1200" dirty="0"/>
        </a:p>
      </dsp:txBody>
      <dsp:txXfrm>
        <a:off x="2503170" y="732887"/>
        <a:ext cx="2190749" cy="4424425"/>
      </dsp:txXfrm>
    </dsp:sp>
    <dsp:sp modelId="{81295EDA-39C2-4C54-BBF5-6EB26210D742}">
      <dsp:nvSpPr>
        <dsp:cNvPr id="0" name=""/>
        <dsp:cNvSpPr/>
      </dsp:nvSpPr>
      <dsp:spPr>
        <a:xfrm>
          <a:off x="5000625" y="243287"/>
          <a:ext cx="2190749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/>
            <a:t>金刚萨垛</a:t>
          </a:r>
          <a:endParaRPr lang="en-CA" sz="1700" kern="1200" dirty="0"/>
        </a:p>
      </dsp:txBody>
      <dsp:txXfrm>
        <a:off x="5000625" y="243287"/>
        <a:ext cx="2190749" cy="489600"/>
      </dsp:txXfrm>
    </dsp:sp>
    <dsp:sp modelId="{26F2DC5B-D1DA-4030-9DC2-42836B75C0C2}">
      <dsp:nvSpPr>
        <dsp:cNvPr id="0" name=""/>
        <dsp:cNvSpPr/>
      </dsp:nvSpPr>
      <dsp:spPr>
        <a:xfrm>
          <a:off x="5000625" y="732887"/>
          <a:ext cx="2190749" cy="44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0" i="0" kern="1200" dirty="0" smtClean="0"/>
            <a:t>祛除多世轮回中所造的身口意三恶业。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如果不清净无始以来的罪业，就没有办法证得无我。</a:t>
          </a:r>
          <a:endParaRPr lang="en-CA" sz="1700" kern="1200" dirty="0"/>
        </a:p>
      </dsp:txBody>
      <dsp:txXfrm>
        <a:off x="5000625" y="732887"/>
        <a:ext cx="2190749" cy="4424425"/>
      </dsp:txXfrm>
    </dsp:sp>
    <dsp:sp modelId="{3DDCCA2F-F6BB-42E1-A47D-A996ECC565CE}">
      <dsp:nvSpPr>
        <dsp:cNvPr id="0" name=""/>
        <dsp:cNvSpPr/>
      </dsp:nvSpPr>
      <dsp:spPr>
        <a:xfrm>
          <a:off x="7498080" y="243287"/>
          <a:ext cx="2190749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dirty="0" smtClean="0"/>
            <a:t>曼茶罗</a:t>
          </a:r>
          <a:endParaRPr lang="en-CA" sz="1700" kern="1200" dirty="0"/>
        </a:p>
      </dsp:txBody>
      <dsp:txXfrm>
        <a:off x="7498080" y="243287"/>
        <a:ext cx="2190749" cy="489600"/>
      </dsp:txXfrm>
    </dsp:sp>
    <dsp:sp modelId="{38C5B783-F148-4C63-96CF-766939169DA4}">
      <dsp:nvSpPr>
        <dsp:cNvPr id="0" name=""/>
        <dsp:cNvSpPr/>
      </dsp:nvSpPr>
      <dsp:spPr>
        <a:xfrm>
          <a:off x="7498080" y="732887"/>
          <a:ext cx="2190749" cy="44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圆满</a:t>
          </a:r>
          <a:r>
            <a:rPr lang="zh-CN" altLang="en-US" sz="1700" kern="1200" dirty="0" smtClean="0"/>
            <a:t>福慧二种</a:t>
          </a:r>
          <a:r>
            <a:rPr lang="zh-CN" sz="1700" kern="1200" dirty="0" smtClean="0"/>
            <a:t>资粮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没有资粮仍不能解脱，就像买机票需要有钱一样。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0" i="0" kern="1200" dirty="0" smtClean="0"/>
            <a:t>献曼茶罗是至高无上的供养，因为它包括整个宇宙一切财富。它不会遭受傲慢思想的玷污。</a:t>
          </a:r>
          <a:endParaRPr lang="en-CA" sz="1700" kern="1200" dirty="0"/>
        </a:p>
      </dsp:txBody>
      <dsp:txXfrm>
        <a:off x="7498080" y="732887"/>
        <a:ext cx="2190749" cy="4424425"/>
      </dsp:txXfrm>
    </dsp:sp>
    <dsp:sp modelId="{D013740D-CCEF-4EE8-B81E-807C10F0DA7F}">
      <dsp:nvSpPr>
        <dsp:cNvPr id="0" name=""/>
        <dsp:cNvSpPr/>
      </dsp:nvSpPr>
      <dsp:spPr>
        <a:xfrm>
          <a:off x="9995535" y="243287"/>
          <a:ext cx="2190749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kern="1200" smtClean="0"/>
            <a:t>上师瑜伽</a:t>
          </a:r>
          <a:endParaRPr lang="en-CA" sz="1700" kern="1200"/>
        </a:p>
      </dsp:txBody>
      <dsp:txXfrm>
        <a:off x="9995535" y="243287"/>
        <a:ext cx="2190749" cy="489600"/>
      </dsp:txXfrm>
    </dsp:sp>
    <dsp:sp modelId="{F09E14E5-F5FE-4922-AB6F-7A13C9005729}">
      <dsp:nvSpPr>
        <dsp:cNvPr id="0" name=""/>
        <dsp:cNvSpPr/>
      </dsp:nvSpPr>
      <dsp:spPr>
        <a:xfrm>
          <a:off x="9995535" y="732887"/>
          <a:ext cx="2190749" cy="44244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获得金刚上师加持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0" i="0" kern="1200" dirty="0" smtClean="0"/>
            <a:t>如果你把你的上师看成佛，你将得到佛的加持。如果你把他看成菩萨，你将得到菩萨的加持。如果你把他看成成就者，你将得到成就者的加持。如果你把他看成普通人</a:t>
          </a:r>
          <a:r>
            <a:rPr lang="en-US" altLang="zh-CN" sz="1700" b="0" i="0" kern="1200" dirty="0" smtClean="0"/>
            <a:t>(</a:t>
          </a:r>
          <a:r>
            <a:rPr lang="zh-CN" altLang="en-US" sz="1700" b="0" i="0" kern="1200" dirty="0" smtClean="0"/>
            <a:t>好的道友</a:t>
          </a:r>
          <a:r>
            <a:rPr lang="en-US" altLang="zh-CN" sz="1700" b="0" i="0" kern="1200" dirty="0" smtClean="0"/>
            <a:t>)</a:t>
          </a:r>
          <a:r>
            <a:rPr lang="zh-CN" altLang="en-US" sz="1700" b="0" i="0" kern="1200" dirty="0" smtClean="0"/>
            <a:t>，你也只能够得到普通人的加持。如果你对他既无忠心也无恭敬心，你绝对得不到任何加持。</a:t>
          </a:r>
          <a:endParaRPr lang="en-CA" sz="1700" kern="1200" dirty="0"/>
        </a:p>
      </dsp:txBody>
      <dsp:txXfrm>
        <a:off x="9995535" y="732887"/>
        <a:ext cx="2190749" cy="442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charset="-122"/>
        <a:cs typeface="楷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charset="-122"/>
        <a:cs typeface="楷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charset="-122"/>
        <a:cs typeface="楷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charset="-122"/>
        <a:cs typeface="楷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charset="-122"/>
        <a:cs typeface="楷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2785" y="3860800"/>
            <a:ext cx="5666316" cy="1155700"/>
          </a:xfrm>
        </p:spPr>
        <p:txBody>
          <a:bodyPr wrap="square">
            <a:normAutofit/>
          </a:bodyPr>
          <a:lstStyle>
            <a:lvl1pPr marL="0" indent="0" algn="r">
              <a:buSzTx/>
              <a:buFont typeface="Arial" panose="020B0604020202020204" pitchFamily="34" charset="0"/>
              <a:buNone/>
              <a:defRPr>
                <a:sym typeface="Arial" panose="020B0604020202020204" pitchFamily="34" charset="0"/>
              </a:defRPr>
            </a:lvl1pPr>
          </a:lstStyle>
          <a:p>
            <a:pPr lvl="0"/>
            <a:r>
              <a:rPr 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2" name="Rectangle 2" descr="#wm#_10_01_*Z"/>
          <p:cNvSpPr>
            <a:spLocks noChangeArrowheads="1"/>
          </p:cNvSpPr>
          <p:nvPr/>
        </p:nvSpPr>
        <p:spPr bwMode="auto">
          <a:xfrm>
            <a:off x="2118" y="2636838"/>
            <a:ext cx="6766983" cy="1223962"/>
          </a:xfrm>
          <a:prstGeom prst="rect">
            <a:avLst/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53" name="Rectangle 4" descr="#wm#_10_01_*Z"/>
          <p:cNvSpPr>
            <a:spLocks noChangeArrowheads="1"/>
          </p:cNvSpPr>
          <p:nvPr/>
        </p:nvSpPr>
        <p:spPr bwMode="auto">
          <a:xfrm>
            <a:off x="10128251" y="2636838"/>
            <a:ext cx="2067983" cy="1223962"/>
          </a:xfrm>
          <a:prstGeom prst="rect">
            <a:avLst/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54" name="Text Box 5" descr="#wm#_10_01_*Z"/>
          <p:cNvSpPr txBox="1">
            <a:spLocks noChangeArrowheads="1"/>
          </p:cNvSpPr>
          <p:nvPr/>
        </p:nvSpPr>
        <p:spPr bwMode="auto">
          <a:xfrm>
            <a:off x="6769100" y="2597151"/>
            <a:ext cx="3361267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AU" altLang="en-US" sz="8000" b="1" i="1" dirty="0" smtClean="0">
                <a:solidFill>
                  <a:srgbClr val="8FC2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</a:t>
            </a:r>
            <a:r>
              <a:rPr lang="en-US" altLang="en-US" sz="8000" b="1" i="1" dirty="0" smtClean="0">
                <a:solidFill>
                  <a:srgbClr val="8FC22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endParaRPr lang="zh-CN" altLang="en-US" sz="8000" b="1" i="1" dirty="0">
              <a:solidFill>
                <a:srgbClr val="8FC22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638426"/>
            <a:ext cx="6766984" cy="12223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816429"/>
            <a:ext cx="10515600" cy="517162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1207428" y="601883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5"/>
            <a:ext cx="4658219" cy="365125"/>
          </a:xfrm>
        </p:spPr>
        <p:txBody>
          <a:bodyPr>
            <a:normAutofit/>
          </a:bodyPr>
          <a:lstStyle/>
          <a:p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4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1" y="5226050"/>
            <a:ext cx="12175067" cy="760916"/>
          </a:xfrm>
        </p:spPr>
        <p:txBody>
          <a:bodyPr/>
          <a:lstStyle>
            <a:lvl1pPr>
              <a:defRPr sz="4400">
                <a:sym typeface="Arial" panose="020B0604020202020204" pitchFamily="34" charset="0"/>
              </a:defRPr>
            </a:lvl1pPr>
          </a:lstStyle>
          <a:p>
            <a:pPr lvl="0"/>
            <a:r>
              <a:rPr lang="zh-CN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6043" y="5938838"/>
            <a:ext cx="12183533" cy="396874"/>
          </a:xfrm>
        </p:spPr>
        <p:txBody>
          <a:bodyPr/>
          <a:lstStyle>
            <a:lvl1pPr marL="0" indent="0" algn="ctr">
              <a:buFontTx/>
              <a:buNone/>
              <a:defRPr sz="2000">
                <a:sym typeface="Arial" panose="020B0604020202020204" pitchFamily="34" charset="0"/>
              </a:defRPr>
            </a:lvl1pPr>
          </a:lstStyle>
          <a:p>
            <a:pPr lvl="0"/>
            <a:r>
              <a:rPr 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5" name="ksoSlideStyle" descr="#wm#_2_01_100_1110" hidden="1"/>
          <p:cNvSpPr>
            <a:spLocks noChangeArrowheads="1"/>
          </p:cNvSpPr>
          <p:nvPr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8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algn="l">
              <a:buFontTx/>
              <a:buChar char="•"/>
            </a:pPr>
            <a:endParaRPr lang="zh-CN" altLang="zh-CN" sz="32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54000"/>
            <a:ext cx="72961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44" y="482600"/>
            <a:ext cx="6792912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4639"/>
            <a:ext cx="10515600" cy="1011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2163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" y="2716214"/>
            <a:ext cx="12191999" cy="90780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" y="3597275"/>
            <a:ext cx="12191999" cy="5207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3600"/>
            <a:ext cx="10515600" cy="101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2000"/>
            <a:ext cx="5253000" cy="45973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0400" y="1602000"/>
            <a:ext cx="5243400" cy="45973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72000"/>
            <a:ext cx="12192000" cy="763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5222" y="3882034"/>
            <a:ext cx="11438021" cy="761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34570" y="349468"/>
            <a:ext cx="5122862" cy="34162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4871" y="4682810"/>
            <a:ext cx="10816947" cy="17149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444233"/>
            <a:ext cx="2743200" cy="297530"/>
          </a:xfrm>
        </p:spPr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444233"/>
            <a:ext cx="4114800" cy="297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444233"/>
            <a:ext cx="2743200" cy="297530"/>
          </a:xfrm>
        </p:spPr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8443" y="353951"/>
            <a:ext cx="7652657" cy="931408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  <p:sp>
        <p:nvSpPr>
          <p:cNvPr id="8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94233" y="615397"/>
            <a:ext cx="639251" cy="408517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9545"/>
            <a:ext cx="2514600" cy="5606619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519545"/>
            <a:ext cx="7797800" cy="5606619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608903"/>
            <a:ext cx="10515600" cy="55750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5657" y="353951"/>
            <a:ext cx="7854043" cy="931408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8028"/>
            <a:ext cx="5156200" cy="3938135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8028"/>
            <a:ext cx="5156200" cy="3938135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  <p:sp>
        <p:nvSpPr>
          <p:cNvPr id="9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94233" y="615397"/>
            <a:ext cx="639251" cy="408517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02267" y="422276"/>
            <a:ext cx="8047567" cy="790575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94233" y="615397"/>
            <a:ext cx="639251" cy="408517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870400" y="3157200"/>
            <a:ext cx="6451200" cy="5904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05050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  <p:sp>
        <p:nvSpPr>
          <p:cNvPr id="8" name="等腰三角形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60000" flipH="1">
            <a:off x="5783570" y="2175560"/>
            <a:ext cx="1486625" cy="955082"/>
          </a:xfrm>
          <a:prstGeom prst="triangle">
            <a:avLst>
              <a:gd name="adj" fmla="val 50000"/>
            </a:avLst>
          </a:prstGeom>
          <a:solidFill>
            <a:srgbClr val="B6E6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zh-CN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等腰三角形 5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60000" flipH="1">
            <a:off x="5072261" y="2175560"/>
            <a:ext cx="1486625" cy="955082"/>
          </a:xfrm>
          <a:prstGeom prst="triangle">
            <a:avLst>
              <a:gd name="adj" fmla="val 50000"/>
            </a:avLst>
          </a:prstGeom>
          <a:solidFill>
            <a:srgbClr val="8F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20204" pitchFamily="34" charset="0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zh-CN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4800" y="421200"/>
            <a:ext cx="8049600" cy="792000"/>
          </a:xfrm>
        </p:spPr>
        <p:txBody>
          <a:bodyPr anchor="ctr" anchorCtr="0"/>
          <a:lstStyle>
            <a:lvl1pPr>
              <a:defRPr sz="3200">
                <a:solidFill>
                  <a:srgbClr val="6F8A1B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41461" y="1602000"/>
            <a:ext cx="4022400" cy="4525200"/>
          </a:xfrm>
        </p:spPr>
        <p:txBody>
          <a:bodyPr/>
          <a:lstStyle>
            <a:lvl1pPr marL="0" indent="0">
              <a:buNone/>
              <a:defRPr sz="3200">
                <a:solidFill>
                  <a:srgbClr val="80808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87600"/>
            <a:ext cx="5751786" cy="452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rgbClr val="80808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94233" y="615397"/>
            <a:ext cx="639251" cy="408517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  <a:buChar char="•"/>
            </a:pPr>
            <a:endParaRPr lang="zh-CN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0312" y="422275"/>
            <a:ext cx="1354667" cy="570388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422275"/>
            <a:ext cx="6668910" cy="570388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61119"/>
            <a:ext cx="7854043" cy="93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smtClean="0">
                <a:sym typeface="Arial" panose="020B0604020202020204" pitchFamily="34" charset="0"/>
              </a:rPr>
              <a:t>单击此处编辑母版标题样式</a:t>
            </a:r>
            <a:endParaRPr lang="zh-CN" smtClean="0"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22714"/>
            <a:ext cx="10515600" cy="40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 smtClean="0"/>
              <a:t>单击此处编辑母版文本样式</a:t>
            </a:r>
            <a:endParaRPr lang="zh-CN" dirty="0" smtClean="0"/>
          </a:p>
          <a:p>
            <a:pPr lvl="1"/>
            <a:r>
              <a:rPr lang="zh-CN" dirty="0" smtClean="0"/>
              <a:t>第二级</a:t>
            </a:r>
            <a:endParaRPr lang="zh-CN" dirty="0" smtClean="0"/>
          </a:p>
          <a:p>
            <a:pPr lvl="2"/>
            <a:r>
              <a:rPr lang="zh-CN" dirty="0" smtClean="0"/>
              <a:t>第三级</a:t>
            </a:r>
            <a:endParaRPr lang="zh-CN" dirty="0" smtClean="0"/>
          </a:p>
          <a:p>
            <a:pPr lvl="3"/>
            <a:r>
              <a:rPr lang="zh-CN" dirty="0" smtClean="0"/>
              <a:t>第四级</a:t>
            </a:r>
            <a:endParaRPr lang="zh-CN" dirty="0" smtClean="0"/>
          </a:p>
          <a:p>
            <a:pPr lvl="4"/>
            <a:r>
              <a:rPr lang="zh-CN" dirty="0" smtClean="0"/>
              <a:t>第五级</a:t>
            </a:r>
            <a:endParaRPr 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kern="1200">
          <a:solidFill>
            <a:srgbClr val="6F8A1B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236855" indent="-236855" algn="l" rtl="0" fontAlgn="base"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chemeClr val="bg2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  <a:sym typeface="Arial" panose="020B0604020202020204" pitchFamily="34" charset="0"/>
        </a:defRPr>
      </a:lvl2pPr>
      <a:lvl3pPr marL="1200150" indent="-285750" algn="l" rtl="0" eaLnBrk="0" fontAlgn="base" hangingPunct="0">
        <a:spcBef>
          <a:spcPts val="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bg2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  <a:sym typeface="Arial" panose="020B0604020202020204" pitchFamily="34" charset="0"/>
        </a:defRPr>
      </a:lvl3pPr>
      <a:lvl4pPr marL="1657350" indent="-285750" algn="l" rtl="0" eaLnBrk="0" fontAlgn="base" hangingPunct="0">
        <a:spcBef>
          <a:spcPts val="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bg2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  <a:sym typeface="Arial" panose="020B0604020202020204" pitchFamily="34" charset="0"/>
        </a:defRPr>
      </a:lvl4pPr>
      <a:lvl5pPr marL="2114550" indent="-285750" algn="l" rtl="0" eaLnBrk="0" fontAlgn="base" hangingPunct="0">
        <a:spcBef>
          <a:spcPts val="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bg2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1051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1"/>
            <a:ext cx="10515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 smtClean="0"/>
              <a:t>单击此处编辑母版文本样式</a:t>
            </a:r>
            <a:endParaRPr lang="zh-CN" dirty="0" smtClean="0"/>
          </a:p>
          <a:p>
            <a:pPr lvl="1"/>
            <a:r>
              <a:rPr lang="zh-CN" dirty="0" smtClean="0"/>
              <a:t>第二级</a:t>
            </a:r>
            <a:endParaRPr lang="zh-CN" dirty="0" smtClean="0"/>
          </a:p>
          <a:p>
            <a:pPr lvl="2"/>
            <a:r>
              <a:rPr lang="zh-CN" dirty="0" smtClean="0"/>
              <a:t>第三级</a:t>
            </a:r>
            <a:endParaRPr lang="zh-CN" dirty="0" smtClean="0"/>
          </a:p>
          <a:p>
            <a:pPr lvl="3"/>
            <a:r>
              <a:rPr lang="zh-CN" dirty="0" smtClean="0"/>
              <a:t>第四级</a:t>
            </a:r>
            <a:endParaRPr lang="zh-CN" dirty="0" smtClean="0"/>
          </a:p>
          <a:p>
            <a:pPr lvl="4"/>
            <a:r>
              <a:rPr lang="zh-CN" dirty="0" smtClean="0"/>
              <a:t>第五级</a:t>
            </a:r>
            <a:endParaRPr 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646B-9C8C-4138-BAFE-8EBE512C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2241-D512-4C24-9EAD-401ADC7FAE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85624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8.xml"/><Relationship Id="rId6" Type="http://schemas.openxmlformats.org/officeDocument/2006/relationships/tags" Target="../tags/tag1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9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0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1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5.jpeg"/><Relationship Id="rId10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25855" y="2387600"/>
            <a:ext cx="8717915" cy="931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rgbClr val="6F8A1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rgbClr val="6F8A1B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marL="0" indent="0">
              <a:buSzTx/>
              <a:buNone/>
            </a:pPr>
            <a:r>
              <a:rPr lang="zh-CN" altLang="en-US" sz="6000" b="1" dirty="0" smtClean="0">
                <a:solidFill>
                  <a:schemeClr val="tx1"/>
                </a:solidFill>
              </a:rPr>
              <a:t>如何做一个标准的居士</a:t>
            </a:r>
            <a:endParaRPr lang="zh-CN" altLang="en-US" sz="6000" b="1" dirty="0" smtClean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kern="0" dirty="0" smtClean="0">
                <a:sym typeface="+mn-ea"/>
              </a:rPr>
              <a:t>居士的修法 </a:t>
            </a:r>
            <a:r>
              <a:rPr lang="en-US" altLang="zh-CN" b="1" kern="0" dirty="0" smtClean="0">
                <a:sym typeface="+mn-ea"/>
              </a:rPr>
              <a:t>- </a:t>
            </a:r>
            <a:r>
              <a:rPr lang="zh-CN" altLang="en-US" b="1" kern="0" dirty="0" smtClean="0">
                <a:sym typeface="+mn-ea"/>
              </a:rPr>
              <a:t>五个内加行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/>
        </p:nvGraphicFramePr>
        <p:xfrm>
          <a:off x="0" y="1264062"/>
          <a:ext cx="12192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dirty="0">
                <a:sym typeface="+mn-ea"/>
              </a:rPr>
              <a:t>居</a:t>
            </a:r>
            <a:r>
              <a:rPr lang="zh-CN" altLang="en-US" b="1" dirty="0" smtClean="0">
                <a:sym typeface="+mn-ea"/>
              </a:rPr>
              <a:t>士的修法 </a:t>
            </a:r>
            <a:r>
              <a:rPr lang="en-US" altLang="zh-CN" b="1" dirty="0" smtClean="0">
                <a:sym typeface="+mn-ea"/>
              </a:rPr>
              <a:t>– </a:t>
            </a:r>
            <a:r>
              <a:rPr lang="zh-CN" altLang="en-US" b="1" dirty="0" smtClean="0">
                <a:sym typeface="+mn-ea"/>
              </a:rPr>
              <a:t>念佛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3200" b="1" dirty="0" smtClean="0">
                <a:solidFill>
                  <a:schemeClr val="accent4"/>
                </a:solidFill>
                <a:sym typeface="+mn-ea"/>
              </a:rPr>
              <a:t>上师教言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：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修四个外加行，五个内加行的同时，也要念佛，所有的居士都要念佛。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高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僧大德也念佛。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谁也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不能放弃念佛，认为只有老年人才念佛，年轻人应该修更高档的法的想法是错误的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dirty="0">
                <a:sym typeface="+mn-ea"/>
              </a:rPr>
              <a:t>居士的修法 </a:t>
            </a:r>
            <a:r>
              <a:rPr lang="en-US" altLang="zh-CN" b="1" dirty="0">
                <a:sym typeface="+mn-ea"/>
              </a:rPr>
              <a:t>– </a:t>
            </a:r>
            <a:r>
              <a:rPr lang="zh-CN" altLang="en-US" b="1" dirty="0">
                <a:sym typeface="+mn-ea"/>
              </a:rPr>
              <a:t>修法层次及重要性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下等的修法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：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四个外加行培养出离心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下等是最基础的意思，最基础的修法，也就是最重要的修法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algn="l"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出离心是走向解脱的第一步，没有出离心，修什么法都不能成为解脱之因。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algn="l"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对治：轮回的因是贪欲的心。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algn="l"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生存的意义是求解脱，解决生老病死，自利利他，其它任何事物都不值得成为生存的意义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dirty="0" smtClean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dirty="0">
                <a:sym typeface="+mn-ea"/>
              </a:rPr>
              <a:t>居士的修法 </a:t>
            </a:r>
            <a:r>
              <a:rPr lang="en-US" altLang="zh-CN" b="1" dirty="0">
                <a:sym typeface="+mn-ea"/>
              </a:rPr>
              <a:t>– </a:t>
            </a:r>
            <a:r>
              <a:rPr lang="zh-CN" altLang="en-US" b="1" dirty="0">
                <a:sym typeface="+mn-ea"/>
              </a:rPr>
              <a:t>修法层次及重要性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中等的修法：智悲双运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出离心生起后，修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菩提心，在此基础上修无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我和空性。</a:t>
            </a: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菩提心是我们整个生命轮回的终极保险：一旦有个菩提心，并且不舍菩提心或菩萨戒，则此人永远不会堕入恶趣。</a:t>
            </a: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有了慈心和悲心才可以修菩提心。</a:t>
            </a: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菩提心也叫大悲心，空性见也叫智慧，它们是佛教的精华，二者的有机结合叫“智悲双运</a:t>
            </a:r>
            <a:r>
              <a:rPr lang="zh-CN" altLang="en-US" sz="2800" dirty="0" smtClean="0">
                <a:sym typeface="+mn-ea"/>
              </a:rPr>
              <a:t>”</a:t>
            </a:r>
            <a:endParaRPr lang="en-US" altLang="zh-CN" sz="2800" b="0" dirty="0" smtClean="0"/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dirty="0" smtClean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dirty="0">
                <a:sym typeface="+mn-ea"/>
              </a:rPr>
              <a:t>居士的修法 </a:t>
            </a:r>
            <a:r>
              <a:rPr lang="en-US" altLang="zh-CN" b="1" dirty="0">
                <a:sym typeface="+mn-ea"/>
              </a:rPr>
              <a:t>– </a:t>
            </a:r>
            <a:r>
              <a:rPr lang="zh-CN" altLang="en-US" b="1" dirty="0">
                <a:sym typeface="+mn-ea"/>
              </a:rPr>
              <a:t>修法层次及重要性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fontScale="6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中等的修法：智悲双运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上师重要教言</a:t>
            </a:r>
            <a:endParaRPr lang="zh-CN" altLang="en-US" sz="2800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latin typeface="+mn-lt"/>
                <a:sym typeface="+mn-ea"/>
              </a:rPr>
              <a:t>在没有修空性的时候，先修慈悲心、四无量心；通过四无量心的修法，生起世俗菩提心；世俗菩提心发起来以后，就去受菩萨戒，这样心相续中就有了菩萨戒与菩提心，智悲的“悲”就具足了；然后是证悟空性——进入空性状态时，不会有明显的慈悲心，因为对我们这种初入道的修行者来说，慈悲心毕竟是一种思维，一种分别念，而空性状态是不允许有分别念的</a:t>
            </a:r>
            <a:r>
              <a:rPr lang="en-US" altLang="en-US" sz="2800" dirty="0" smtClean="0">
                <a:solidFill>
                  <a:schemeClr val="accent4"/>
                </a:solidFill>
                <a:latin typeface="+mn-lt"/>
                <a:sym typeface="+mn-ea"/>
              </a:rPr>
              <a:t>。</a:t>
            </a:r>
            <a:endParaRPr lang="en-US" altLang="en-US" sz="2800" b="0" dirty="0" smtClean="0">
              <a:solidFill>
                <a:schemeClr val="accent4"/>
              </a:solidFill>
              <a:latin typeface="+mn-lt"/>
              <a:sym typeface="+mn-ea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 dirty="0" smtClean="0">
              <a:solidFill>
                <a:schemeClr val="accent4"/>
              </a:solidFill>
              <a:latin typeface="+mn-lt"/>
              <a:sym typeface="+mn-ea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latin typeface="+mn-lt"/>
                <a:sym typeface="+mn-ea"/>
              </a:rPr>
              <a:t>没有分别念的空性和有分别念的菩提心怎么双运呢？在没有修空性之前发过菩提心，受过菩萨戒，而且这个菩提心和菩萨戒一直都存在，在此基础上再证悟空性，就是智悲双运。因为，虽然在进入空性状态的时候没有明显的分别念，但由于之前已经具备菩提心、菩萨戒了，现在这个菩提心和菩萨戒依然存在，此时心相续当中既有菩提心和菩萨戒，也有证悟空性的智慧，意识的一半是菩提心，另外一半是空性，这就叫做智悲双运。一个凡夫的智悲双运就是这样</a:t>
            </a:r>
            <a:r>
              <a:rPr lang="en-US" altLang="en-US" sz="2800" dirty="0" smtClean="0">
                <a:solidFill>
                  <a:schemeClr val="accent4"/>
                </a:solidFill>
                <a:latin typeface="+mn-lt"/>
                <a:sym typeface="+mn-ea"/>
              </a:rPr>
              <a:t>。</a:t>
            </a:r>
            <a:endParaRPr lang="en-US" altLang="en-US" sz="2800" b="0" dirty="0" smtClean="0">
              <a:solidFill>
                <a:schemeClr val="accent4"/>
              </a:solidFill>
              <a:latin typeface="+mn-lt"/>
              <a:sym typeface="+mn-ea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0" dirty="0" smtClean="0">
              <a:solidFill>
                <a:schemeClr val="accent4"/>
              </a:solidFill>
              <a:latin typeface="+mn-lt"/>
              <a:sym typeface="+mn-ea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chemeClr val="accent4"/>
                </a:solidFill>
                <a:latin typeface="+mn-lt"/>
                <a:sym typeface="+mn-ea"/>
              </a:rPr>
              <a:t>如果说没有时间修出离心，修菩提心，修空性，那么就是实际上认为解脱不重要，因为如果认为重要的话就一定会抽出时间来修</a:t>
            </a:r>
            <a:endParaRPr lang="zh-CN" altLang="en-US" sz="2800" b="0" dirty="0" smtClean="0">
              <a:solidFill>
                <a:schemeClr val="accent4"/>
              </a:solidFill>
              <a:latin typeface="+mn-lt"/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dirty="0" smtClean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dirty="0">
                <a:sym typeface="+mn-ea"/>
              </a:rPr>
              <a:t>居士的修法 </a:t>
            </a:r>
            <a:r>
              <a:rPr lang="en-US" altLang="zh-CN" b="1" dirty="0">
                <a:sym typeface="+mn-ea"/>
              </a:rPr>
              <a:t>– </a:t>
            </a:r>
            <a:r>
              <a:rPr lang="zh-CN" altLang="en-US" b="1" dirty="0">
                <a:sym typeface="+mn-ea"/>
              </a:rPr>
              <a:t>修法层次及重要性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上等的修法：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密宗生起次第，圆满次第，大圆满等修法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b="1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建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立在出离心，菩提心和显宗空性的基础上</a:t>
            </a: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 如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果出离心，菩提心的基础非常稳固，中观的修法修得不错的话，离大圆满就不远了</a:t>
            </a: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实践指导：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latinLnBrk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一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定要修加行</a:t>
            </a: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 目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前只知道有上等的修法，等修完中等修法再修上等修法就行了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0" y="1362940"/>
            <a:ext cx="12092896" cy="4727865"/>
            <a:chOff x="2122" y="1756063"/>
            <a:chExt cx="12092896" cy="4727865"/>
          </a:xfrm>
        </p:grpSpPr>
        <p:sp>
          <p:nvSpPr>
            <p:cNvPr id="42" name="Rounded Rectangle 41"/>
            <p:cNvSpPr/>
            <p:nvPr/>
          </p:nvSpPr>
          <p:spPr>
            <a:xfrm>
              <a:off x="3530913" y="1756063"/>
              <a:ext cx="6861899" cy="472786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CA" sz="24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492402" y="1756063"/>
              <a:ext cx="1602616" cy="472786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CA" sz="24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548780" y="1756063"/>
              <a:ext cx="1850099" cy="47278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CA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" name="Notched Right Arrow 2"/>
            <p:cNvSpPr/>
            <p:nvPr/>
          </p:nvSpPr>
          <p:spPr>
            <a:xfrm>
              <a:off x="2122" y="1932709"/>
              <a:ext cx="12092896" cy="2119746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716722" y="3626427"/>
              <a:ext cx="1714601" cy="14235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28601" y="3626427"/>
              <a:ext cx="1184564" cy="1236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marL="0" lvl="1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学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习佛教的基础知识。</a:t>
              </a:r>
              <a:endParaRPr lang="en-CA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48780" y="3626427"/>
              <a:ext cx="1849147" cy="1579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marL="0" lvl="1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修四外加行，培养出离心</a:t>
              </a:r>
              <a:endParaRPr lang="en-US" altLang="zh-CN" sz="16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228601" y="2665268"/>
              <a:ext cx="1184564" cy="65462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2017/03 – 2018/02</a:t>
              </a:r>
              <a:endParaRPr lang="en-CA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1548780" y="2670457"/>
              <a:ext cx="1849147" cy="65462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2018/02 – 2019/07</a:t>
              </a:r>
              <a:endParaRPr lang="en-CA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533542" y="2660071"/>
              <a:ext cx="4309842" cy="65462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2019/08 – 2023/02</a:t>
              </a:r>
              <a:endParaRPr lang="en-CA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96640" y="3314698"/>
              <a:ext cx="2609372" cy="2743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521534" y="3564082"/>
              <a:ext cx="4321850" cy="1757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修皈依和发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菩提心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，成为大乘佛教徒，进入大乘佛门，走上大乘解脱道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；</a:t>
              </a:r>
              <a:endParaRPr lang="en-CA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金刚萨埵修法，减轻无始以来所造的罪业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；</a:t>
              </a:r>
              <a:endParaRPr lang="en-CA" altLang="zh-CN" sz="16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修曼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茶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罗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，积累资粮；</a:t>
              </a:r>
              <a:endParaRPr lang="en-CA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</a:t>
              </a:r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上师瑜伽，获得上师及诸佛菩萨的加持。</a:t>
              </a:r>
              <a:endParaRPr lang="en-CA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>
            <a:xfrm>
              <a:off x="10582552" y="2670457"/>
              <a:ext cx="1184564" cy="65462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2025/03 – 2026/02</a:t>
              </a:r>
              <a:endParaRPr lang="en-CA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92402" y="3564079"/>
              <a:ext cx="1420541" cy="138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lvl="0" algn="l"/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修密法的正行，空性与光明，达到明心见性的境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界。</a:t>
              </a:r>
              <a:endParaRPr lang="en-CA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9228811" y="2670457"/>
              <a:ext cx="1184564" cy="65462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2024/03– 2025/02</a:t>
              </a:r>
              <a:endParaRPr lang="en-CA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7933534" y="2660067"/>
              <a:ext cx="1184564" cy="65462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2023/03 – 2024/02</a:t>
              </a:r>
              <a:endParaRPr lang="en-CA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06345" y="3564079"/>
              <a:ext cx="1186467" cy="156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lvl="0"/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修中观的无我和空性，打破自己的愚昧执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著。</a:t>
              </a:r>
              <a:endParaRPr lang="en-CA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32582" y="3564079"/>
              <a:ext cx="1273763" cy="1641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lvl="0"/>
              <a:r>
                <a:rPr lang="zh-CN" altLang="en-US" sz="16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以上的基础条件都具备之后，修寂止的禅定，使内心平静，接近空</a:t>
              </a:r>
              <a:r>
                <a:rPr lang="zh-CN" altLang="en-US" sz="1600" b="1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性。</a:t>
              </a:r>
              <a:endParaRPr lang="en-CA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4" name="Picture 23" descr="https://cdn1.iconfinder.com/data/icons/science-volume-2/48/079-512.png"/>
            <p:cNvPicPr>
              <a:picLocks noChangeAspect="1" noChangeArrowheads="1"/>
            </p:cNvPicPr>
            <p:nvPr/>
          </p:nvPicPr>
          <p:blipFill>
            <a:blip r:embed="rId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65" y="5478026"/>
              <a:ext cx="802151" cy="80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9" descr="http://www.cliparthut.com/clip-arts/264/running-stick-figure-clip-art-264358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57" y="5465205"/>
              <a:ext cx="864096" cy="8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12315" y="5571274"/>
              <a:ext cx="647606" cy="6422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8144" y="5560227"/>
              <a:ext cx="637747" cy="637747"/>
            </a:xfrm>
            <a:prstGeom prst="rect">
              <a:avLst/>
            </a:prstGeom>
          </p:spPr>
        </p:pic>
        <p:pic>
          <p:nvPicPr>
            <p:cNvPr id="1030" name="Picture 6" descr="http://orig11.deviantart.net/c212/f/2013/249/e/8/pink_lotus_png_by_hanabell1-d6l7js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247" y="5578391"/>
              <a:ext cx="696107" cy="56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freeiconbox.com/icon/256/10893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706" y="5464282"/>
              <a:ext cx="877253" cy="877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1" descr="http://static.iconsplace.com/icons/preview/orange/meditation-guru-25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409" y="5357161"/>
              <a:ext cx="840813" cy="84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47298" y="5350532"/>
              <a:ext cx="904559" cy="90934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60699" y="5134957"/>
              <a:ext cx="1152244" cy="1158340"/>
            </a:xfrm>
            <a:prstGeom prst="rect">
              <a:avLst/>
            </a:prstGeom>
          </p:spPr>
        </p:pic>
      </p:grpSp>
      <p:sp>
        <p:nvSpPr>
          <p:cNvPr id="48" name="Rounded Rectangle 47"/>
          <p:cNvSpPr/>
          <p:nvPr/>
        </p:nvSpPr>
        <p:spPr>
          <a:xfrm>
            <a:off x="72737" y="6168098"/>
            <a:ext cx="12020160" cy="548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持    戒    念    佛</a:t>
            </a:r>
            <a:endParaRPr lang="en-CA" sz="28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336" y="1503576"/>
            <a:ext cx="144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下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等修法</a:t>
            </a:r>
            <a:endParaRPr lang="en-CA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90280" y="1515432"/>
            <a:ext cx="161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上等修法</a:t>
            </a:r>
            <a:endParaRPr lang="en-CA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8" name="Picture 4" descr="http://2.bp.blogspot.com/-hHos0ETDvGE/UW-p-ax66lI/AAAAAAAAylc/1dsKqvW-rh8/s1600/2012120123131196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96" y="4924231"/>
            <a:ext cx="691107" cy="9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86072" y="758998"/>
            <a:ext cx="12020159" cy="5091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   殊   胜</a:t>
            </a:r>
            <a:endParaRPr lang="en-CA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1142" y="145357"/>
            <a:ext cx="9509760" cy="61329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居士的</a:t>
            </a:r>
            <a:r>
              <a:rPr lang="zh-CN" altLang="en-US" sz="32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修法</a:t>
            </a:r>
            <a:r>
              <a:rPr lang="zh-CN" altLang="en-US" sz="3200" b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及禅修班闻思修计划</a:t>
            </a:r>
            <a:endParaRPr lang="zh-CN" altLang="en-US" sz="3200" b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96791" y="1476867"/>
            <a:ext cx="327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中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等修法 </a:t>
            </a:r>
            <a:r>
              <a:rPr lang="en-CA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智悲双运</a:t>
            </a:r>
            <a:endParaRPr lang="en-CA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1052736"/>
            <a:ext cx="11233248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altLang="zh-CN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1. </a:t>
            </a:r>
            <a:r>
              <a:rPr lang="zh-CN" altLang="en-US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佛圆寂时告诉我们，要以戒为师。作为在家居士，你受戒了吗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？守戒的功德是什么？</a:t>
            </a:r>
            <a:endParaRPr lang="zh-CN" altLang="en-US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zh-CN" altLang="en-US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/>
            <a:r>
              <a:rPr lang="en-CA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CA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. 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四</a:t>
            </a:r>
            <a:r>
              <a:rPr lang="zh-CN" altLang="en-US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个外加行的内容是什么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？</a:t>
            </a:r>
            <a:r>
              <a:rPr lang="en-CA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每</a:t>
            </a:r>
            <a:r>
              <a:rPr lang="zh-CN" altLang="en-US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个人的根器都不同，为什么都要修四个外加行？人生短暂，无常迅速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，修四加行是不是浪</a:t>
            </a:r>
            <a:r>
              <a:rPr lang="zh-CN" altLang="en-US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费时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间？</a:t>
            </a:r>
            <a:endParaRPr lang="zh-CN" altLang="en-US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zh-CN" altLang="en-US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en-US" altLang="zh-CN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en-CA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. 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什么没有出离心，修什么样的法都不能成为解脱之因</a:t>
            </a:r>
            <a:r>
              <a:rPr lang="en-CA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CA" sz="2400" b="1" dirty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en-CA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en-US" altLang="zh-CN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CA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五加行的内容是什么？对于学佛多年的居士可以直接修五加行吗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zh-CN" altLang="en-US" sz="2400" b="1" dirty="0" smtClean="0">
              <a:ln/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en-US" altLang="zh-CN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5. </a:t>
            </a:r>
            <a:r>
              <a:rPr lang="zh-CN" altLang="en-US" sz="2400" b="1" dirty="0" smtClean="0">
                <a:ln/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我们死了以后，我们生命的相续还会存在，到那个时候，什么是我们永久的、终极的保险</a:t>
            </a:r>
            <a:r>
              <a:rPr lang="zh-CN" altLang="en-US" b="1" dirty="0" smtClean="0">
                <a:solidFill>
                  <a:schemeClr val="accent4"/>
                </a:solidFill>
              </a:rPr>
              <a:t>？</a:t>
            </a:r>
            <a:endParaRPr lang="zh-CN" altLang="en-US" b="1" dirty="0" smtClean="0">
              <a:solidFill>
                <a:schemeClr val="accent4"/>
              </a:solidFill>
            </a:endParaRPr>
          </a:p>
          <a:p>
            <a:pPr algn="l"/>
            <a:endParaRPr lang="en-US" b="1" dirty="0" smtClean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9376" y="26239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 Light" panose="020B0502040204020203" pitchFamily="34" charset="-122"/>
              </a:rPr>
              <a:t>思</a:t>
            </a:r>
            <a:r>
              <a:rPr lang="zh-CN" altLang="en-US" sz="3200" b="1" dirty="0" smtClean="0">
                <a:latin typeface="微软雅黑 Light" panose="020B0502040204020203" pitchFamily="34" charset="-122"/>
              </a:rPr>
              <a:t>考讨论题</a:t>
            </a:r>
            <a:endParaRPr lang="en-CA" sz="3200" b="1" dirty="0">
              <a:latin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537" y="1071786"/>
            <a:ext cx="11417434" cy="325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l">
              <a:lnSpc>
                <a:spcPct val="107000"/>
              </a:lnSpc>
              <a:spcAft>
                <a:spcPts val="0"/>
              </a:spcAft>
            </a:pPr>
            <a:r>
              <a:rPr lang="en-US" altLang="zh-CN" sz="2400" b="1" dirty="0" smtClean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6. </a:t>
            </a:r>
            <a:r>
              <a:rPr lang="zh-CN" altLang="en-US" sz="2400" b="1" dirty="0" smtClean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请问凡夫如何修“智悲双运”呢？</a:t>
            </a:r>
            <a:endParaRPr lang="zh-CN" altLang="en-US" sz="2400" b="1" dirty="0" smtClean="0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endParaRPr lang="zh-CN" altLang="en-US" sz="2400" b="1" dirty="0" smtClean="0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r>
              <a:rPr lang="en-CA" sz="2400" b="1" dirty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7.  </a:t>
            </a:r>
            <a:r>
              <a:rPr lang="zh-CN" altLang="en-US" sz="2400" b="1" dirty="0" smtClean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我</a:t>
            </a:r>
            <a:r>
              <a:rPr lang="zh-CN" altLang="en-US" sz="2400" b="1" dirty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们学的是慧灯禅修，有大圆满这样殊胜的法门，为什么还要求念佛</a:t>
            </a:r>
            <a:r>
              <a:rPr lang="zh-CN" altLang="en-US" sz="2400" b="1" dirty="0" smtClean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2400" b="1" dirty="0" smtClean="0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endParaRPr lang="zh-CN" altLang="en-US" sz="2400" b="1" dirty="0" smtClean="0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r>
              <a:rPr lang="en-CA" sz="2400" b="1" dirty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8.  </a:t>
            </a:r>
            <a:r>
              <a:rPr lang="zh-CN" altLang="en-US" sz="2400" b="1" dirty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请</a:t>
            </a:r>
            <a:r>
              <a:rPr lang="zh-CN" altLang="en-US" sz="2400" b="1" dirty="0" smtClean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简洁描</a:t>
            </a:r>
            <a:r>
              <a:rPr lang="zh-CN" altLang="en-US" sz="2400" b="1" dirty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述一下修法的次第。对我们目前来说，最重要的是什么修法？</a:t>
            </a:r>
            <a:endParaRPr lang="zh-CN" altLang="en-US" sz="2400" b="1" dirty="0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endParaRPr lang="en-CA" b="1" dirty="0"/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endParaRPr lang="en-CA" dirty="0"/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endParaRPr lang="en-CA" dirty="0"/>
          </a:p>
          <a:p>
            <a:pPr indent="-228600" algn="l">
              <a:lnSpc>
                <a:spcPct val="107000"/>
              </a:lnSpc>
              <a:spcAft>
                <a:spcPts val="0"/>
              </a:spcAft>
            </a:pP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368" y="25841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 Light" panose="020B0502040204020203" pitchFamily="34" charset="-122"/>
              </a:rPr>
              <a:t>思</a:t>
            </a:r>
            <a:r>
              <a:rPr lang="zh-CN" altLang="en-US" sz="3200" b="1" dirty="0" smtClean="0">
                <a:latin typeface="微软雅黑 Light" panose="020B0502040204020203" pitchFamily="34" charset="-122"/>
              </a:rPr>
              <a:t>考讨论题</a:t>
            </a:r>
            <a:endParaRPr lang="en-CA" sz="3200" b="1" dirty="0">
              <a:latin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254943" y="756385"/>
            <a:ext cx="3304572" cy="518872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发心偈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6260592" y="1447382"/>
            <a:ext cx="3298784" cy="4207515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顶礼本师释迦牟尼佛！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顶礼文殊智慧勇识</a:t>
            </a:r>
            <a:r>
              <a:rPr kumimoji="1" lang="zh-CN" altLang="zh-CN" sz="2400" dirty="0">
                <a:latin typeface="+mn-ea"/>
                <a:cs typeface="华文隶书" panose="02010800040101010101" charset="-122"/>
              </a:rPr>
              <a:t>！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顶礼传承大恩上师！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无上甚深微妙法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百千万劫难遭遇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我今见闻得受持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愿解如来真实义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为度化一切众生，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请大家发无上殊胜的</a:t>
            </a:r>
            <a:endParaRPr kumimoji="1" lang="en-US" altLang="zh-CN" sz="2400" dirty="0">
              <a:latin typeface="+mn-ea"/>
              <a:cs typeface="华文隶书" panose="02010800040101010101" charset="-122"/>
            </a:endParaRPr>
          </a:p>
          <a:p>
            <a:pPr algn="ctr"/>
            <a:r>
              <a:rPr kumimoji="1" lang="zh-CN" altLang="en-US" sz="2400" dirty="0">
                <a:latin typeface="+mn-ea"/>
                <a:cs typeface="华文隶书" panose="02010800040101010101" charset="-122"/>
              </a:rPr>
              <a:t>菩提心！</a:t>
            </a:r>
            <a:endParaRPr kumimoji="1" lang="zh-CN" altLang="en-US" sz="2400" dirty="0">
              <a:latin typeface="+mn-ea"/>
              <a:cs typeface="华文隶书" panose="02010800040101010101" charset="-122"/>
            </a:endParaRPr>
          </a:p>
          <a:p>
            <a:endParaRPr kumimoji="1" lang="zh-CN" altLang="en-US" sz="2000" dirty="0"/>
          </a:p>
        </p:txBody>
      </p:sp>
      <p:pic>
        <p:nvPicPr>
          <p:cNvPr id="5" name="Picture 4" descr="20160328201008110.JPEG790x60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524" y="477583"/>
            <a:ext cx="3629260" cy="573302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76" y="281845"/>
            <a:ext cx="8911687" cy="1280890"/>
          </a:xfrm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本课目录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25" y="1582420"/>
            <a:ext cx="8915400" cy="4896485"/>
          </a:xfrm>
        </p:spPr>
        <p:txBody>
          <a:bodyPr>
            <a:normAutofit fontScale="92500" lnSpcReduction="10000"/>
          </a:bodyPr>
          <a:lstStyle/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  <a:sym typeface="+mn-ea"/>
              </a:rPr>
              <a:t>法义概述</a:t>
            </a:r>
            <a:endParaRPr lang="zh-CN" altLang="en-CA" sz="2800" b="1" dirty="0">
              <a:solidFill>
                <a:schemeClr val="accent4"/>
              </a:solidFill>
              <a:sym typeface="+mn-ea"/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</a:rPr>
              <a:t>课程宣讲的必要性和内容</a:t>
            </a:r>
            <a:endParaRPr lang="zh-CN" altLang="en-CA" sz="2800" b="1" dirty="0">
              <a:solidFill>
                <a:schemeClr val="accent4"/>
              </a:solidFill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</a:rPr>
              <a:t>居士的见解</a:t>
            </a:r>
            <a:endParaRPr lang="zh-CN" altLang="en-CA" sz="2800" b="1" dirty="0">
              <a:solidFill>
                <a:schemeClr val="accent4"/>
              </a:solidFill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  <a:sym typeface="+mn-ea"/>
              </a:rPr>
              <a:t>见解的重要性</a:t>
            </a:r>
            <a:endParaRPr lang="zh-CN" altLang="en-CA" sz="2800" b="1" dirty="0">
              <a:solidFill>
                <a:schemeClr val="accent4"/>
              </a:solidFill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  <a:sym typeface="+mn-ea"/>
              </a:rPr>
              <a:t>居士的见解总结摄义</a:t>
            </a:r>
            <a:endParaRPr lang="zh-CN" altLang="en-CA" sz="2800" b="1" dirty="0">
              <a:solidFill>
                <a:srgbClr val="00B050"/>
              </a:solidFill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rgbClr val="00B050"/>
                </a:solidFill>
              </a:rPr>
              <a:t>居士的修法</a:t>
            </a:r>
            <a:endParaRPr lang="zh-CN" altLang="en-CA" sz="2800" b="1" dirty="0">
              <a:solidFill>
                <a:schemeClr val="accent4"/>
              </a:solidFill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</a:rPr>
              <a:t>居士的行为</a:t>
            </a:r>
            <a:r>
              <a:rPr lang="zh-CN" altLang="en-CA" sz="2800" b="1" dirty="0">
                <a:solidFill>
                  <a:schemeClr val="accent4"/>
                </a:solidFill>
                <a:sym typeface="+mn-ea"/>
              </a:rPr>
              <a:t>（第三次课内容）</a:t>
            </a:r>
            <a:endParaRPr lang="zh-CN" altLang="en-CA" sz="2800" b="1" dirty="0">
              <a:solidFill>
                <a:schemeClr val="accent4"/>
              </a:solidFill>
              <a:sym typeface="+mn-ea"/>
            </a:endParaRPr>
          </a:p>
          <a:p>
            <a:pPr marL="571500" indent="-571500" eaLnBrk="1" latinLnBrk="0" hangingPunct="1"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zh-CN" altLang="en-CA" sz="2800" b="1" dirty="0">
                <a:solidFill>
                  <a:schemeClr val="accent4"/>
                </a:solidFill>
              </a:rPr>
              <a:t>总结</a:t>
            </a:r>
            <a:endParaRPr lang="zh-CN" altLang="en-CA" sz="2800" b="1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CA" sz="2800" b="1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CA" sz="2800" b="1" dirty="0">
              <a:solidFill>
                <a:schemeClr val="accent4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818515" y="1506129"/>
            <a:ext cx="10515600" cy="400345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如何做一个标准的居士 </a:t>
            </a:r>
            <a:r>
              <a:rPr lang="en-US" altLang="zh-CN" sz="2800" dirty="0" smtClean="0">
                <a:solidFill>
                  <a:schemeClr val="accent4"/>
                </a:solidFill>
                <a:effectLst/>
                <a:sym typeface="+mn-ea"/>
              </a:rPr>
              <a:t>– 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修法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marL="0" indent="0" algn="l">
              <a:buNone/>
            </a:pP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居士的修法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戒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律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四个外加行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五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个内加行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念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佛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修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法的层次及重要性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禅修班修学计划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algn="l">
              <a:buSzTx/>
              <a:buNone/>
            </a:pPr>
            <a:r>
              <a:rPr lang="zh-CN" altLang="en-US" b="1" dirty="0" smtClean="0">
                <a:solidFill>
                  <a:schemeClr val="tx1"/>
                </a:solidFill>
                <a:sym typeface="+mn-ea"/>
              </a:rPr>
              <a:t>本次共修安排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9335" y="452120"/>
            <a:ext cx="9102090" cy="66992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居士的修法 </a:t>
            </a:r>
            <a:r>
              <a:rPr lang="en-US" altLang="zh-CN" b="1" dirty="0" smtClean="0"/>
              <a:t>– </a:t>
            </a:r>
            <a:r>
              <a:rPr lang="zh-CN" altLang="en-US" b="1" dirty="0" smtClean="0"/>
              <a:t>戒律</a:t>
            </a:r>
            <a:endParaRPr lang="en-CA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090" y="1614805"/>
            <a:ext cx="11666264" cy="5450160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 smtClean="0">
                <a:solidFill>
                  <a:schemeClr val="accent4"/>
                </a:solidFill>
                <a:effectLst/>
              </a:rPr>
              <a:t>对修行人来说，守戒是必不可少的第一步</a:t>
            </a:r>
            <a:endParaRPr lang="zh-CN" altLang="en-US" sz="2800" dirty="0" smtClean="0">
              <a:solidFill>
                <a:schemeClr val="accent4"/>
              </a:solidFill>
              <a:effectLst/>
            </a:endParaRPr>
          </a:p>
          <a:p>
            <a:pPr lvl="1"/>
            <a:r>
              <a:rPr lang="zh-CN" altLang="en-US" sz="2400" dirty="0" smtClean="0">
                <a:solidFill>
                  <a:schemeClr val="accent4"/>
                </a:solidFill>
                <a:effectLst/>
              </a:rPr>
              <a:t>交通规则的比喻</a:t>
            </a:r>
            <a:endParaRPr lang="zh-CN" altLang="en-US" sz="2400" dirty="0" smtClean="0">
              <a:solidFill>
                <a:schemeClr val="accent4"/>
              </a:solidFill>
              <a:effectLst/>
            </a:endParaRPr>
          </a:p>
          <a:p>
            <a:pPr lvl="1"/>
            <a:r>
              <a:rPr lang="zh-CN" altLang="en-US" sz="2400" dirty="0">
                <a:solidFill>
                  <a:schemeClr val="accent4"/>
                </a:solidFill>
                <a:effectLst/>
              </a:rPr>
              <a:t>国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</a:rPr>
              <a:t>家法律的比喻</a:t>
            </a:r>
            <a:endParaRPr lang="zh-CN" altLang="en-US" sz="2400" dirty="0" smtClean="0">
              <a:solidFill>
                <a:schemeClr val="accent4"/>
              </a:solidFill>
              <a:effectLst/>
            </a:endParaRPr>
          </a:p>
          <a:p>
            <a:pPr marL="457200" lvl="1" indent="0">
              <a:buNone/>
            </a:pPr>
            <a:endParaRPr lang="zh-CN" altLang="en-US" sz="2400" dirty="0" smtClean="0">
              <a:solidFill>
                <a:schemeClr val="accent4"/>
              </a:solidFill>
              <a:effectLst/>
            </a:endParaRPr>
          </a:p>
          <a:p>
            <a:r>
              <a:rPr lang="zh-CN" altLang="en-US" sz="2800" dirty="0">
                <a:solidFill>
                  <a:schemeClr val="accent4"/>
                </a:solidFill>
                <a:effectLst/>
              </a:rPr>
              <a:t>居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</a:rPr>
              <a:t>士五戒 </a:t>
            </a:r>
            <a:r>
              <a:rPr lang="en-US" altLang="zh-CN" sz="2800" dirty="0" smtClean="0">
                <a:solidFill>
                  <a:schemeClr val="accent4"/>
                </a:solidFill>
                <a:effectLst/>
              </a:rPr>
              <a:t>- 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</a:rPr>
              <a:t>简述</a:t>
            </a:r>
            <a:endParaRPr lang="zh-CN" altLang="en-US" sz="2400" dirty="0" smtClean="0">
              <a:solidFill>
                <a:schemeClr val="accent4"/>
              </a:solidFill>
              <a:effectLst/>
            </a:endParaRPr>
          </a:p>
          <a:p>
            <a:pPr lvl="1"/>
            <a:r>
              <a:rPr lang="zh-CN" altLang="en-US" sz="2400" dirty="0" smtClean="0">
                <a:solidFill>
                  <a:schemeClr val="accent4"/>
                </a:solidFill>
                <a:effectLst/>
              </a:rPr>
              <a:t>别解脱戒：</a:t>
            </a:r>
            <a:r>
              <a:rPr lang="zh-CN" altLang="en-US" sz="2400" dirty="0">
                <a:solidFill>
                  <a:schemeClr val="accent4"/>
                </a:solidFill>
                <a:effectLst/>
              </a:rPr>
              <a:t>最主要的内涵是谁受持该戒，谁就会得到永久解脱的意思</a:t>
            </a:r>
            <a:endParaRPr lang="zh-CN" altLang="en-US" sz="2400" dirty="0">
              <a:solidFill>
                <a:schemeClr val="accent4"/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(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一</a:t>
            </a:r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)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不杀生</a:t>
            </a:r>
            <a:endParaRPr lang="zh-CN" altLang="en-US" dirty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(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二</a:t>
            </a:r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)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不偷盗</a:t>
            </a:r>
            <a:endParaRPr lang="zh-CN" altLang="en-US" dirty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(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三</a:t>
            </a:r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)</a:t>
            </a:r>
            <a:r>
              <a:rPr lang="zh-CN" altLang="en-US" dirty="0" smtClean="0">
                <a:solidFill>
                  <a:schemeClr val="accent4"/>
                </a:solidFill>
                <a:effectLst/>
                <a:sym typeface="+mn-ea"/>
              </a:rPr>
              <a:t>不妄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语</a:t>
            </a:r>
            <a:endParaRPr lang="zh-CN" altLang="en-US" dirty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(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四</a:t>
            </a:r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)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不邪淫</a:t>
            </a:r>
            <a:endParaRPr lang="zh-CN" altLang="en-US" dirty="0">
              <a:solidFill>
                <a:schemeClr val="accent4"/>
              </a:solidFill>
              <a:effectLst/>
              <a:sym typeface="+mn-ea"/>
            </a:endParaRPr>
          </a:p>
          <a:p>
            <a:pPr lvl="1"/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(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五</a:t>
            </a:r>
            <a:r>
              <a:rPr lang="en-US" altLang="zh-CN" dirty="0">
                <a:solidFill>
                  <a:schemeClr val="accent4"/>
                </a:solidFill>
                <a:effectLst/>
                <a:sym typeface="+mn-ea"/>
              </a:rPr>
              <a:t>)</a:t>
            </a:r>
            <a:r>
              <a:rPr lang="zh-CN" altLang="en-US" dirty="0">
                <a:solidFill>
                  <a:schemeClr val="accent4"/>
                </a:solidFill>
                <a:effectLst/>
                <a:sym typeface="+mn-ea"/>
              </a:rPr>
              <a:t>不饮</a:t>
            </a:r>
            <a:r>
              <a:rPr lang="zh-CN" altLang="en-US" dirty="0" smtClean="0">
                <a:solidFill>
                  <a:schemeClr val="accent4"/>
                </a:solidFill>
                <a:effectLst/>
                <a:sym typeface="+mn-ea"/>
              </a:rPr>
              <a:t>酒</a:t>
            </a:r>
            <a:endParaRPr lang="zh-CN" altLang="en-US" dirty="0" smtClean="0">
              <a:solidFill>
                <a:schemeClr val="accent4"/>
              </a:solidFill>
              <a:effectLst/>
              <a:sym typeface="+mn-ea"/>
            </a:endParaRPr>
          </a:p>
          <a:p>
            <a:pPr marL="457200" lvl="1" indent="0">
              <a:buNone/>
            </a:pPr>
            <a:endParaRPr lang="zh-CN" altLang="en-US" b="0" dirty="0" smtClean="0">
              <a:solidFill>
                <a:schemeClr val="accent4"/>
              </a:solidFill>
              <a:effectLst/>
            </a:endParaRPr>
          </a:p>
          <a:p>
            <a:pPr marL="457200" lvl="1" indent="0">
              <a:buNone/>
            </a:pPr>
            <a:endParaRPr lang="zh-CN" altLang="en-US" sz="2400" b="0" dirty="0" smtClean="0">
              <a:solidFill>
                <a:schemeClr val="accent4"/>
              </a:solidFill>
              <a:effectLst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561" y="282480"/>
            <a:ext cx="8911687" cy="1280890"/>
          </a:xfrm>
        </p:spPr>
        <p:txBody>
          <a:bodyPr/>
          <a:lstStyle/>
          <a:p>
            <a:r>
              <a:rPr lang="zh-CN" altLang="en-US" b="1" dirty="0" smtClean="0">
                <a:sym typeface="+mn-ea"/>
              </a:rPr>
              <a:t>居士的修法 </a:t>
            </a:r>
            <a:r>
              <a:rPr lang="en-US" altLang="zh-CN" b="1" dirty="0" smtClean="0">
                <a:sym typeface="+mn-ea"/>
              </a:rPr>
              <a:t>– </a:t>
            </a:r>
            <a:r>
              <a:rPr lang="zh-CN" altLang="en-US" b="1" dirty="0" smtClean="0">
                <a:sym typeface="+mn-ea"/>
              </a:rPr>
              <a:t>戒律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699260"/>
            <a:ext cx="10206990" cy="489648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居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士五戒 </a:t>
            </a:r>
            <a:r>
              <a:rPr lang="en-US" altLang="zh-CN" sz="2800" dirty="0" smtClean="0">
                <a:solidFill>
                  <a:schemeClr val="accent4"/>
                </a:solidFill>
                <a:effectLst/>
                <a:sym typeface="+mn-ea"/>
              </a:rPr>
              <a:t>- 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简述</a:t>
            </a:r>
            <a:endParaRPr lang="zh-CN" altLang="en-US" sz="2800" dirty="0" smtClean="0">
              <a:solidFill>
                <a:schemeClr val="accent4"/>
              </a:solidFill>
              <a:effectLst/>
            </a:endParaRPr>
          </a:p>
          <a:p>
            <a:pPr marL="457200" lvl="1" indent="0">
              <a:buNone/>
            </a:pPr>
            <a:endParaRPr lang="zh-CN" altLang="en-US" sz="2800" b="0" dirty="0" smtClean="0">
              <a:solidFill>
                <a:schemeClr val="accent4"/>
              </a:solidFill>
              <a:effectLst/>
            </a:endParaRPr>
          </a:p>
          <a:p>
            <a:pPr lvl="1"/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三个层</a:t>
            </a: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次（分层依据为发心或动机）</a:t>
            </a:r>
            <a:endParaRPr lang="zh-CN" altLang="en-US" sz="28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marL="457200" lvl="1" indent="0">
              <a:buNone/>
            </a:pPr>
            <a:r>
              <a:rPr lang="zh-CN" altLang="en-US" sz="2800" dirty="0" smtClean="0">
                <a:solidFill>
                  <a:schemeClr val="accent4"/>
                </a:solidFill>
                <a:effectLst/>
                <a:sym typeface="+mn-ea"/>
              </a:rPr>
              <a:t>   </a:t>
            </a:r>
            <a:endParaRPr lang="en-US" altLang="zh-CN" sz="2800" dirty="0" smtClean="0">
              <a:solidFill>
                <a:schemeClr val="accent4"/>
              </a:solidFill>
              <a:effectLst/>
            </a:endParaRPr>
          </a:p>
          <a:p>
            <a:pPr lvl="2"/>
            <a:r>
              <a:rPr lang="zh-CN" altLang="en-US" sz="2400" dirty="0" smtClean="0">
                <a:solidFill>
                  <a:schemeClr val="accent4"/>
                </a:solidFill>
                <a:effectLst/>
                <a:sym typeface="+mn-ea"/>
              </a:rPr>
              <a:t>世</a:t>
            </a:r>
            <a:r>
              <a:rPr lang="zh-CN" altLang="en-US" sz="2400" dirty="0">
                <a:solidFill>
                  <a:schemeClr val="accent4"/>
                </a:solidFill>
                <a:effectLst/>
                <a:sym typeface="+mn-ea"/>
              </a:rPr>
              <a:t>间的五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  <a:sym typeface="+mn-ea"/>
              </a:rPr>
              <a:t>戒</a:t>
            </a:r>
            <a:endParaRPr lang="zh-CN" altLang="en-US" sz="24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marL="914400" lvl="2" indent="0">
              <a:buNone/>
            </a:pPr>
            <a:endParaRPr lang="zh-CN" altLang="en-US" sz="2400" b="0" dirty="0" smtClean="0">
              <a:solidFill>
                <a:schemeClr val="accent4"/>
              </a:solidFill>
              <a:effectLst/>
            </a:endParaRPr>
          </a:p>
          <a:p>
            <a:pPr marL="914400" lvl="2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sym typeface="+mn-ea"/>
              </a:rPr>
              <a:t>↓ 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升级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sym typeface="+mn-ea"/>
              </a:rPr>
              <a:t>：修四外加行，在生起真正的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出离心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sym typeface="+mn-ea"/>
              </a:rPr>
              <a:t>之当下，戒体自动升级</a:t>
            </a:r>
            <a:endParaRPr lang="zh-CN" altLang="en-US" sz="2400" dirty="0" smtClean="0">
              <a:solidFill>
                <a:schemeClr val="accent4"/>
              </a:solidFill>
              <a:effectLst/>
              <a:latin typeface="Arial" panose="020B0604020202020204" pitchFamily="34" charset="0"/>
              <a:sym typeface="+mn-ea"/>
            </a:endParaRPr>
          </a:p>
          <a:p>
            <a:pPr marL="914400" lvl="2" indent="0">
              <a:buNone/>
            </a:pPr>
            <a:endParaRPr lang="zh-CN" altLang="en-US" sz="2400" b="0" dirty="0" smtClean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zh-CN" altLang="en-US" sz="2400" dirty="0" smtClean="0">
                <a:solidFill>
                  <a:schemeClr val="accent4"/>
                </a:solidFill>
                <a:effectLst/>
                <a:sym typeface="+mn-ea"/>
              </a:rPr>
              <a:t>小</a:t>
            </a:r>
            <a:r>
              <a:rPr lang="zh-CN" altLang="en-US" sz="2400" dirty="0">
                <a:solidFill>
                  <a:schemeClr val="accent4"/>
                </a:solidFill>
                <a:effectLst/>
                <a:sym typeface="+mn-ea"/>
              </a:rPr>
              <a:t>乘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  <a:sym typeface="+mn-ea"/>
              </a:rPr>
              <a:t>别解脱戒</a:t>
            </a:r>
            <a:endParaRPr lang="zh-CN" altLang="en-US" sz="2400" dirty="0" smtClean="0">
              <a:solidFill>
                <a:schemeClr val="accent4"/>
              </a:solidFill>
              <a:effectLst/>
              <a:sym typeface="+mn-ea"/>
            </a:endParaRPr>
          </a:p>
          <a:p>
            <a:pPr marL="914400" lvl="2" indent="0">
              <a:buNone/>
            </a:pPr>
            <a:endParaRPr lang="zh-CN" altLang="en-US" sz="2400" b="0" dirty="0" smtClean="0">
              <a:solidFill>
                <a:schemeClr val="accent4"/>
              </a:solidFill>
              <a:effectLst/>
            </a:endParaRPr>
          </a:p>
          <a:p>
            <a:pPr marL="914400" lvl="2" indent="0">
              <a:buNone/>
            </a:pPr>
            <a:r>
              <a:rPr lang="zh-CN" altLang="en-US" sz="24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sym typeface="+mn-ea"/>
              </a:rPr>
              <a:t>↓ 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升级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sym typeface="+mn-ea"/>
              </a:rPr>
              <a:t>：修五加行，在生起真实的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菩提心</a:t>
            </a:r>
            <a:r>
              <a:rPr lang="zh-CN" altLang="en-US" sz="240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sym typeface="+mn-ea"/>
              </a:rPr>
              <a:t>的当下，戒体自动升级</a:t>
            </a:r>
            <a:endParaRPr lang="zh-CN" altLang="en-US" sz="2400" dirty="0" smtClean="0">
              <a:solidFill>
                <a:schemeClr val="accent4"/>
              </a:solidFill>
              <a:effectLst/>
              <a:latin typeface="Arial" panose="020B0604020202020204" pitchFamily="34" charset="0"/>
              <a:sym typeface="+mn-ea"/>
            </a:endParaRPr>
          </a:p>
          <a:p>
            <a:pPr marL="914400" lvl="2" indent="0">
              <a:buNone/>
            </a:pPr>
            <a:endParaRPr lang="zh-CN" altLang="en-US" sz="2400" b="0" dirty="0" smtClean="0">
              <a:solidFill>
                <a:schemeClr val="accent4"/>
              </a:solidFill>
              <a:effectLst/>
            </a:endParaRPr>
          </a:p>
          <a:p>
            <a:pPr lvl="2"/>
            <a:r>
              <a:rPr lang="zh-CN" altLang="en-US" sz="2400" dirty="0" smtClean="0">
                <a:solidFill>
                  <a:schemeClr val="accent4"/>
                </a:solidFill>
                <a:effectLst/>
                <a:sym typeface="+mn-ea"/>
              </a:rPr>
              <a:t>大</a:t>
            </a:r>
            <a:r>
              <a:rPr lang="zh-CN" altLang="en-US" sz="2400" dirty="0">
                <a:solidFill>
                  <a:schemeClr val="accent4"/>
                </a:solidFill>
                <a:effectLst/>
                <a:sym typeface="+mn-ea"/>
              </a:rPr>
              <a:t>乘菩萨的别解脱戒</a:t>
            </a:r>
            <a:endParaRPr lang="zh-CN" altLang="en-US" sz="2400" dirty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kern="0" dirty="0" smtClean="0">
                <a:sym typeface="+mn-ea"/>
              </a:rPr>
              <a:t>居士的修法 </a:t>
            </a:r>
            <a:r>
              <a:rPr lang="en-US" altLang="zh-CN" kern="0" dirty="0" smtClean="0">
                <a:sym typeface="+mn-ea"/>
              </a:rPr>
              <a:t>- </a:t>
            </a:r>
            <a:r>
              <a:rPr lang="zh-CN" altLang="en-US" kern="0" dirty="0" smtClean="0">
                <a:sym typeface="+mn-ea"/>
              </a:rPr>
              <a:t>四个外加行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sz="2800" dirty="0">
                <a:solidFill>
                  <a:schemeClr val="accent4"/>
                </a:solidFill>
                <a:sym typeface="+mn-ea"/>
              </a:rPr>
              <a:t>重要性：</a:t>
            </a:r>
            <a:endParaRPr lang="zh-CN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最关键的基础</a:t>
            </a:r>
            <a:r>
              <a:rPr lang="zh-CN" sz="2800" dirty="0">
                <a:solidFill>
                  <a:schemeClr val="accent4"/>
                </a:solidFill>
                <a:sym typeface="+mn-ea"/>
              </a:rPr>
              <a:t>：稳固修学的根本保障</a:t>
            </a:r>
            <a:r>
              <a:rPr lang="en-US" altLang="zh-CN" sz="2800" dirty="0">
                <a:solidFill>
                  <a:schemeClr val="accent4"/>
                </a:solidFill>
                <a:sym typeface="+mn-ea"/>
              </a:rPr>
              <a:t>,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必须高度重视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sz="2800" dirty="0">
                <a:solidFill>
                  <a:schemeClr val="accent4"/>
                </a:solidFill>
                <a:sym typeface="+mn-ea"/>
              </a:rPr>
              <a:t>修学佛法的推动力</a:t>
            </a:r>
            <a:r>
              <a:rPr lang="en-US" altLang="zh-CN" sz="2800" dirty="0">
                <a:solidFill>
                  <a:schemeClr val="accent4"/>
                </a:solidFill>
                <a:sym typeface="+mn-ea"/>
              </a:rPr>
              <a:t>-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以飞机引擎为喻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要点：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转变自心：将耽着于轮回的心转变为向佛法的心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有了转向佛法的心，身体的行为和语言就会转向佛法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认真修学：四加行修好了，就会生起真正的出离心，开始真正的往回走上解脱道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sz="2800" dirty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kern="0" dirty="0" smtClean="0">
                <a:sym typeface="+mn-ea"/>
              </a:rPr>
              <a:t>居士的修法 </a:t>
            </a:r>
            <a:r>
              <a:rPr lang="en-US" altLang="zh-CN" b="1" kern="0" dirty="0" smtClean="0">
                <a:sym typeface="+mn-ea"/>
              </a:rPr>
              <a:t>- </a:t>
            </a:r>
            <a:r>
              <a:rPr lang="zh-CN" altLang="en-US" b="1" kern="0" dirty="0" smtClean="0">
                <a:sym typeface="+mn-ea"/>
              </a:rPr>
              <a:t>四个外加行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sz="2800" dirty="0">
                <a:solidFill>
                  <a:schemeClr val="accent4"/>
                </a:solidFill>
                <a:sym typeface="+mn-ea"/>
              </a:rPr>
              <a:t>内容和作用简述</a:t>
            </a:r>
            <a:endParaRPr lang="zh-CN" sz="2800" dirty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人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身难得</a:t>
            </a:r>
            <a:r>
              <a:rPr lang="zh-CN" altLang="en-US" sz="2800" dirty="0">
                <a:sym typeface="+mn-ea"/>
              </a:rPr>
              <a:t> </a:t>
            </a:r>
            <a:r>
              <a:rPr lang="en-US" altLang="zh-CN" sz="2800" dirty="0">
                <a:solidFill>
                  <a:schemeClr val="accent4"/>
                </a:solidFill>
                <a:sym typeface="+mn-ea"/>
              </a:rPr>
              <a:t>- 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建立自信心，对治觉得自己无法修行的沮丧与灰心。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死亡无常</a:t>
            </a:r>
            <a:r>
              <a:rPr lang="zh-CN" altLang="en-US" sz="2800" dirty="0">
                <a:sym typeface="+mn-ea"/>
              </a:rPr>
              <a:t> </a:t>
            </a:r>
            <a:r>
              <a:rPr lang="zh-CN" altLang="en-US" sz="2800" dirty="0" smtClean="0">
                <a:sym typeface="+mn-ea"/>
              </a:rPr>
              <a:t> </a:t>
            </a:r>
            <a:r>
              <a:rPr lang="en-US" altLang="zh-CN" sz="2800" dirty="0">
                <a:solidFill>
                  <a:schemeClr val="accent4"/>
                </a:solidFill>
                <a:sym typeface="+mn-ea"/>
              </a:rPr>
              <a:t>- 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认清生命变异无常的本质，懂得珍惜时光，好好修行</a:t>
            </a:r>
            <a:endParaRPr lang="zh-CN" altLang="en-US" sz="2800" b="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因果不虚</a:t>
            </a:r>
            <a:r>
              <a:rPr lang="zh-CN" altLang="en-US" sz="2800" dirty="0">
                <a:sym typeface="+mn-ea"/>
              </a:rPr>
              <a:t> </a:t>
            </a:r>
            <a:r>
              <a:rPr lang="en-US" altLang="zh-CN" sz="2800" dirty="0">
                <a:solidFill>
                  <a:schemeClr val="accent4"/>
                </a:solidFill>
                <a:sym typeface="+mn-ea"/>
              </a:rPr>
              <a:t>- 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认识善有善报、恶有恶报的因果法则，知道自己是自己生命的主宰，学习对自己负责，止恶行善。</a:t>
            </a:r>
            <a:endParaRPr lang="zh-CN" altLang="en-US" sz="2800" b="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轮回过患</a:t>
            </a:r>
            <a:r>
              <a:rPr lang="zh-CN" altLang="en-US" sz="2800" dirty="0">
                <a:sym typeface="+mn-ea"/>
              </a:rPr>
              <a:t> </a:t>
            </a:r>
            <a:r>
              <a:rPr lang="en-US" altLang="zh-CN" sz="2800" dirty="0">
                <a:solidFill>
                  <a:schemeClr val="accent4"/>
                </a:solidFill>
                <a:sym typeface="+mn-ea"/>
              </a:rPr>
              <a:t>- </a:t>
            </a: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认识痛苦、挫折、分离等等是轮回的本质，学习接受生命中的不圆满。认知唯有修持佛法，出离轮回，才可能得到圆满的快乐。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91" y="292640"/>
            <a:ext cx="8911687" cy="1280890"/>
          </a:xfrm>
        </p:spPr>
        <p:txBody>
          <a:bodyPr/>
          <a:lstStyle/>
          <a:p>
            <a:r>
              <a:rPr lang="zh-CN" altLang="en-US" b="1" kern="0" dirty="0" smtClean="0">
                <a:sym typeface="+mn-ea"/>
              </a:rPr>
              <a:t>居士的修法 </a:t>
            </a:r>
            <a:r>
              <a:rPr lang="en-US" altLang="zh-CN" b="1" kern="0" dirty="0" smtClean="0">
                <a:sym typeface="+mn-ea"/>
              </a:rPr>
              <a:t>- </a:t>
            </a:r>
            <a:r>
              <a:rPr lang="zh-CN" altLang="en-US" b="1" kern="0" dirty="0" smtClean="0">
                <a:sym typeface="+mn-ea"/>
              </a:rPr>
              <a:t>五个内</a:t>
            </a:r>
            <a:r>
              <a:rPr lang="zh-CN" altLang="en-US" b="1" kern="0" dirty="0" smtClean="0">
                <a:sym typeface="+mn-ea"/>
              </a:rPr>
              <a:t>加行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5" y="1710055"/>
            <a:ext cx="9766935" cy="4896485"/>
          </a:xfrm>
        </p:spPr>
        <p:txBody>
          <a:bodyPr>
            <a:normAutofit lnSpcReduction="20000"/>
          </a:bodyPr>
          <a:lstStyle/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sz="2800" dirty="0">
                <a:solidFill>
                  <a:schemeClr val="accent4"/>
                </a:solidFill>
                <a:sym typeface="+mn-ea"/>
              </a:rPr>
              <a:t>再谈修法次第</a:t>
            </a:r>
            <a:endParaRPr lang="zh-CN" sz="2800" dirty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sz="2800" dirty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正确的次第：先修四个内加行，再修五个外加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行。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b="0" dirty="0" smtClean="0">
              <a:solidFill>
                <a:schemeClr val="accent4"/>
              </a:solidFill>
              <a:sym typeface="+mn-ea"/>
            </a:endParaRPr>
          </a:p>
          <a:p>
            <a:pPr marL="514350" indent="-514350" latinLnBrk="0">
              <a:lnSpc>
                <a:spcPct val="10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修五加行的前提：生起真正的出离心</a:t>
            </a:r>
            <a:endParaRPr lang="zh-CN" altLang="en-US" sz="2800" dirty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zh-CN" altLang="en-US" sz="2800" dirty="0">
                <a:solidFill>
                  <a:schemeClr val="accent4"/>
                </a:solidFill>
                <a:sym typeface="+mn-ea"/>
              </a:rPr>
              <a:t>   修加行不仅仅是形式，还要看自己的心相续有没有真实与法相应。只有真正有了出离心后，才能停止修外加行，否则无论修多少遍都是需要的</a:t>
            </a:r>
            <a:r>
              <a:rPr lang="zh-CN" altLang="en-US" sz="2800" dirty="0" smtClean="0">
                <a:solidFill>
                  <a:schemeClr val="accent4"/>
                </a:solidFill>
                <a:sym typeface="+mn-ea"/>
              </a:rPr>
              <a:t>。</a:t>
            </a: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  <a:p>
            <a:pPr marL="0" indent="0" latinLnBrk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zh-CN" altLang="en-US" sz="2800" dirty="0" smtClean="0">
              <a:solidFill>
                <a:schemeClr val="accent4"/>
              </a:solidFill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ags/tag1.xml><?xml version="1.0" encoding="utf-8"?>
<p:tagLst xmlns:p="http://schemas.openxmlformats.org/presentationml/2006/main">
  <p:tag name="KSO_WM_UNIT_INDEX" val="2"/>
  <p:tag name="KSO_WM_UNIT_CLEAR" val="1"/>
  <p:tag name="KSO_WM_UNIT_LAYERLEVEL" val="1"/>
  <p:tag name="KSO_WM_BEAUTIFY_FLAG" val="#wm#"/>
  <p:tag name="KSO_WM_UNIT_TYPE" val="i"/>
  <p:tag name="KSO_WM_UNIT_ID" val="284*i*1"/>
  <p:tag name="KSO_WM_TEMPLATE_CATEGORY" val="custom"/>
  <p:tag name="KSO_WM_TEMPLATE_INDEX" val="10"/>
</p:tagLst>
</file>

<file path=ppt/tags/tag10.xml><?xml version="1.0" encoding="utf-8"?>
<p:tagLst xmlns:p="http://schemas.openxmlformats.org/presentationml/2006/main">
  <p:tag name="KSO_WM_TEMPLATE_CATEGORY" val="custom"/>
  <p:tag name="KSO_WM_TEMPLATE_INDEX" val="160010"/>
  <p:tag name="KSO_WM_SLIDE_ID" val="custom160010_11"/>
  <p:tag name="KSO_WM_SLIDE_INDEX" val="11"/>
  <p:tag name="KSO_WM_SLIDE_LAYOUT" val="a_f"/>
  <p:tag name="KSO_WM_SLIDE_LAYOUT_CNT" val="1_1"/>
  <p:tag name="KSO_WM_SLIDE_TYPE" val="text"/>
  <p:tag name="KSO_WM_BEAUTIFY_FLAG" val="#wm#"/>
  <p:tag name="KSO_WM_SLIDE_POSITION" val="66*167"/>
  <p:tag name="KSO_WM_SLIDE_SIZE" val="828*315"/>
  <p:tag name="KSO_WM_SLIDE_ITEM_CNT" val="1"/>
  <p:tag name="KSO_WM_TAG_VERSION" val="1.0"/>
</p:tagLst>
</file>

<file path=ppt/tags/tag11.xml><?xml version="1.0" encoding="utf-8"?>
<p:tagLst xmlns:p="http://schemas.openxmlformats.org/presentationml/2006/main">
  <p:tag name="KSO_WM_TEMPLATE_CATEGORY" val="custom"/>
  <p:tag name="KSO_WM_TEMPLATE_INDEX" val="160002"/>
</p:tagLst>
</file>

<file path=ppt/tags/tag12.xml><?xml version="1.0" encoding="utf-8"?>
<p:tagLst xmlns:p="http://schemas.openxmlformats.org/presentationml/2006/main">
  <p:tag name="KSO_WM_TEMPLATE_CATEGORY" val="custom"/>
  <p:tag name="KSO_WM_TEMPLATE_INDEX" val="160002"/>
</p:tagLst>
</file>

<file path=ppt/tags/tag13.xml><?xml version="1.0" encoding="utf-8"?>
<p:tagLst xmlns:p="http://schemas.openxmlformats.org/presentationml/2006/main">
  <p:tag name="KSO_WM_TEMPLATE_CATEGORY" val="custom"/>
  <p:tag name="KSO_WM_TEMPLATE_INDEX" val="160002"/>
</p:tagLst>
</file>

<file path=ppt/tags/tag14.xml><?xml version="1.0" encoding="utf-8"?>
<p:tagLst xmlns:p="http://schemas.openxmlformats.org/presentationml/2006/main">
  <p:tag name="KSO_WM_TEMPLATE_CATEGORY" val="custom"/>
  <p:tag name="KSO_WM_TEMPLATE_INDEX" val="160002"/>
</p:tagLst>
</file>

<file path=ppt/tags/tag15.xml><?xml version="1.0" encoding="utf-8"?>
<p:tagLst xmlns:p="http://schemas.openxmlformats.org/presentationml/2006/main">
  <p:tag name="KSO_WM_TEMPLATE_CATEGORY" val="custom"/>
  <p:tag name="KSO_WM_TEMPLATE_INDEX" val="160002"/>
</p:tagLst>
</file>

<file path=ppt/tags/tag16.xml><?xml version="1.0" encoding="utf-8"?>
<p:tagLst xmlns:p="http://schemas.openxmlformats.org/presentationml/2006/main">
  <p:tag name="KSO_WM_TEMPLATE_CATEGORY" val="custom"/>
  <p:tag name="KSO_WM_TEMPLATE_INDEX" val="160002"/>
</p:tagLst>
</file>

<file path=ppt/tags/tag17.xml><?xml version="1.0" encoding="utf-8"?>
<p:tagLst xmlns:p="http://schemas.openxmlformats.org/presentationml/2006/main">
  <p:tag name="KSO_WM_TEMPLATE_CATEGORY" val="custom"/>
  <p:tag name="KSO_WM_TEMPLATE_INDEX" val="160002"/>
</p:tagLst>
</file>

<file path=ppt/tags/tag18.xml><?xml version="1.0" encoding="utf-8"?>
<p:tagLst xmlns:p="http://schemas.openxmlformats.org/presentationml/2006/main">
  <p:tag name="KSO_WM_TEMPLATE_CATEGORY" val="custom"/>
  <p:tag name="KSO_WM_TEMPLATE_INDEX" val="160002"/>
</p:tagLst>
</file>

<file path=ppt/tags/tag19.xml><?xml version="1.0" encoding="utf-8"?>
<p:tagLst xmlns:p="http://schemas.openxmlformats.org/presentationml/2006/main">
  <p:tag name="KSO_WM_TEMPLATE_CATEGORY" val="custom"/>
  <p:tag name="KSO_WM_TEMPLATE_INDEX" val="160002"/>
</p:tagLst>
</file>

<file path=ppt/tags/tag2.xml><?xml version="1.0" encoding="utf-8"?>
<p:tagLst xmlns:p="http://schemas.openxmlformats.org/presentationml/2006/main">
  <p:tag name="KSO_WM_UNIT_INDEX" val="1"/>
  <p:tag name="KSO_WM_UNIT_CLEAR" val="1"/>
  <p:tag name="KSO_WM_UNIT_LAYERLEVEL" val="1"/>
  <p:tag name="KSO_WM_BEAUTIFY_FLAG" val="#wm#"/>
  <p:tag name="KSO_WM_UNIT_TYPE" val="i"/>
  <p:tag name="KSO_WM_UNIT_ID" val="284*i*2"/>
  <p:tag name="KSO_WM_TEMPLATE_CATEGORY" val="custom"/>
  <p:tag name="KSO_WM_TEMPLATE_INDEX" val="10"/>
</p:tagLst>
</file>

<file path=ppt/tags/tag20.xml><?xml version="1.0" encoding="utf-8"?>
<p:tagLst xmlns:p="http://schemas.openxmlformats.org/presentationml/2006/main">
  <p:tag name="KSO_WM_TEMPLATE_CATEGORY" val="custom"/>
  <p:tag name="KSO_WM_TEMPLATE_INDEX" val="160002"/>
</p:tagLst>
</file>

<file path=ppt/tags/tag21.xml><?xml version="1.0" encoding="utf-8"?>
<p:tagLst xmlns:p="http://schemas.openxmlformats.org/presentationml/2006/main">
  <p:tag name="KSO_WM_TEMPLATE_CATEGORY" val="custom"/>
  <p:tag name="KSO_WM_TEMPLATE_INDEX" val="160002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56*i*1"/>
  <p:tag name="KSO_WM_TEMPLATE_CATEGORY" val="custom"/>
  <p:tag name="KSO_WM_TEMPLATE_INDEX" val="2"/>
</p:tagLst>
</file>

<file path=ppt/tags/tag4.xml><?xml version="1.0" encoding="utf-8"?>
<p:tagLst xmlns:p="http://schemas.openxmlformats.org/presentationml/2006/main">
  <p:tag name="KSO_WM_TEMPLATE_CATEGORY" val="custom"/>
  <p:tag name="KSO_WM_TEMPLATE_INDEX" val="2"/>
  <p:tag name="KSO_WM_UNIT_TYPE" val="d"/>
  <p:tag name="KSO_WM_UNIT_INDEX" val="1"/>
  <p:tag name="KSO_WM_UNIT_CLEAR" val="0"/>
  <p:tag name="KSO_WM_UNIT_LAYERLEVEL" val="1"/>
  <p:tag name="KSO_WM_UNIT_VALUE" val="1257*1885"/>
  <p:tag name="KSO_WM_UNIT_HIGHLIGHT" val="0"/>
  <p:tag name="KSO_WM_UNIT_COMPATIBLE" val="0"/>
  <p:tag name="KSO_WM_BEAUTIFY_FLAG" val="#wm#"/>
  <p:tag name="KSO_WM_UNIT_ID" val="256*d*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10"/>
  <p:tag name="KSO_WM_UNIT_TYPE" val="a"/>
  <p:tag name="KSO_WM_UNIT_INDEX" val="1"/>
  <p:tag name="KSO_WM_UNIT_ID" val="custom160010_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.xml><?xml version="1.0" encoding="utf-8"?>
<p:tagLst xmlns:p="http://schemas.openxmlformats.org/presentationml/2006/main">
  <p:tag name="KSO_WM_TEMPLATE_CATEGORY" val="custom"/>
  <p:tag name="KSO_WM_TEMPLATE_INDEX" val="160002"/>
  <p:tag name="KSO_WM_SLIDE_ID" val="custom160002_20"/>
  <p:tag name="KSO_WM_SLIDE_INDEX" val="20"/>
  <p:tag name="KSO_WM_SLIDE_LAYOUT" val="a_m"/>
  <p:tag name="KSO_WM_SLIDE_LAYOUT_CNT" val="1_1"/>
  <p:tag name="KSO_WM_SLIDE_TYPE" val="text"/>
  <p:tag name="KSO_WM_BEAUTIFY_FLAG" val="#wm#"/>
  <p:tag name="KSO_WM_SLIDE_POSITION" val="73*109"/>
  <p:tag name="KSO_WM_SLIDE_SIZE" val="805*395"/>
  <p:tag name="KSO_WM_SLIDE_ITEM_CNT" val="3"/>
  <p:tag name="KSO_WM_TAG_VERSION" val="1.0"/>
  <p:tag name="KSO_WM_DIAGRAM_GROUP_CODE" val="m1-1"/>
</p:tagLst>
</file>

<file path=ppt/tags/tag7.xml><?xml version="1.0" encoding="utf-8"?>
<p:tagLst xmlns:p="http://schemas.openxmlformats.org/presentationml/2006/main">
  <p:tag name="KSO_WM_TEMPLATE_CATEGORY" val="custom"/>
  <p:tag name="KSO_WM_TEMPLATE_INDEX" val="16000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10"/>
  <p:tag name="KSO_WM_UNIT_TYPE" val="f"/>
  <p:tag name="KSO_WM_UNIT_INDEX" val="1"/>
  <p:tag name="KSO_WM_UNIT_CLEAR" val="1"/>
  <p:tag name="KSO_WM_UNIT_LAYERLEVEL" val="1"/>
  <p:tag name="KSO_WM_UNIT_VALUE" val="588"/>
  <p:tag name="KSO_WM_UNIT_HIGHLIGHT" val="0"/>
  <p:tag name="KSO_WM_UNIT_COMPATIBLE" val="0"/>
  <p:tag name="KSO_WM_UNIT_ID" val="custom160010_11*f*1"/>
  <p:tag name="KSO_WM_UNIT_PRESET_TEXT_LEN" val="50"/>
  <p:tag name="KSO_WM_UNIT_PRESET_TEXT_INDEX" val="6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10"/>
  <p:tag name="KSO_WM_UNIT_TYPE" val="a"/>
  <p:tag name="KSO_WM_UNIT_INDEX" val="1"/>
  <p:tag name="KSO_WM_UNIT_ID" val="custom160010_1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heme/theme1.xml><?xml version="1.0" encoding="utf-8"?>
<a:theme xmlns:a="http://schemas.openxmlformats.org/drawingml/2006/main" name="2_默认设计模板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自定义 1">
      <a:dk1>
        <a:srgbClr val="856241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PPT10">
    <a:dk1>
      <a:srgbClr val="67841A"/>
    </a:dk1>
    <a:lt1>
      <a:srgbClr val="FFFFFF"/>
    </a:lt1>
    <a:dk2>
      <a:srgbClr val="8FC226"/>
    </a:dk2>
    <a:lt2>
      <a:srgbClr val="808080"/>
    </a:lt2>
    <a:accent1>
      <a:srgbClr val="CFDEF3"/>
    </a:accent1>
    <a:accent2>
      <a:srgbClr val="333399"/>
    </a:accent2>
    <a:accent3>
      <a:srgbClr val="FFFFFF"/>
    </a:accent3>
    <a:accent4>
      <a:srgbClr val="000000"/>
    </a:accent4>
    <a:accent5>
      <a:srgbClr val="E4ECF8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2519</Words>
  <Application>WPS 演示</Application>
  <PresentationFormat>Custom</PresentationFormat>
  <Paragraphs>228</Paragraphs>
  <Slides>18</Slides>
  <Notes>0</Notes>
  <HiddenSlides>8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楷体</vt:lpstr>
      <vt:lpstr>华文楷体</vt:lpstr>
      <vt:lpstr>新宋体</vt:lpstr>
      <vt:lpstr>微软雅黑</vt:lpstr>
      <vt:lpstr>Calibri</vt:lpstr>
      <vt:lpstr>Wingdings</vt:lpstr>
      <vt:lpstr>Wingdings 3</vt:lpstr>
      <vt:lpstr>微软雅黑 Light</vt:lpstr>
      <vt:lpstr>Times New Roman</vt:lpstr>
      <vt:lpstr>华文隶书</vt:lpstr>
      <vt:lpstr>2_默认设计模板</vt:lpstr>
      <vt:lpstr>1_默认设计模板</vt:lpstr>
      <vt:lpstr>PowerPoint 演示文稿</vt:lpstr>
      <vt:lpstr>发心偈</vt:lpstr>
      <vt:lpstr>本课目录</vt:lpstr>
      <vt:lpstr>本次共修安排</vt:lpstr>
      <vt:lpstr>居士的修法 – 戒律</vt:lpstr>
      <vt:lpstr>居士的修法 – 戒律</vt:lpstr>
      <vt:lpstr>2. 课程宣讲的必要性和内容</vt:lpstr>
      <vt:lpstr>居士的修法 - 四个外加行</vt:lpstr>
      <vt:lpstr>居士的修法 - 四个外加行</vt:lpstr>
      <vt:lpstr>居士的修法 - 五个内加行</vt:lpstr>
      <vt:lpstr>居士的修法 - 五个内加行</vt:lpstr>
      <vt:lpstr>居士的修法 – 念佛</vt:lpstr>
      <vt:lpstr>居士的修法 – 修法分类及重要性</vt:lpstr>
      <vt:lpstr>居士的修法 – 修法分类及重要性</vt:lpstr>
      <vt:lpstr>居士的修法 – 修法分类及重要性</vt:lpstr>
      <vt:lpstr>居士的修法及禅修班闻思修计划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Xue</dc:creator>
  <cp:lastModifiedBy>joanne</cp:lastModifiedBy>
  <cp:revision>92</cp:revision>
  <dcterms:created xsi:type="dcterms:W3CDTF">2015-09-21T01:24:00Z</dcterms:created>
  <dcterms:modified xsi:type="dcterms:W3CDTF">2017-05-30T23:28:42Z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