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5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>
        <p:scale>
          <a:sx n="120" d="100"/>
          <a:sy n="120" d="100"/>
        </p:scale>
        <p:origin x="-120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118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818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June 5, 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277187-C200-495F-A386-621319EADA8F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749032-2A07-4AE8-BA90-74324CAE0C87}" type="slidenum">
              <a:rPr lang="en-CA" smtClean="0"/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如</a:t>
            </a:r>
            <a:r>
              <a:rPr lang="zh-CN" altLang="en-US" dirty="0" smtClean="0"/>
              <a:t>何做一个标准的居士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居</a:t>
            </a:r>
            <a:r>
              <a:rPr lang="zh-CN" altLang="en-US" sz="3600" dirty="0" smtClean="0"/>
              <a:t>士的行为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中等的行为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8782" y="1506682"/>
            <a:ext cx="3564082" cy="4127627"/>
          </a:xfrm>
        </p:spPr>
        <p:txBody>
          <a:bodyPr/>
          <a:lstStyle/>
          <a:p>
            <a:pPr marL="45720" indent="0">
              <a:buNone/>
            </a:pPr>
            <a:r>
              <a:rPr lang="zh-CN" altLang="en-US" dirty="0"/>
              <a:t>六度的原名是</a:t>
            </a:r>
            <a:r>
              <a:rPr lang="en-US" altLang="zh-CN" dirty="0"/>
              <a:t>"</a:t>
            </a:r>
            <a:r>
              <a:rPr lang="zh-CN" altLang="en-US" dirty="0"/>
              <a:t>六波罗蜜</a:t>
            </a:r>
            <a:r>
              <a:rPr lang="en-US" altLang="zh-CN" dirty="0"/>
              <a:t>"</a:t>
            </a:r>
            <a:r>
              <a:rPr lang="zh-CN" altLang="en-US" dirty="0"/>
              <a:t>。波罗蜜是梵语，华译是</a:t>
            </a:r>
            <a:r>
              <a:rPr lang="en-US" altLang="zh-CN" dirty="0"/>
              <a:t>"</a:t>
            </a:r>
            <a:r>
              <a:rPr lang="zh-CN" altLang="en-US" dirty="0"/>
              <a:t>到彼岸</a:t>
            </a:r>
            <a:r>
              <a:rPr lang="en-US" altLang="zh-CN" dirty="0"/>
              <a:t>"</a:t>
            </a:r>
            <a:r>
              <a:rPr lang="zh-CN" altLang="en-US" dirty="0"/>
              <a:t>；因修行者乘著大行之船，能由生死苦恼的此岸，度到涅槃安乐的彼岸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2050" name="Picture 2" descr="http://www.minlun.org.tw/14pt/14p/%E5%8D%81%E4%BA%8C%E7%94%B2%E3%80%81%E4%B9%99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76" r="24486" b="15545"/>
          <a:stretch>
            <a:fillRect/>
          </a:stretch>
        </p:blipFill>
        <p:spPr bwMode="auto">
          <a:xfrm>
            <a:off x="1434637" y="1506682"/>
            <a:ext cx="4955771" cy="4831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中等的行为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CN" altLang="en-US" sz="2800" dirty="0"/>
              <a:t>胜义菩提心不会立即生起，是有过程、有次第的，按发心去做。</a:t>
            </a:r>
          </a:p>
          <a:p>
            <a:pPr fontAlgn="base"/>
            <a:r>
              <a:rPr lang="zh-CN" altLang="en-US" sz="2800" dirty="0"/>
              <a:t>先易后难，能做到的先做，做不到的可以放在后面。（比如布施身体，我们暂时做不到）</a:t>
            </a:r>
          </a:p>
          <a:p>
            <a:pPr fontAlgn="base"/>
            <a:r>
              <a:rPr lang="zh-CN" altLang="en-US" sz="2800" dirty="0"/>
              <a:t>要从内心深处真真切切地发起利益众生的，清净的发心。</a:t>
            </a:r>
          </a:p>
          <a:p>
            <a:pPr fontAlgn="base"/>
            <a:r>
              <a:rPr lang="zh-CN" altLang="en-US" sz="2800" dirty="0"/>
              <a:t>下等的行为和中等的行为，都是我们目前力所能及的范畴</a:t>
            </a:r>
            <a:r>
              <a:rPr lang="zh-CN" altLang="en-US" sz="2800" dirty="0" smtClean="0"/>
              <a:t>。</a:t>
            </a:r>
            <a:endParaRPr lang="zh-CN" alt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 smtClean="0"/>
              <a:t>– </a:t>
            </a:r>
            <a:r>
              <a:rPr lang="zh-CN" altLang="en-US" dirty="0" smtClean="0"/>
              <a:t>上等</a:t>
            </a:r>
            <a:r>
              <a:rPr lang="zh-CN" altLang="en-US" dirty="0"/>
              <a:t>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CN" altLang="en-US" sz="2800" dirty="0"/>
              <a:t>上等的行为是密宗的行为。</a:t>
            </a:r>
          </a:p>
          <a:p>
            <a:pPr fontAlgn="base"/>
            <a:r>
              <a:rPr lang="zh-CN" altLang="en-US" sz="2800" dirty="0"/>
              <a:t>密宗的行为 主要建立在生起次第、圆满次第的基础上，以菩提心利益众生，通过不可思议的方法，把众生引导到解脱道上面，具有不可思议的功德。</a:t>
            </a:r>
          </a:p>
          <a:p>
            <a:pPr lvl="1" fontAlgn="base"/>
            <a:r>
              <a:rPr lang="zh-CN" altLang="en-US" sz="2400" dirty="0"/>
              <a:t>米拉日巴尊者</a:t>
            </a:r>
          </a:p>
          <a:p>
            <a:pPr lvl="1" fontAlgn="base"/>
            <a:r>
              <a:rPr lang="zh-CN" altLang="en-US" sz="2400" dirty="0"/>
              <a:t>维摩诘居士</a:t>
            </a:r>
          </a:p>
          <a:p>
            <a:r>
              <a:rPr lang="zh-CN" altLang="en-US" sz="2800" dirty="0"/>
              <a:t>这些行</a:t>
            </a:r>
            <a:r>
              <a:rPr lang="zh-CN" altLang="en-US" sz="2800" dirty="0" smtClean="0"/>
              <a:t>为因为我</a:t>
            </a:r>
            <a:r>
              <a:rPr lang="zh-CN" altLang="en-US" sz="2800" dirty="0"/>
              <a:t>们现在根本没有生起次第、圆满次第的基</a:t>
            </a:r>
            <a:r>
              <a:rPr lang="zh-CN" altLang="en-US" sz="2800" dirty="0" smtClean="0"/>
              <a:t>础，所以暂时做不到。</a:t>
            </a:r>
            <a:endParaRPr lang="en-CA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如何做一个标准居士 </a:t>
            </a:r>
            <a:r>
              <a:rPr lang="en-US" altLang="zh-CN" dirty="0"/>
              <a:t>– </a:t>
            </a:r>
            <a:r>
              <a:rPr lang="zh-CN" altLang="en-US" dirty="0"/>
              <a:t>总结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41438" y="2016911"/>
          <a:ext cx="8767460" cy="389732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91865"/>
                <a:gridCol w="2191865"/>
                <a:gridCol w="2191865"/>
                <a:gridCol w="2191865"/>
              </a:tblGrid>
              <a:tr h="680486">
                <a:tc>
                  <a:txBody>
                    <a:bodyPr/>
                    <a:lstStyle/>
                    <a:p>
                      <a:pPr fontAlgn="t"/>
                      <a:r>
                        <a:rPr lang="en-CA" sz="1700" dirty="0">
                          <a:effectLst/>
                        </a:rPr>
                        <a:t> </a:t>
                      </a:r>
                    </a:p>
                  </a:txBody>
                  <a:tcPr marL="88375" marR="88375" marT="44187" marB="44187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20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下等的标准居士</a:t>
                      </a:r>
                      <a:endParaRPr lang="zh-CN" altLang="en-US" sz="20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0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中等的标准居士</a:t>
                      </a:r>
                      <a:endParaRPr lang="zh-CN" altLang="en-US" sz="20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0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上等的标准居士</a:t>
                      </a:r>
                      <a:endParaRPr lang="zh-CN" altLang="en-US" sz="20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</a:tr>
              <a:tr h="88374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见解</a:t>
                      </a:r>
                      <a:endParaRPr lang="zh-CN" altLang="en-US" sz="1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深信因果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深信轮回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中观的空性见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光明如来藏和密宗的见解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</a:tr>
              <a:tr h="116654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修法</a:t>
                      </a:r>
                      <a:endParaRPr lang="zh-CN" altLang="en-US" sz="1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四外加行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生起出离心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菩提心和空性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密宗生起次第、圆满次第、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大圆满等修法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</a:tr>
              <a:tr h="116654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行为</a:t>
                      </a:r>
                      <a:endParaRPr lang="zh-CN" altLang="en-US" sz="1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守持居士五戒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菩提心受持下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行六波罗蜜多</a:t>
                      </a:r>
                      <a:endParaRPr lang="zh-CN" altLang="en-US" sz="170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不可思议的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密宗的行为</a:t>
                      </a:r>
                      <a:endParaRPr lang="zh-CN" altLang="en-US" sz="17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35350" marR="35350" marT="35350" marB="3535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41438" y="2016125"/>
            <a:ext cx="1124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如何做一个标准居士 </a:t>
            </a:r>
            <a:r>
              <a:rPr lang="en-US" altLang="zh-CN" dirty="0"/>
              <a:t>– </a:t>
            </a:r>
            <a:r>
              <a:rPr lang="zh-CN" altLang="en-US" dirty="0"/>
              <a:t>总结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CN" altLang="en-US" sz="2800" dirty="0"/>
              <a:t>上等的见解我们没有；上等的修法至少目前我们还不能修；上等的行为都是密宗的，我们目前还做不到。留待将来。</a:t>
            </a:r>
          </a:p>
          <a:p>
            <a:pPr fontAlgn="base"/>
            <a:r>
              <a:rPr lang="zh-CN" altLang="en-US" sz="2800" dirty="0"/>
              <a:t>下等与中等的见解我们可以有，下等与中等的修法我们可以修，下等与中等的行为我们也可以做。</a:t>
            </a:r>
          </a:p>
          <a:p>
            <a:pPr fontAlgn="base"/>
            <a:r>
              <a:rPr lang="zh-CN" altLang="en-US" sz="2800" dirty="0"/>
              <a:t>如果具备前三个见、修、行，就是下等的标准居士；如果具备中间的三个见、修、行，就是中等的标准居士；如果具备后三个见、修、行，就是上等的标准居士</a:t>
            </a:r>
            <a:r>
              <a:rPr lang="zh-CN" altLang="en-US" sz="2800" dirty="0" smtClean="0"/>
              <a:t>。</a:t>
            </a:r>
            <a:endParaRPr lang="zh-CN" alt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如何做一个标准居</a:t>
            </a:r>
            <a:r>
              <a:rPr lang="zh-CN" altLang="en-US" dirty="0" smtClean="0"/>
              <a:t>士 </a:t>
            </a:r>
            <a:r>
              <a:rPr lang="en-US" altLang="zh-CN" dirty="0" smtClean="0"/>
              <a:t>- </a:t>
            </a:r>
            <a:r>
              <a:rPr lang="zh-CN" altLang="en-US" dirty="0" smtClean="0"/>
              <a:t>几</a:t>
            </a:r>
            <a:r>
              <a:rPr lang="zh-CN" altLang="en-US" dirty="0"/>
              <a:t>点忠告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zh-CN" altLang="en-US" sz="2400" dirty="0"/>
              <a:t>遇到真正有资格传密法、传大圆满的上师，也可以提前听一听，提前了解了解。（这样的具德上师现在非常稀有难得，错过会后悔。）</a:t>
            </a:r>
          </a:p>
          <a:p>
            <a:pPr fontAlgn="base"/>
            <a:r>
              <a:rPr lang="zh-CN" altLang="en-US" sz="2400" dirty="0"/>
              <a:t>密宗要求一旦依止了上师以后，无论遇到什么样的问题，都不能有任何邪见，否则：</a:t>
            </a:r>
          </a:p>
          <a:p>
            <a:pPr lvl="1" fontAlgn="base"/>
            <a:r>
              <a:rPr lang="zh-CN" altLang="en-US" sz="2000" dirty="0"/>
              <a:t>第一个，就是在密乘戒上会出现问题；</a:t>
            </a:r>
          </a:p>
          <a:p>
            <a:pPr lvl="1" fontAlgn="base"/>
            <a:r>
              <a:rPr lang="zh-CN" altLang="en-US" sz="2000" dirty="0"/>
              <a:t>第二个，自己的修行也不会增长。</a:t>
            </a:r>
          </a:p>
          <a:p>
            <a:pPr fontAlgn="base"/>
            <a:r>
              <a:rPr lang="zh-CN" altLang="en-US" sz="2400" dirty="0"/>
              <a:t>密宗的修法，特别是大圆满，全都要靠上师的加持，上师的加持又要靠自己的信心。</a:t>
            </a:r>
          </a:p>
          <a:p>
            <a:pPr fontAlgn="base"/>
            <a:r>
              <a:rPr lang="zh-CN" altLang="en-US" sz="2400" dirty="0"/>
              <a:t>修大圆满为时太早，我们还是要先修加行，这是很重要的。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536" y="467360"/>
            <a:ext cx="10092344" cy="683346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问题讨论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5" y="1444337"/>
            <a:ext cx="5081155" cy="4707082"/>
          </a:xfrm>
        </p:spPr>
        <p:txBody>
          <a:bodyPr>
            <a:normAutofit fontScale="92500" lnSpcReduction="20000"/>
          </a:bodyPr>
          <a:lstStyle/>
          <a:p>
            <a:pPr marL="502920" indent="-457200">
              <a:lnSpc>
                <a:spcPct val="107000"/>
              </a:lnSpc>
              <a:buFont typeface="+mj-lt"/>
              <a:buAutoNum type="arabicPeriod"/>
            </a:pPr>
            <a:r>
              <a:rPr lang="zh-CN" altLang="en-US" dirty="0"/>
              <a:t>请简约描述一下修法的次第。对我们目前来说，最重要的是什么修法？</a:t>
            </a:r>
            <a:endParaRPr lang="en-CA" dirty="0"/>
          </a:p>
          <a:p>
            <a:pPr marL="502920" indent="-457200">
              <a:lnSpc>
                <a:spcPct val="107000"/>
              </a:lnSpc>
              <a:buFont typeface="+mj-lt"/>
              <a:buAutoNum type="arabicPeriod"/>
            </a:pPr>
            <a:r>
              <a:rPr lang="zh-CN" altLang="en-US" dirty="0"/>
              <a:t>慈师说，贪欲是轮回之因，那么噌心和痴心是不是呢？</a:t>
            </a:r>
            <a:endParaRPr lang="en-CA" altLang="zh-CN" dirty="0"/>
          </a:p>
          <a:p>
            <a:pPr marL="502920" indent="-457200">
              <a:lnSpc>
                <a:spcPct val="107000"/>
              </a:lnSpc>
              <a:buFont typeface="+mj-lt"/>
              <a:buAutoNum type="arabicPeriod"/>
            </a:pPr>
            <a:r>
              <a:rPr lang="zh-CN" altLang="en-US" dirty="0"/>
              <a:t>有人说，五个内加行可以让钝根变为利根，这样的说法有道理吗？</a:t>
            </a:r>
            <a:endParaRPr lang="en-US" altLang="zh-CN" dirty="0"/>
          </a:p>
          <a:p>
            <a:pPr marL="502920" indent="-457200">
              <a:buFont typeface="+mj-lt"/>
              <a:buAutoNum type="arabicPeriod"/>
            </a:pPr>
            <a:r>
              <a:rPr lang="zh-CN" altLang="en-US" dirty="0" smtClean="0"/>
              <a:t>请</a:t>
            </a:r>
            <a:r>
              <a:rPr lang="zh-CN" altLang="en-US" dirty="0"/>
              <a:t>大概说</a:t>
            </a:r>
            <a:r>
              <a:rPr lang="zh-CN" altLang="en-US" dirty="0" smtClean="0"/>
              <a:t>说居</a:t>
            </a:r>
            <a:r>
              <a:rPr lang="zh-CN" altLang="en-US" dirty="0"/>
              <a:t>士的下等，中等，和上等的见解，修行，和行为是什么？目前，对您来说那个部分最重要</a:t>
            </a:r>
            <a:r>
              <a:rPr lang="zh-CN" altLang="en-US" dirty="0" smtClean="0"/>
              <a:t>？</a:t>
            </a:r>
            <a:endParaRPr lang="en-US" altLang="zh-CN" dirty="0"/>
          </a:p>
          <a:p>
            <a:pPr marL="502920" indent="-457200">
              <a:buFont typeface="+mj-lt"/>
              <a:buAutoNum type="arabicPeriod"/>
            </a:pPr>
            <a:r>
              <a:rPr lang="zh-CN" altLang="en-US" dirty="0" smtClean="0"/>
              <a:t>上</a:t>
            </a:r>
            <a:r>
              <a:rPr lang="zh-CN" altLang="en-US" dirty="0"/>
              <a:t>师说：还没吃素的，一定要吃素，你觉得是为什么</a:t>
            </a:r>
            <a:r>
              <a:rPr lang="zh-CN" altLang="en-US" dirty="0" smtClean="0"/>
              <a:t>？</a:t>
            </a:r>
            <a:r>
              <a:rPr lang="zh-CN" altLang="en-US" dirty="0"/>
              <a:t>藏</a:t>
            </a:r>
            <a:r>
              <a:rPr lang="zh-CN" altLang="en-US" dirty="0" smtClean="0"/>
              <a:t>传佛教开许吃肉吗？</a:t>
            </a:r>
            <a:endParaRPr lang="en-US" altLang="zh-CN" dirty="0" smtClean="0"/>
          </a:p>
          <a:p>
            <a:pPr marL="45720" indent="0">
              <a:buNone/>
            </a:pPr>
            <a:endParaRPr lang="en-CA" dirty="0"/>
          </a:p>
          <a:p>
            <a:pPr marL="45720" indent="0">
              <a:lnSpc>
                <a:spcPct val="107000"/>
              </a:lnSpc>
              <a:buNone/>
            </a:pPr>
            <a:endParaRPr lang="en-CA" dirty="0"/>
          </a:p>
          <a:p>
            <a:pPr marL="45720" indent="0">
              <a:buNone/>
            </a:pPr>
            <a:endParaRPr lang="en-CA" dirty="0"/>
          </a:p>
        </p:txBody>
      </p:sp>
      <p:sp>
        <p:nvSpPr>
          <p:cNvPr id="4" name="Content Placeholder 2"/>
          <p:cNvSpPr txBox="1"/>
          <p:nvPr/>
        </p:nvSpPr>
        <p:spPr>
          <a:xfrm>
            <a:off x="6089072" y="1444336"/>
            <a:ext cx="5403273" cy="4707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2920" indent="-457200">
              <a:buFont typeface="+mj-lt"/>
              <a:buAutoNum type="arabicPeriod" startAt="6"/>
            </a:pPr>
            <a:r>
              <a:rPr lang="zh-CN" altLang="en-US" dirty="0"/>
              <a:t>密宗中对依止上师的要求是什么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为什么佛说“依法不依人？”</a:t>
            </a:r>
            <a:endParaRPr lang="en-CA" dirty="0" smtClean="0"/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如果与金刚道友出现问题，发生矛盾该怎么办？</a:t>
            </a:r>
            <a:endParaRPr lang="en-CA" dirty="0" smtClean="0"/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虽然发了菩提心， 在日常生活中一时还做不到自轻他重的情况下，您能想到的对大家都有帮助的善事，善行有哪些</a:t>
            </a:r>
            <a:r>
              <a:rPr lang="en-CA" dirty="0" smtClean="0"/>
              <a:t>?</a:t>
            </a:r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请您谈一谈学了如何做一个标准的居士后的感想。 您觉得自己是否已经具备了最基本的见解，修行，和行为了吗？您今后的努力学习的方向是什么呢？</a:t>
            </a:r>
            <a:endParaRPr lang="en-CA" dirty="0" smtClean="0"/>
          </a:p>
          <a:p>
            <a:pPr marL="502920" indent="-457200">
              <a:buFont typeface="+mj-lt"/>
              <a:buAutoNum type="arabicPeriod" startAt="6"/>
            </a:pPr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本次学习内容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慈师讲课视频：居士的行为</a:t>
            </a:r>
            <a:endParaRPr lang="en-US" altLang="zh-CN" dirty="0" smtClean="0"/>
          </a:p>
          <a:p>
            <a:r>
              <a:rPr lang="zh-CN" altLang="en-US" dirty="0"/>
              <a:t>本</a:t>
            </a:r>
            <a:r>
              <a:rPr lang="zh-CN" altLang="en-US" dirty="0" smtClean="0"/>
              <a:t>次课文浏览</a:t>
            </a:r>
            <a:endParaRPr lang="en-US" altLang="zh-CN" dirty="0" smtClean="0"/>
          </a:p>
          <a:p>
            <a:r>
              <a:rPr lang="zh-CN" altLang="en-US" dirty="0" smtClean="0"/>
              <a:t>本次学习重点概念和难题解析</a:t>
            </a:r>
            <a:endParaRPr lang="en-US" altLang="zh-CN" dirty="0" smtClean="0"/>
          </a:p>
          <a:p>
            <a:r>
              <a:rPr lang="zh-CN" altLang="en-US" dirty="0" smtClean="0"/>
              <a:t>课后总结和点评</a:t>
            </a:r>
            <a:endParaRPr lang="en-US" dirty="0"/>
          </a:p>
        </p:txBody>
      </p:sp>
      <p:pic>
        <p:nvPicPr>
          <p:cNvPr id="2050" name="Picture 2" descr="5fbf6dacx8901c890dcb0&amp;690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691" y="1901952"/>
            <a:ext cx="52578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1132193"/>
          </a:xfrm>
        </p:spPr>
        <p:txBody>
          <a:bodyPr/>
          <a:lstStyle/>
          <a:p>
            <a:r>
              <a:rPr lang="zh-CN" altLang="en-US" b="0" dirty="0" smtClean="0"/>
              <a:t>居士的行为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522518"/>
            <a:ext cx="9601200" cy="841248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学习重点和概念</a:t>
            </a:r>
            <a:endParaRPr lang="en-CA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</a:t>
            </a:r>
            <a:r>
              <a:rPr lang="zh-CN" altLang="en-US" dirty="0" smtClean="0"/>
              <a:t>为 </a:t>
            </a:r>
            <a:r>
              <a:rPr lang="en-US" altLang="zh-CN" dirty="0" smtClean="0"/>
              <a:t>- </a:t>
            </a:r>
            <a:r>
              <a:rPr lang="zh-CN" altLang="en-US" dirty="0" smtClean="0"/>
              <a:t>下</a:t>
            </a:r>
            <a:r>
              <a:rPr lang="zh-CN" altLang="en-US" dirty="0"/>
              <a:t>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zh-CN" altLang="en-US" dirty="0"/>
              <a:t>居士的行为也可以分上、中、下三个层次。最下等、最基础的行为首先是受居士五戒，如果不能五戒全受，就在其中选择受一条戒、两条戒、三条戒或四条戒都可以。在受戒的基础上，尽量地断恶行善。十善、十不善我们都知道，</a:t>
            </a:r>
            <a:r>
              <a:rPr lang="en-US" altLang="zh-CN" dirty="0"/>
              <a:t>《</a:t>
            </a:r>
            <a:r>
              <a:rPr lang="zh-CN" altLang="en-US" dirty="0"/>
              <a:t>普贤上师言教</a:t>
            </a:r>
            <a:r>
              <a:rPr lang="en-US" altLang="zh-CN" dirty="0"/>
              <a:t>》</a:t>
            </a:r>
            <a:r>
              <a:rPr lang="zh-CN" altLang="en-US" dirty="0"/>
              <a:t>里面讲得非常清楚。这是最基础、最下等的行为。</a:t>
            </a:r>
          </a:p>
          <a:p>
            <a:pPr fontAlgn="base"/>
            <a:r>
              <a:rPr lang="zh-CN" altLang="en-US" dirty="0" smtClean="0"/>
              <a:t>居</a:t>
            </a:r>
            <a:r>
              <a:rPr lang="zh-CN" altLang="en-US" dirty="0"/>
              <a:t>士五戒</a:t>
            </a:r>
            <a:r>
              <a:rPr lang="en-US" altLang="zh-CN" dirty="0"/>
              <a:t>: </a:t>
            </a:r>
            <a:r>
              <a:rPr lang="zh-CN" altLang="en-US" dirty="0"/>
              <a:t>殺、盜、淫、妄、酒</a:t>
            </a:r>
          </a:p>
          <a:p>
            <a:pPr fontAlgn="base"/>
            <a:r>
              <a:rPr lang="zh-CN" altLang="en-US" dirty="0"/>
              <a:t>十善</a:t>
            </a:r>
          </a:p>
          <a:p>
            <a:pPr fontAlgn="base"/>
            <a:r>
              <a:rPr lang="zh-CN" altLang="en-US" dirty="0"/>
              <a:t>十不</a:t>
            </a:r>
            <a:r>
              <a:rPr lang="zh-CN" altLang="en-US" dirty="0" smtClean="0"/>
              <a:t>善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55" y="467360"/>
            <a:ext cx="10341725" cy="683346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64" y="1955654"/>
            <a:ext cx="6517242" cy="39152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008" y="792497"/>
            <a:ext cx="4007237" cy="55771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zh-CN" altLang="en-US" sz="3200" dirty="0"/>
              <a:t>下等的行为当中的两个问题：</a:t>
            </a:r>
          </a:p>
          <a:p>
            <a:pPr lvl="1">
              <a:buFont typeface="Courier New" pitchFamily="49" charset="0"/>
              <a:buChar char="o"/>
            </a:pPr>
            <a:endParaRPr lang="en-US" altLang="zh-CN" sz="3000" dirty="0" smtClean="0"/>
          </a:p>
          <a:p>
            <a:pPr lvl="1">
              <a:buFont typeface="Arial" pitchFamily="34" charset="0"/>
              <a:buChar char="•"/>
            </a:pPr>
            <a:r>
              <a:rPr lang="zh-CN" altLang="en-US" sz="3000" dirty="0" smtClean="0"/>
              <a:t>第</a:t>
            </a:r>
            <a:r>
              <a:rPr lang="zh-CN" altLang="en-US" sz="3000" dirty="0"/>
              <a:t>一  吃素的问题。</a:t>
            </a:r>
          </a:p>
          <a:p>
            <a:pPr lvl="2" fontAlgn="base">
              <a:buFont typeface="Arial" pitchFamily="34" charset="0"/>
              <a:buChar char="•"/>
            </a:pPr>
            <a:r>
              <a:rPr lang="zh-CN" altLang="en-US" sz="2600" dirty="0"/>
              <a:t>部分居士也许还没有吃素，就一定要吃素，</a:t>
            </a:r>
          </a:p>
          <a:p>
            <a:pPr lvl="2" fontAlgn="base">
              <a:buFont typeface="Arial" pitchFamily="34" charset="0"/>
              <a:buChar char="•"/>
            </a:pPr>
            <a:r>
              <a:rPr lang="zh-CN" altLang="en-US" sz="2600" dirty="0"/>
              <a:t>认为密宗是允许吃肉的，这是错误的观点</a:t>
            </a:r>
            <a:r>
              <a:rPr lang="en-US" altLang="zh-CN" sz="2600" dirty="0"/>
              <a:t>,</a:t>
            </a:r>
            <a:endParaRPr lang="zh-CN" altLang="en-US" sz="2600" dirty="0"/>
          </a:p>
          <a:p>
            <a:pPr lvl="2" fontAlgn="base">
              <a:buFont typeface="Arial" pitchFamily="34" charset="0"/>
              <a:buChar char="•"/>
            </a:pPr>
            <a:r>
              <a:rPr lang="zh-CN" altLang="en-US" sz="2600" dirty="0"/>
              <a:t>汉地的大乘佛法在吃素方面，有非常良好的传统，</a:t>
            </a:r>
          </a:p>
          <a:p>
            <a:pPr lvl="2" fontAlgn="base">
              <a:buFont typeface="Arial" pitchFamily="34" charset="0"/>
              <a:buChar char="•"/>
            </a:pPr>
            <a:r>
              <a:rPr lang="zh-CN" altLang="en-US" sz="2600" dirty="0"/>
              <a:t>南传佛教的僧侣托钵化缘，所以吃纯素有一定的困</a:t>
            </a:r>
            <a:r>
              <a:rPr lang="zh-CN" altLang="en-US" sz="2600" dirty="0" smtClean="0"/>
              <a:t>难</a:t>
            </a:r>
            <a:endParaRPr lang="zh-CN" altLang="en-US" sz="2600" dirty="0"/>
          </a:p>
          <a:p>
            <a:pPr marL="45720" indent="0">
              <a:buNone/>
            </a:pPr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641764"/>
            <a:ext cx="9509760" cy="4790209"/>
          </a:xfrm>
        </p:spPr>
        <p:txBody>
          <a:bodyPr>
            <a:normAutofit/>
          </a:bodyPr>
          <a:lstStyle/>
          <a:p>
            <a:r>
              <a:rPr lang="zh-CN" altLang="en-US" sz="2600" dirty="0"/>
              <a:t>第二个问题，是上师、弟子与金刚道友之间的问题。</a:t>
            </a:r>
          </a:p>
          <a:p>
            <a:pPr lvl="1" fontAlgn="base"/>
            <a:r>
              <a:rPr lang="zh-CN" altLang="en-US" sz="2200" dirty="0"/>
              <a:t>依止某个上师并接受了一些灌顶和密法之后</a:t>
            </a:r>
            <a:r>
              <a:rPr lang="en-US" altLang="zh-CN" sz="2200" dirty="0"/>
              <a:t>, </a:t>
            </a:r>
            <a:r>
              <a:rPr lang="zh-CN" altLang="en-US" sz="2200" dirty="0"/>
              <a:t>对上师产生了负面的看法， 师徒之间产生了矛盾，</a:t>
            </a:r>
          </a:p>
          <a:p>
            <a:pPr lvl="1" fontAlgn="base"/>
            <a:r>
              <a:rPr lang="zh-CN" altLang="en-US" sz="2200" dirty="0"/>
              <a:t>看见金刚道友的行为不正当，感到非常失望，以放弃学佛。</a:t>
            </a:r>
          </a:p>
          <a:p>
            <a:r>
              <a:rPr lang="zh-CN" altLang="en-US" sz="2600" dirty="0"/>
              <a:t>正确的认识：</a:t>
            </a:r>
          </a:p>
          <a:p>
            <a:pPr lvl="1" fontAlgn="base"/>
            <a:r>
              <a:rPr lang="zh-CN" altLang="en-US" sz="2200" dirty="0"/>
              <a:t>一个普通人的行为，不能够代表佛法， （观音菩萨代表佛教的慈悲；文殊菩萨代表佛教的智慧）</a:t>
            </a:r>
          </a:p>
          <a:p>
            <a:pPr lvl="1" fontAlgn="base"/>
            <a:r>
              <a:rPr lang="zh-CN" altLang="en-US" sz="2200" dirty="0"/>
              <a:t>佛说：依法不依人，是判断非的准则。</a:t>
            </a:r>
          </a:p>
          <a:p>
            <a:pPr lvl="1" fontAlgn="base"/>
            <a:r>
              <a:rPr lang="zh-CN" altLang="en-US" sz="2200" dirty="0"/>
              <a:t>上师、金刚道友的行为，是他们个人的行为，并不能代表佛法，也不能代表藏传佛教，这一点我们一定要划分清楚。</a:t>
            </a:r>
          </a:p>
          <a:p>
            <a:pPr lvl="1" fontAlgn="base"/>
            <a:r>
              <a:rPr lang="zh-CN" altLang="en-US" sz="2200" dirty="0"/>
              <a:t>不要轻易地把上师、活佛看成佛，</a:t>
            </a:r>
          </a:p>
          <a:p>
            <a:pPr lvl="1" fontAlgn="base"/>
            <a:r>
              <a:rPr lang="zh-CN" altLang="en-US" sz="2200" dirty="0"/>
              <a:t>密宗本身有明确的规定：依止一个上师一定要观察十二年</a:t>
            </a:r>
          </a:p>
          <a:p>
            <a:pPr marL="45720" indent="0">
              <a:buNone/>
            </a:pPr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CN" altLang="en-US" sz="2800" dirty="0"/>
              <a:t>上师的教导：</a:t>
            </a:r>
          </a:p>
          <a:p>
            <a:pPr fontAlgn="base"/>
            <a:r>
              <a:rPr lang="zh-CN" altLang="en-US" sz="2800" dirty="0"/>
              <a:t>依止上师之前一定要观察；</a:t>
            </a:r>
          </a:p>
          <a:p>
            <a:pPr fontAlgn="base"/>
            <a:r>
              <a:rPr lang="zh-CN" altLang="en-US" sz="2800" dirty="0"/>
              <a:t>如果没有依止的必要，我们也不应该观察别人的过失。</a:t>
            </a:r>
          </a:p>
          <a:p>
            <a:pPr fontAlgn="base"/>
            <a:r>
              <a:rPr lang="zh-CN" altLang="en-US" sz="2800" dirty="0"/>
              <a:t>学佛是要学佛的行为，不是学金刚道友或其他人。</a:t>
            </a:r>
          </a:p>
          <a:p>
            <a:pPr fontAlgn="base"/>
            <a:r>
              <a:rPr lang="zh-CN" altLang="en-US" sz="2800" dirty="0"/>
              <a:t>没有按照密宗的要求去观察，之后又违背密宗的戒律而毁谤，这样可能永远都修不成密法。</a:t>
            </a:r>
          </a:p>
          <a:p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 smtClean="0"/>
              <a:t>- </a:t>
            </a:r>
            <a:r>
              <a:rPr lang="zh-CN" altLang="en-US" dirty="0" smtClean="0"/>
              <a:t>中</a:t>
            </a:r>
            <a:r>
              <a:rPr lang="zh-CN" altLang="en-US" dirty="0"/>
              <a:t>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zh-CN" altLang="en-US" sz="2400" dirty="0"/>
              <a:t>中等的行为是在菩提心的基础上，尽量地利益众生。</a:t>
            </a:r>
          </a:p>
          <a:p>
            <a:pPr marL="45720" indent="0">
              <a:buNone/>
            </a:pPr>
            <a:r>
              <a:rPr lang="zh-CN" altLang="en-US" sz="2400" dirty="0"/>
              <a:t>大乘佛教利益众生的方法，就是六波罗蜜多：</a:t>
            </a:r>
          </a:p>
          <a:p>
            <a:pPr marL="45720" indent="0">
              <a:buNone/>
            </a:pPr>
            <a:r>
              <a:rPr lang="en-US" altLang="zh-CN" sz="2400" dirty="0" smtClean="0"/>
              <a:t>	</a:t>
            </a:r>
            <a:r>
              <a:rPr lang="zh-CN" altLang="en-US" sz="2400" dirty="0" smtClean="0"/>
              <a:t>布</a:t>
            </a:r>
            <a:r>
              <a:rPr lang="zh-CN" altLang="en-US" sz="2400" dirty="0"/>
              <a:t>施波罗蜜多 </a:t>
            </a:r>
            <a:r>
              <a:rPr lang="zh-CN" altLang="en-US" sz="2400" dirty="0" smtClean="0"/>
              <a:t>  持</a:t>
            </a:r>
            <a:r>
              <a:rPr lang="zh-CN" altLang="en-US" sz="2400" dirty="0"/>
              <a:t>戒波罗蜜多 </a:t>
            </a:r>
            <a:r>
              <a:rPr lang="zh-CN" altLang="en-US" sz="2400" dirty="0" smtClean="0"/>
              <a:t>  忍</a:t>
            </a:r>
            <a:r>
              <a:rPr lang="zh-CN" altLang="en-US" sz="2400" dirty="0"/>
              <a:t>辱波罗蜜多</a:t>
            </a:r>
          </a:p>
          <a:p>
            <a:pPr marL="45720" indent="0">
              <a:buNone/>
            </a:pPr>
            <a:r>
              <a:rPr lang="en-US" altLang="zh-CN" sz="2400" dirty="0" smtClean="0"/>
              <a:t>	</a:t>
            </a:r>
            <a:r>
              <a:rPr lang="zh-CN" altLang="en-US" sz="2400" dirty="0" smtClean="0"/>
              <a:t>精</a:t>
            </a:r>
            <a:r>
              <a:rPr lang="zh-CN" altLang="en-US" sz="2400" dirty="0"/>
              <a:t>进波罗蜜多 </a:t>
            </a:r>
            <a:r>
              <a:rPr lang="zh-CN" altLang="en-US" sz="2400" dirty="0" smtClean="0"/>
              <a:t>  禅</a:t>
            </a:r>
            <a:r>
              <a:rPr lang="zh-CN" altLang="en-US" sz="2400" dirty="0"/>
              <a:t>定波罗蜜多 </a:t>
            </a:r>
            <a:r>
              <a:rPr lang="zh-CN" altLang="en-US" sz="2400" dirty="0" smtClean="0"/>
              <a:t>  智</a:t>
            </a:r>
            <a:r>
              <a:rPr lang="zh-CN" altLang="en-US" sz="2400" dirty="0"/>
              <a:t>慧波罗蜜</a:t>
            </a:r>
            <a:r>
              <a:rPr lang="zh-CN" altLang="en-US" sz="2400" dirty="0" smtClean="0"/>
              <a:t>多</a:t>
            </a:r>
            <a:r>
              <a:rPr lang="zh-CN" altLang="en-US" sz="2400" dirty="0"/>
              <a:t/>
            </a:r>
            <a:br>
              <a:rPr lang="zh-CN" altLang="en-US" sz="2400" dirty="0"/>
            </a:br>
            <a:r>
              <a:rPr lang="zh-CN" altLang="en-US" sz="2400" dirty="0"/>
              <a:t/>
            </a:r>
            <a:br>
              <a:rPr lang="zh-CN" altLang="en-US" sz="2400" dirty="0"/>
            </a:br>
            <a:r>
              <a:rPr lang="zh-CN" altLang="en-US" sz="2400" dirty="0"/>
              <a:t>行六波罗蜜可成就十种自在：</a:t>
            </a:r>
          </a:p>
          <a:p>
            <a:pPr marL="45720" indent="0">
              <a:buNone/>
            </a:pPr>
            <a:r>
              <a:rPr lang="en-US" altLang="zh-CN" sz="2400" dirty="0" smtClean="0"/>
              <a:t>	1</a:t>
            </a:r>
            <a:r>
              <a:rPr lang="en-US" altLang="zh-CN" sz="2400" dirty="0"/>
              <a:t>.</a:t>
            </a:r>
            <a:r>
              <a:rPr lang="zh-CN" altLang="en-US" sz="2400" dirty="0"/>
              <a:t>命自在 </a:t>
            </a:r>
            <a:r>
              <a:rPr lang="en-US" altLang="zh-CN" sz="2400" dirty="0"/>
              <a:t>2.</a:t>
            </a:r>
            <a:r>
              <a:rPr lang="zh-CN" altLang="en-US" sz="2400" dirty="0"/>
              <a:t>心自在 </a:t>
            </a:r>
            <a:r>
              <a:rPr lang="zh-CN" altLang="en-US" sz="2400" dirty="0" smtClean="0"/>
              <a:t>   </a:t>
            </a:r>
            <a:r>
              <a:rPr lang="en-US" altLang="zh-CN" sz="2400" dirty="0" smtClean="0"/>
              <a:t>3</a:t>
            </a:r>
            <a:r>
              <a:rPr lang="en-US" altLang="zh-CN" sz="2400" dirty="0"/>
              <a:t>.</a:t>
            </a:r>
            <a:r>
              <a:rPr lang="zh-CN" altLang="en-US" sz="2400" dirty="0"/>
              <a:t>财自在 </a:t>
            </a:r>
            <a:r>
              <a:rPr lang="zh-CN" altLang="en-US" sz="2400" dirty="0" smtClean="0"/>
              <a:t>    </a:t>
            </a:r>
            <a:r>
              <a:rPr lang="en-US" altLang="zh-CN" sz="2400" dirty="0" smtClean="0"/>
              <a:t>4</a:t>
            </a:r>
            <a:r>
              <a:rPr lang="en-US" altLang="zh-CN" sz="2400" dirty="0"/>
              <a:t>.</a:t>
            </a:r>
            <a:r>
              <a:rPr lang="zh-CN" altLang="en-US" sz="2400" dirty="0"/>
              <a:t>业自在 </a:t>
            </a:r>
            <a:r>
              <a:rPr lang="en-US" altLang="zh-CN" sz="2400" dirty="0"/>
              <a:t>5.</a:t>
            </a:r>
            <a:r>
              <a:rPr lang="zh-CN" altLang="en-US" sz="2400" dirty="0"/>
              <a:t>生自在 </a:t>
            </a:r>
          </a:p>
          <a:p>
            <a:pPr marL="45720" indent="0">
              <a:buNone/>
            </a:pPr>
            <a:r>
              <a:rPr lang="en-US" altLang="zh-CN" sz="2400" dirty="0" smtClean="0"/>
              <a:t>	6</a:t>
            </a:r>
            <a:r>
              <a:rPr lang="en-US" altLang="zh-CN" sz="2400" dirty="0"/>
              <a:t>.</a:t>
            </a:r>
            <a:r>
              <a:rPr lang="zh-CN" altLang="en-US" sz="2400" dirty="0"/>
              <a:t>愿自在 </a:t>
            </a:r>
            <a:r>
              <a:rPr lang="en-US" altLang="zh-CN" sz="2400" dirty="0"/>
              <a:t>7.</a:t>
            </a:r>
            <a:r>
              <a:rPr lang="zh-CN" altLang="en-US" sz="2400" dirty="0"/>
              <a:t>信解自在 </a:t>
            </a:r>
            <a:r>
              <a:rPr lang="en-US" altLang="zh-CN" sz="2400" dirty="0"/>
              <a:t>8.</a:t>
            </a:r>
            <a:r>
              <a:rPr lang="zh-CN" altLang="en-US" sz="2400" dirty="0"/>
              <a:t>如意自在 </a:t>
            </a:r>
            <a:r>
              <a:rPr lang="en-US" altLang="zh-CN" sz="2400" dirty="0"/>
              <a:t>9.</a:t>
            </a:r>
            <a:r>
              <a:rPr lang="zh-CN" altLang="en-US" sz="2400" dirty="0"/>
              <a:t>智自在 </a:t>
            </a:r>
            <a:r>
              <a:rPr lang="en-US" altLang="zh-CN" sz="2400" dirty="0"/>
              <a:t>10.</a:t>
            </a:r>
            <a:r>
              <a:rPr lang="zh-CN" altLang="en-US" sz="2400" dirty="0"/>
              <a:t>法自在</a:t>
            </a:r>
            <a:endParaRPr lang="en-CA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1867</Words>
  <Application>Microsoft Office PowerPoint</Application>
  <PresentationFormat>Custom</PresentationFormat>
  <Paragraphs>104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如何做一个标准的居士</vt:lpstr>
      <vt:lpstr>本次学习内容</vt:lpstr>
      <vt:lpstr>居士的行为</vt:lpstr>
      <vt:lpstr>居士的行为 - 下等的行为</vt:lpstr>
      <vt:lpstr>居士的行为 - 下等的行为</vt:lpstr>
      <vt:lpstr>居士的行为 - 下等的行为</vt:lpstr>
      <vt:lpstr>居士的行为 - 下等的行为</vt:lpstr>
      <vt:lpstr>居士的行为 - 下等的行为</vt:lpstr>
      <vt:lpstr>居士的行为 - 中等的行为</vt:lpstr>
      <vt:lpstr>居士的行为 - 中等的行为</vt:lpstr>
      <vt:lpstr>居士的行为 - 中等的行为</vt:lpstr>
      <vt:lpstr>居士的行为 – 上等的行为</vt:lpstr>
      <vt:lpstr>如何做一个标准居士 – 总结</vt:lpstr>
      <vt:lpstr>如何做一个标准居士 – 总结</vt:lpstr>
      <vt:lpstr>如何做一个标准居士 - 几点忠告</vt:lpstr>
      <vt:lpstr>问题讨论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2015-09-26T20:05:00Z</dcterms:created>
  <dcterms:modified xsi:type="dcterms:W3CDTF">2017-06-06T01:02:30Z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  <property fmtid="{D5CDD505-2E9C-101B-9397-08002B2CF9AE}" pid="3" name="KSOProductBuildVer">
    <vt:lpwstr>2052-10.1.0.5603</vt:lpwstr>
  </property>
</Properties>
</file>