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2"/>
  </p:sldMasterIdLst>
  <p:notesMasterIdLst>
    <p:notesMasterId r:id="rId19"/>
  </p:notesMasterIdLst>
  <p:handoutMasterIdLst>
    <p:handoutMasterId r:id="rId20"/>
  </p:handoutMasterIdLst>
  <p:sldIdLst>
    <p:sldId id="256" r:id="rId3"/>
    <p:sldId id="257" r:id="rId4"/>
    <p:sldId id="258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pos="3840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BC89EF96-8CEA-46FF-86C4-4CE0E7609802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18" autoAdjust="0"/>
    <p:restoredTop sz="94660"/>
  </p:normalViewPr>
  <p:slideViewPr>
    <p:cSldViewPr snapToGrid="0">
      <p:cViewPr varScale="1">
        <p:scale>
          <a:sx n="89" d="100"/>
          <a:sy n="89" d="100"/>
        </p:scale>
        <p:origin x="-341" y="-67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3" d="100"/>
          <a:sy n="63" d="100"/>
        </p:scale>
        <p:origin x="2838" y="1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presProps" Target="pres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1.xml"/><Relationship Id="rId16" Type="http://schemas.openxmlformats.org/officeDocument/2006/relationships/slide" Target="slides/slide14.xml"/><Relationship Id="rId20" Type="http://schemas.openxmlformats.org/officeDocument/2006/relationships/handoutMaster" Target="handoutMasters/handout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D9D2DDA-69D8-473F-A583-B6774B31A77B}" type="datetimeFigureOut">
              <a:rPr lang="en-US"/>
              <a:t>8/2/2017</a:t>
            </a:fld>
            <a:endParaRPr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2392CCB-FF08-4D29-8DA3-E1FD86044808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66215331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01F6DFB-6833-46E4-B515-70E0D9178056}" type="datetimeFigureOut">
              <a:rPr lang="en-US"/>
              <a:t>8/2/2017</a:t>
            </a:fld>
            <a:endParaRPr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/>
              <a:t>Click to edit Master text styles</a:t>
            </a:r>
          </a:p>
          <a:p>
            <a:pPr lvl="1"/>
            <a:r>
              <a:rPr/>
              <a:t>Second level</a:t>
            </a:r>
          </a:p>
          <a:p>
            <a:pPr lvl="2"/>
            <a:r>
              <a:rPr/>
              <a:t>Third level</a:t>
            </a:r>
          </a:p>
          <a:p>
            <a:pPr lvl="3"/>
            <a:r>
              <a:rPr/>
              <a:t>Fourth level</a:t>
            </a:r>
          </a:p>
          <a:p>
            <a:pPr lvl="4"/>
            <a:r>
              <a:rPr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58706C7-F2C3-48B6-8A22-C484D800B5D4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5995068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-1" y="1905000"/>
            <a:ext cx="12188826" cy="3200400"/>
          </a:xfrm>
          <a:prstGeom prst="rect">
            <a:avLst/>
          </a:prstGeom>
          <a:gradFill flip="none" rotWithShape="1">
            <a:gsLst>
              <a:gs pos="100000">
                <a:schemeClr val="accent1">
                  <a:alpha val="50000"/>
                </a:schemeClr>
              </a:gs>
              <a:gs pos="0">
                <a:schemeClr val="accent1">
                  <a:lumMod val="60000"/>
                  <a:lumOff val="40000"/>
                  <a:alpha val="5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/>
          </a:p>
        </p:txBody>
      </p:sp>
      <p:sp>
        <p:nvSpPr>
          <p:cNvPr id="10" name="Rectangle 9"/>
          <p:cNvSpPr/>
          <p:nvPr/>
        </p:nvSpPr>
        <p:spPr>
          <a:xfrm>
            <a:off x="-2" y="1795132"/>
            <a:ext cx="12188826" cy="73152"/>
          </a:xfrm>
          <a:prstGeom prst="rect">
            <a:avLst/>
          </a:prstGeom>
          <a:gradFill flip="none" rotWithShape="1">
            <a:gsLst>
              <a:gs pos="100000">
                <a:schemeClr val="accent1">
                  <a:alpha val="80000"/>
                </a:schemeClr>
              </a:gs>
              <a:gs pos="0">
                <a:schemeClr val="accent1">
                  <a:lumMod val="60000"/>
                  <a:lumOff val="40000"/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/>
          </a:p>
        </p:txBody>
      </p:sp>
      <p:sp>
        <p:nvSpPr>
          <p:cNvPr id="11" name="Rectangle 10"/>
          <p:cNvSpPr/>
          <p:nvPr/>
        </p:nvSpPr>
        <p:spPr>
          <a:xfrm>
            <a:off x="-2" y="5142116"/>
            <a:ext cx="12188826" cy="73152"/>
          </a:xfrm>
          <a:prstGeom prst="rect">
            <a:avLst/>
          </a:prstGeom>
          <a:gradFill flip="none" rotWithShape="1">
            <a:gsLst>
              <a:gs pos="100000">
                <a:schemeClr val="accent1">
                  <a:alpha val="80000"/>
                </a:schemeClr>
              </a:gs>
              <a:gs pos="0">
                <a:schemeClr val="accent1">
                  <a:lumMod val="60000"/>
                  <a:lumOff val="40000"/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400" y="2079812"/>
            <a:ext cx="9601200" cy="1724092"/>
          </a:xfrm>
        </p:spPr>
        <p:txBody>
          <a:bodyPr anchor="b"/>
          <a:lstStyle>
            <a:lvl1pPr algn="ctr">
              <a:defRPr sz="540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95400" y="3959352"/>
            <a:ext cx="9601200" cy="914400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2000"/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19857523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  <a:lvl6pPr>
              <a:defRPr/>
            </a:lvl6pPr>
            <a:lvl7pPr>
              <a:defRPr/>
            </a:lvl7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277187-C200-495F-A386-621319EADA8F}" type="datetimeFigureOut">
              <a:rPr lang="en-US"/>
              <a:t>8/2/2017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49032-2A07-4AE8-BA90-74324CAE0C87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7359318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274638"/>
            <a:ext cx="2628900" cy="58975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274638"/>
            <a:ext cx="7734300" cy="58975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277187-C200-495F-A386-621319EADA8F}" type="datetimeFigureOut">
              <a:rPr lang="en-US"/>
              <a:t>8/2/2017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49032-2A07-4AE8-BA90-74324CAE0C87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2305097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 dirty="0" smtClean="0"/>
              <a:t>Click to edit Master title style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277187-C200-495F-A386-621319EADA8F}" type="datetimeFigureOut">
              <a:rPr lang="en-US"/>
              <a:t>8/2/2017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49032-2A07-4AE8-BA90-74324CAE0C87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2173191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 xmlns="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gradFill rotWithShape="1">
          <a:gsLst>
            <a:gs pos="100000">
              <a:schemeClr val="accent1">
                <a:alpha val="80000"/>
              </a:schemeClr>
            </a:gs>
            <a:gs pos="0">
              <a:schemeClr val="accent1">
                <a:lumMod val="40000"/>
                <a:lumOff val="60000"/>
                <a:alpha val="8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0" y="2130552"/>
            <a:ext cx="9601200" cy="2359152"/>
          </a:xfrm>
        </p:spPr>
        <p:txBody>
          <a:bodyPr anchor="b">
            <a:normAutofit/>
          </a:bodyPr>
          <a:lstStyle>
            <a:lvl1pPr algn="ctr">
              <a:defRPr sz="5400" b="1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 dirty="0" smtClean="0"/>
              <a:t>Click to edit Master title style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4572000"/>
            <a:ext cx="9601200" cy="841248"/>
          </a:xfrm>
        </p:spPr>
        <p:txBody>
          <a:bodyPr anchor="t"/>
          <a:lstStyle>
            <a:lvl1pPr marL="0" indent="0" algn="ctr">
              <a:spcBef>
                <a:spcPts val="0"/>
              </a:spcBef>
              <a:buNone/>
              <a:defRPr sz="2000">
                <a:solidFill>
                  <a:schemeClr val="tx1">
                    <a:lumMod val="90000"/>
                    <a:lumOff val="1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277187-C200-495F-A386-621319EADA8F}" type="datetimeFigureOut">
              <a:rPr lang="en-US"/>
              <a:t>8/2/2017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49032-2A07-4AE8-BA90-74324CAE0C87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1620335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41120" y="1901952"/>
            <a:ext cx="4572000" cy="4123944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78880" y="1901952"/>
            <a:ext cx="4572000" cy="4123944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277187-C200-495F-A386-621319EADA8F}" type="datetimeFigureOut">
              <a:rPr lang="en-US"/>
              <a:t>8/2/2017</a:t>
            </a:fld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49032-2A07-4AE8-BA90-74324CAE0C87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6763571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41120" y="1837464"/>
            <a:ext cx="4572000" cy="766588"/>
          </a:xfrm>
        </p:spPr>
        <p:txBody>
          <a:bodyPr anchor="ctr">
            <a:normAutofit/>
          </a:bodyPr>
          <a:lstStyle>
            <a:lvl1pPr marL="0" indent="0">
              <a:spcBef>
                <a:spcPts val="0"/>
              </a:spcBef>
              <a:buNone/>
              <a:defRPr sz="2200" b="1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41120" y="2740732"/>
            <a:ext cx="4572000" cy="3288847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78880" y="1837464"/>
            <a:ext cx="4572000" cy="766588"/>
          </a:xfrm>
        </p:spPr>
        <p:txBody>
          <a:bodyPr anchor="ctr">
            <a:normAutofit/>
          </a:bodyPr>
          <a:lstStyle>
            <a:lvl1pPr marL="0" indent="0">
              <a:spcBef>
                <a:spcPts val="0"/>
              </a:spcBef>
              <a:buNone/>
              <a:defRPr sz="2200" b="1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78880" y="2740732"/>
            <a:ext cx="4572000" cy="3288847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277187-C200-495F-A386-621319EADA8F}" type="datetimeFigureOut">
              <a:rPr lang="en-US"/>
              <a:t>8/2/2017</a:t>
            </a:fld>
            <a:endParaRPr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49032-2A07-4AE8-BA90-74324CAE0C87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2543925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277187-C200-495F-A386-621319EADA8F}" type="datetimeFigureOut">
              <a:rPr lang="en-US"/>
              <a:t>8/2/2017</a:t>
            </a:fld>
            <a:endParaRPr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49032-2A07-4AE8-BA90-74324CAE0C87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4129167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/>
        </p:nvGrpSpPr>
        <p:grpSpPr>
          <a:xfrm flipV="1">
            <a:off x="1585" y="0"/>
            <a:ext cx="12188827" cy="377952"/>
            <a:chOff x="-1" y="6480048"/>
            <a:chExt cx="12188827" cy="377952"/>
          </a:xfrm>
        </p:grpSpPr>
        <p:sp>
          <p:nvSpPr>
            <p:cNvPr id="6" name="Rectangle 5"/>
            <p:cNvSpPr/>
            <p:nvPr/>
          </p:nvSpPr>
          <p:spPr>
            <a:xfrm>
              <a:off x="0" y="6583680"/>
              <a:ext cx="12188826" cy="274320"/>
            </a:xfrm>
            <a:prstGeom prst="rect">
              <a:avLst/>
            </a:prstGeom>
            <a:gradFill flip="none" rotWithShape="1">
              <a:gsLst>
                <a:gs pos="100000">
                  <a:schemeClr val="accent1">
                    <a:alpha val="50000"/>
                  </a:schemeClr>
                </a:gs>
                <a:gs pos="0">
                  <a:schemeClr val="accent1">
                    <a:lumMod val="60000"/>
                    <a:lumOff val="40000"/>
                    <a:alpha val="5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/>
            </a:p>
          </p:txBody>
        </p:sp>
        <p:sp>
          <p:nvSpPr>
            <p:cNvPr id="7" name="Rectangle 6"/>
            <p:cNvSpPr/>
            <p:nvPr/>
          </p:nvSpPr>
          <p:spPr>
            <a:xfrm>
              <a:off x="-1" y="6480048"/>
              <a:ext cx="12188826" cy="73152"/>
            </a:xfrm>
            <a:prstGeom prst="rect">
              <a:avLst/>
            </a:prstGeom>
            <a:gradFill flip="none" rotWithShape="1">
              <a:gsLst>
                <a:gs pos="100000">
                  <a:schemeClr val="accent1">
                    <a:alpha val="80000"/>
                  </a:schemeClr>
                </a:gs>
                <a:gs pos="0">
                  <a:schemeClr val="accent1">
                    <a:lumMod val="60000"/>
                    <a:lumOff val="40000"/>
                    <a:alpha val="8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277187-C200-495F-A386-621319EADA8F}" type="datetimeFigureOut">
              <a:rPr lang="en-US"/>
              <a:t>8/2/2017</a:t>
            </a:fld>
            <a:endParaRPr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49032-2A07-4AE8-BA90-74324CAE0C87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2954366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 flipV="1">
            <a:off x="1585" y="0"/>
            <a:ext cx="12188827" cy="377952"/>
            <a:chOff x="-1" y="6480048"/>
            <a:chExt cx="12188827" cy="377952"/>
          </a:xfrm>
        </p:grpSpPr>
        <p:sp>
          <p:nvSpPr>
            <p:cNvPr id="9" name="Rectangle 8"/>
            <p:cNvSpPr/>
            <p:nvPr/>
          </p:nvSpPr>
          <p:spPr>
            <a:xfrm>
              <a:off x="0" y="6583680"/>
              <a:ext cx="12188826" cy="274320"/>
            </a:xfrm>
            <a:prstGeom prst="rect">
              <a:avLst/>
            </a:prstGeom>
            <a:gradFill flip="none" rotWithShape="1">
              <a:gsLst>
                <a:gs pos="100000">
                  <a:schemeClr val="accent1">
                    <a:alpha val="50000"/>
                  </a:schemeClr>
                </a:gs>
                <a:gs pos="0">
                  <a:schemeClr val="accent1">
                    <a:lumMod val="60000"/>
                    <a:lumOff val="40000"/>
                    <a:alpha val="5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/>
            </a:p>
          </p:txBody>
        </p:sp>
        <p:sp>
          <p:nvSpPr>
            <p:cNvPr id="10" name="Rectangle 9"/>
            <p:cNvSpPr/>
            <p:nvPr/>
          </p:nvSpPr>
          <p:spPr>
            <a:xfrm>
              <a:off x="-1" y="6480048"/>
              <a:ext cx="12188826" cy="73152"/>
            </a:xfrm>
            <a:prstGeom prst="rect">
              <a:avLst/>
            </a:prstGeom>
            <a:gradFill flip="none" rotWithShape="1">
              <a:gsLst>
                <a:gs pos="100000">
                  <a:schemeClr val="accent1">
                    <a:alpha val="80000"/>
                  </a:schemeClr>
                </a:gs>
                <a:gs pos="0">
                  <a:schemeClr val="accent1">
                    <a:lumMod val="60000"/>
                    <a:lumOff val="40000"/>
                    <a:alpha val="8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0648" y="2350008"/>
            <a:ext cx="4206240" cy="1993392"/>
          </a:xfrm>
        </p:spPr>
        <p:txBody>
          <a:bodyPr anchor="b">
            <a:normAutofit/>
          </a:bodyPr>
          <a:lstStyle>
            <a:lvl1pPr>
              <a:defRPr sz="3400" b="1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58952"/>
            <a:ext cx="6629400" cy="5330952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470648" y="4361688"/>
            <a:ext cx="4206240" cy="1728216"/>
          </a:xfrm>
        </p:spPr>
        <p:txBody>
          <a:bodyPr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277187-C200-495F-A386-621319EADA8F}" type="datetimeFigureOut">
              <a:rPr lang="en-US"/>
              <a:t>8/2/2017</a:t>
            </a:fld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49032-2A07-4AE8-BA90-74324CAE0C87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5393749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 flipV="1">
            <a:off x="1585" y="0"/>
            <a:ext cx="12188827" cy="377952"/>
            <a:chOff x="-1" y="6480048"/>
            <a:chExt cx="12188827" cy="377952"/>
          </a:xfrm>
        </p:grpSpPr>
        <p:sp>
          <p:nvSpPr>
            <p:cNvPr id="9" name="Rectangle 8"/>
            <p:cNvSpPr/>
            <p:nvPr/>
          </p:nvSpPr>
          <p:spPr>
            <a:xfrm>
              <a:off x="0" y="6583680"/>
              <a:ext cx="12188826" cy="274320"/>
            </a:xfrm>
            <a:prstGeom prst="rect">
              <a:avLst/>
            </a:prstGeom>
            <a:gradFill flip="none" rotWithShape="1">
              <a:gsLst>
                <a:gs pos="100000">
                  <a:schemeClr val="accent1">
                    <a:alpha val="50000"/>
                  </a:schemeClr>
                </a:gs>
                <a:gs pos="0">
                  <a:schemeClr val="accent1">
                    <a:lumMod val="60000"/>
                    <a:lumOff val="40000"/>
                    <a:alpha val="5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/>
            </a:p>
          </p:txBody>
        </p:sp>
        <p:sp>
          <p:nvSpPr>
            <p:cNvPr id="10" name="Rectangle 9"/>
            <p:cNvSpPr/>
            <p:nvPr/>
          </p:nvSpPr>
          <p:spPr>
            <a:xfrm>
              <a:off x="-1" y="6480048"/>
              <a:ext cx="12188826" cy="73152"/>
            </a:xfrm>
            <a:prstGeom prst="rect">
              <a:avLst/>
            </a:prstGeom>
            <a:gradFill flip="none" rotWithShape="1">
              <a:gsLst>
                <a:gs pos="100000">
                  <a:schemeClr val="accent1">
                    <a:alpha val="80000"/>
                  </a:schemeClr>
                </a:gs>
                <a:gs pos="0">
                  <a:schemeClr val="accent1">
                    <a:lumMod val="60000"/>
                    <a:lumOff val="40000"/>
                    <a:alpha val="8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0648" y="2350008"/>
            <a:ext cx="4206240" cy="1993392"/>
          </a:xfrm>
        </p:spPr>
        <p:txBody>
          <a:bodyPr anchor="b">
            <a:normAutofit/>
          </a:bodyPr>
          <a:lstStyle>
            <a:lvl1pPr>
              <a:defRPr sz="3400" b="1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1" y="506104"/>
            <a:ext cx="6858002" cy="5843016"/>
          </a:xfrm>
          <a:solidFill>
            <a:schemeClr val="accent1">
              <a:lumMod val="40000"/>
              <a:lumOff val="60000"/>
            </a:schemeClr>
          </a:solidFill>
        </p:spPr>
        <p:txBody>
          <a:bodyPr>
            <a:normAutofit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470648" y="4361688"/>
            <a:ext cx="4206240" cy="1728216"/>
          </a:xfrm>
        </p:spPr>
        <p:txBody>
          <a:bodyPr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277187-C200-495F-A386-621319EADA8F}" type="datetimeFigureOut">
              <a:rPr lang="en-US"/>
              <a:t>8/2/2017</a:t>
            </a:fld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49032-2A07-4AE8-BA90-74324CAE0C87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1019869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20000"/>
                <a:lumOff val="80000"/>
                <a:alpha val="59000"/>
              </a:schemeClr>
            </a:gs>
            <a:gs pos="40000">
              <a:schemeClr val="accent1">
                <a:lumMod val="20000"/>
                <a:lumOff val="80000"/>
                <a:alpha val="66000"/>
              </a:schemeClr>
            </a:gs>
            <a:gs pos="100000">
              <a:schemeClr val="accent1">
                <a:lumMod val="40000"/>
                <a:lumOff val="60000"/>
              </a:schemeClr>
            </a:gs>
          </a:gsLst>
          <a:path path="circle">
            <a:fillToRect l="50000" t="-80000" r="50000" b="18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-1" y="6480048"/>
            <a:ext cx="12188827" cy="377952"/>
            <a:chOff x="-1" y="6480048"/>
            <a:chExt cx="12188827" cy="377952"/>
          </a:xfrm>
        </p:grpSpPr>
        <p:sp>
          <p:nvSpPr>
            <p:cNvPr id="7" name="Rectangle 6"/>
            <p:cNvSpPr/>
            <p:nvPr/>
          </p:nvSpPr>
          <p:spPr>
            <a:xfrm>
              <a:off x="0" y="6583680"/>
              <a:ext cx="12188826" cy="274320"/>
            </a:xfrm>
            <a:prstGeom prst="rect">
              <a:avLst/>
            </a:prstGeom>
            <a:gradFill flip="none" rotWithShape="1">
              <a:gsLst>
                <a:gs pos="100000">
                  <a:schemeClr val="accent1">
                    <a:alpha val="50000"/>
                  </a:schemeClr>
                </a:gs>
                <a:gs pos="0">
                  <a:schemeClr val="accent1">
                    <a:lumMod val="60000"/>
                    <a:lumOff val="40000"/>
                    <a:alpha val="5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/>
            </a:p>
          </p:txBody>
        </p:sp>
        <p:sp>
          <p:nvSpPr>
            <p:cNvPr id="8" name="Rectangle 7"/>
            <p:cNvSpPr/>
            <p:nvPr/>
          </p:nvSpPr>
          <p:spPr>
            <a:xfrm>
              <a:off x="-1" y="6480048"/>
              <a:ext cx="12188826" cy="73152"/>
            </a:xfrm>
            <a:prstGeom prst="rect">
              <a:avLst/>
            </a:prstGeom>
            <a:gradFill flip="none" rotWithShape="1">
              <a:gsLst>
                <a:gs pos="100000">
                  <a:schemeClr val="accent1">
                    <a:alpha val="80000"/>
                  </a:schemeClr>
                </a:gs>
                <a:gs pos="0">
                  <a:schemeClr val="accent1">
                    <a:lumMod val="60000"/>
                    <a:lumOff val="40000"/>
                    <a:alpha val="8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41120" y="467360"/>
            <a:ext cx="9509760" cy="68334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 smtClean="0"/>
              <a:t>Click to edit Master title style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41120" y="1901952"/>
            <a:ext cx="9509760" cy="412762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0B277187-C200-495F-A386-621319EADA8F}" type="datetimeFigureOut">
              <a:rPr lang="en-US"/>
              <a:pPr/>
              <a:t>8/2/2017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341120" y="6601968"/>
            <a:ext cx="7159752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10800" y="6601968"/>
            <a:ext cx="64008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FC749032-2A07-4AE8-BA90-74324CAE0C87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8700238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400" b="1" kern="1200">
          <a:solidFill>
            <a:schemeClr val="tx1"/>
          </a:solidFill>
          <a:latin typeface="微软雅黑" panose="020B0503020204020204" pitchFamily="34" charset="-122"/>
          <a:ea typeface="微软雅黑" panose="020B0503020204020204" pitchFamily="34" charset="-122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90000"/>
        </a:lnSpc>
        <a:spcBef>
          <a:spcPts val="1800"/>
        </a:spcBef>
        <a:buSzPct val="100000"/>
        <a:buFont typeface="Arial" pitchFamily="34" charset="0"/>
        <a:buChar char="▪"/>
        <a:defRPr sz="2000" kern="1200">
          <a:solidFill>
            <a:schemeClr val="tx1">
              <a:lumMod val="90000"/>
              <a:lumOff val="10000"/>
            </a:schemeClr>
          </a:solidFill>
          <a:latin typeface="微软雅黑" panose="020B0503020204020204" pitchFamily="34" charset="-122"/>
          <a:ea typeface="微软雅黑" panose="020B0503020204020204" pitchFamily="34" charset="-122"/>
          <a:cs typeface="+mn-cs"/>
        </a:defRPr>
      </a:lvl1pPr>
      <a:lvl2pPr marL="594360" indent="-228600" algn="l" defTabSz="914400" rtl="0" eaLnBrk="1" latinLnBrk="0" hangingPunct="1">
        <a:lnSpc>
          <a:spcPct val="90000"/>
        </a:lnSpc>
        <a:spcBef>
          <a:spcPts val="1000"/>
        </a:spcBef>
        <a:buSzPct val="100000"/>
        <a:buFont typeface="Arial" pitchFamily="34" charset="0"/>
        <a:buChar char="▪"/>
        <a:defRPr sz="1800" kern="1200">
          <a:solidFill>
            <a:schemeClr val="tx1">
              <a:lumMod val="90000"/>
              <a:lumOff val="10000"/>
            </a:schemeClr>
          </a:solidFill>
          <a:latin typeface="微软雅黑" panose="020B0503020204020204" pitchFamily="34" charset="-122"/>
          <a:ea typeface="微软雅黑" panose="020B0503020204020204" pitchFamily="34" charset="-122"/>
          <a:cs typeface="+mn-cs"/>
        </a:defRPr>
      </a:lvl2pPr>
      <a:lvl3pPr marL="914400" indent="-228600" algn="l" defTabSz="914400" rtl="0" eaLnBrk="1" latinLnBrk="0" hangingPunct="1">
        <a:lnSpc>
          <a:spcPct val="90000"/>
        </a:lnSpc>
        <a:spcBef>
          <a:spcPts val="800"/>
        </a:spcBef>
        <a:buSzPct val="100000"/>
        <a:buFont typeface="Arial" pitchFamily="34" charset="0"/>
        <a:buChar char="▪"/>
        <a:defRPr sz="1600" kern="1200">
          <a:solidFill>
            <a:schemeClr val="tx1">
              <a:lumMod val="90000"/>
              <a:lumOff val="10000"/>
            </a:schemeClr>
          </a:solidFill>
          <a:latin typeface="微软雅黑" panose="020B0503020204020204" pitchFamily="34" charset="-122"/>
          <a:ea typeface="微软雅黑" panose="020B0503020204020204" pitchFamily="34" charset="-122"/>
          <a:cs typeface="+mn-cs"/>
        </a:defRPr>
      </a:lvl3pPr>
      <a:lvl4pPr marL="1234440" indent="-228600" algn="l" defTabSz="914400" rtl="0" eaLnBrk="1" latinLnBrk="0" hangingPunct="1">
        <a:lnSpc>
          <a:spcPct val="90000"/>
        </a:lnSpc>
        <a:spcBef>
          <a:spcPts val="800"/>
        </a:spcBef>
        <a:buSzPct val="100000"/>
        <a:buFont typeface="Arial" pitchFamily="34" charset="0"/>
        <a:buChar char="▪"/>
        <a:defRPr sz="1400" kern="1200">
          <a:solidFill>
            <a:schemeClr val="tx1">
              <a:lumMod val="90000"/>
              <a:lumOff val="10000"/>
            </a:schemeClr>
          </a:solidFill>
          <a:latin typeface="微软雅黑" panose="020B0503020204020204" pitchFamily="34" charset="-122"/>
          <a:ea typeface="微软雅黑" panose="020B0503020204020204" pitchFamily="34" charset="-122"/>
          <a:cs typeface="+mn-cs"/>
        </a:defRPr>
      </a:lvl4pPr>
      <a:lvl5pPr marL="1554480" indent="-228600" algn="l" defTabSz="914400" rtl="0" eaLnBrk="1" latinLnBrk="0" hangingPunct="1">
        <a:lnSpc>
          <a:spcPct val="90000"/>
        </a:lnSpc>
        <a:spcBef>
          <a:spcPts val="800"/>
        </a:spcBef>
        <a:buSzPct val="100000"/>
        <a:buFont typeface="Arial" pitchFamily="34" charset="0"/>
        <a:buChar char="▪"/>
        <a:defRPr sz="1400" kern="1200">
          <a:solidFill>
            <a:schemeClr val="tx1">
              <a:lumMod val="90000"/>
              <a:lumOff val="10000"/>
            </a:schemeClr>
          </a:solidFill>
          <a:latin typeface="微软雅黑" panose="020B0503020204020204" pitchFamily="34" charset="-122"/>
          <a:ea typeface="微软雅黑" panose="020B0503020204020204" pitchFamily="34" charset="-122"/>
          <a:cs typeface="+mn-cs"/>
        </a:defRPr>
      </a:lvl5pPr>
      <a:lvl6pPr marL="1874520" indent="-228600" algn="l" defTabSz="914400" rtl="0" eaLnBrk="1" latinLnBrk="0" hangingPunct="1">
        <a:lnSpc>
          <a:spcPct val="90000"/>
        </a:lnSpc>
        <a:spcBef>
          <a:spcPts val="800"/>
        </a:spcBef>
        <a:buSzPct val="100000"/>
        <a:buFont typeface="Arial" pitchFamily="34" charset="0"/>
        <a:buChar char="▪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94560" indent="-228600" algn="l" defTabSz="914400" rtl="0" eaLnBrk="1" latinLnBrk="0" hangingPunct="1">
        <a:lnSpc>
          <a:spcPct val="90000"/>
        </a:lnSpc>
        <a:spcBef>
          <a:spcPts val="800"/>
        </a:spcBef>
        <a:buSzPct val="100000"/>
        <a:buFont typeface="Arial" pitchFamily="34" charset="0"/>
        <a:buChar char="▪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514600" indent="-228600" algn="l" defTabSz="914400" rtl="0" eaLnBrk="1" latinLnBrk="0" hangingPunct="1">
        <a:lnSpc>
          <a:spcPct val="90000"/>
        </a:lnSpc>
        <a:spcBef>
          <a:spcPts val="800"/>
        </a:spcBef>
        <a:buSzPct val="100000"/>
        <a:buFont typeface="Arial" pitchFamily="34" charset="0"/>
        <a:buChar char="▪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834640" indent="-228600" algn="l" defTabSz="914400" rtl="0" eaLnBrk="1" latinLnBrk="0" hangingPunct="1">
        <a:lnSpc>
          <a:spcPct val="90000"/>
        </a:lnSpc>
        <a:spcBef>
          <a:spcPts val="800"/>
        </a:spcBef>
        <a:buSzPct val="100000"/>
        <a:buFont typeface="Arial" pitchFamily="34" charset="0"/>
        <a:buChar char="▪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 xmlns="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2417618" y="1879507"/>
            <a:ext cx="9601200" cy="1724092"/>
          </a:xfrm>
        </p:spPr>
        <p:txBody>
          <a:bodyPr/>
          <a:lstStyle/>
          <a:p>
            <a:r>
              <a:rPr lang="zh-CN" altLang="en-US" dirty="0" smtClean="0"/>
              <a:t>佛教的定义</a:t>
            </a:r>
            <a:endParaRPr lang="en-US" dirty="0"/>
          </a:p>
        </p:txBody>
      </p:sp>
      <p:sp>
        <p:nvSpPr>
          <p:cNvPr id="7" name="Subtitle 6"/>
          <p:cNvSpPr>
            <a:spLocks noGrp="1"/>
          </p:cNvSpPr>
          <p:nvPr>
            <p:ph type="subTitle" idx="1"/>
          </p:nvPr>
        </p:nvSpPr>
        <p:spPr>
          <a:xfrm>
            <a:off x="2282536" y="3959353"/>
            <a:ext cx="9601200" cy="914400"/>
          </a:xfrm>
        </p:spPr>
        <p:txBody>
          <a:bodyPr>
            <a:normAutofit/>
          </a:bodyPr>
          <a:lstStyle/>
          <a:p>
            <a:endParaRPr lang="en-US" sz="3600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1726" y="1879507"/>
            <a:ext cx="3243211" cy="32432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80180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什么是智</a:t>
            </a:r>
            <a:endParaRPr lang="en-CA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solidFill>
            <a:schemeClr val="accent1"/>
          </a:solidFill>
        </p:spPr>
        <p:txBody>
          <a:bodyPr>
            <a:normAutofit/>
          </a:bodyPr>
          <a:lstStyle/>
          <a:p>
            <a:pPr algn="ctr"/>
            <a:r>
              <a:rPr lang="zh-CN" altLang="en-US" sz="2800" dirty="0" smtClean="0">
                <a:solidFill>
                  <a:schemeClr val="bg1"/>
                </a:solidFill>
              </a:rPr>
              <a:t>世间的智</a:t>
            </a:r>
            <a:endParaRPr lang="en-CA" sz="2800" dirty="0">
              <a:solidFill>
                <a:schemeClr val="bg1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solidFill>
            <a:schemeClr val="accent1">
              <a:lumMod val="40000"/>
              <a:lumOff val="60000"/>
            </a:schemeClr>
          </a:solidFill>
        </p:spPr>
        <p:txBody>
          <a:bodyPr/>
          <a:lstStyle/>
          <a:p>
            <a:r>
              <a:rPr lang="zh-CN" altLang="en-US" dirty="0"/>
              <a:t>量子物理的成果使得科学对物质世界的认识，和佛教接近了一大步。但在精神层面和空性的见解，和佛相差太远。</a:t>
            </a:r>
          </a:p>
          <a:p>
            <a:r>
              <a:rPr lang="zh-CN" altLang="en-US" dirty="0"/>
              <a:t>不论是科学还是哲学也永远无法达到佛的境界 </a:t>
            </a:r>
            <a:r>
              <a:rPr lang="en-US" altLang="zh-CN" dirty="0"/>
              <a:t>- </a:t>
            </a:r>
            <a:r>
              <a:rPr lang="zh-CN" altLang="en-US" dirty="0"/>
              <a:t>空性，光明，万法为佛的坛城，本来清净等。</a:t>
            </a:r>
          </a:p>
          <a:p>
            <a:r>
              <a:rPr lang="zh-CN" altLang="en-US" dirty="0"/>
              <a:t>有人用</a:t>
            </a:r>
            <a:r>
              <a:rPr lang="en-US" altLang="zh-CN" dirty="0"/>
              <a:t>E=mc^2</a:t>
            </a:r>
            <a:r>
              <a:rPr lang="zh-CN" altLang="en-US" dirty="0"/>
              <a:t>来解释空性（</a:t>
            </a:r>
            <a:r>
              <a:rPr lang="en-US" altLang="zh-CN" dirty="0"/>
              <a:t>E</a:t>
            </a:r>
            <a:r>
              <a:rPr lang="zh-CN" altLang="en-US" dirty="0"/>
              <a:t>代表能量，</a:t>
            </a:r>
            <a:r>
              <a:rPr lang="en-US" altLang="zh-CN" dirty="0"/>
              <a:t>m</a:t>
            </a:r>
            <a:r>
              <a:rPr lang="zh-CN" altLang="en-US" dirty="0"/>
              <a:t>是质量或物质，</a:t>
            </a:r>
            <a:r>
              <a:rPr lang="en-US" altLang="zh-CN" dirty="0"/>
              <a:t>c</a:t>
            </a:r>
            <a:r>
              <a:rPr lang="zh-CN" altLang="en-US" dirty="0"/>
              <a:t>代表光速），会形成一种断见，不代表真正的空性。</a:t>
            </a:r>
          </a:p>
          <a:p>
            <a:r>
              <a:rPr lang="zh-CN" altLang="en-US" dirty="0"/>
              <a:t>可以使生活过得更好</a:t>
            </a:r>
            <a:endParaRPr lang="en-CA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solidFill>
            <a:schemeClr val="accent6">
              <a:lumMod val="75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zh-CN" altLang="en-US" sz="2800" dirty="0" smtClean="0">
                <a:solidFill>
                  <a:schemeClr val="bg1"/>
                </a:solidFill>
              </a:rPr>
              <a:t>佛陀的智</a:t>
            </a:r>
            <a:endParaRPr lang="en-CA" sz="2800" dirty="0">
              <a:solidFill>
                <a:schemeClr val="bg1"/>
              </a:solidFill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solidFill>
            <a:schemeClr val="accent6">
              <a:lumMod val="60000"/>
              <a:lumOff val="40000"/>
            </a:schemeClr>
          </a:solidFill>
        </p:spPr>
        <p:txBody>
          <a:bodyPr>
            <a:normAutofit fontScale="92500" lnSpcReduction="10000"/>
          </a:bodyPr>
          <a:lstStyle/>
          <a:p>
            <a:r>
              <a:rPr lang="zh-CN" altLang="en-US" dirty="0"/>
              <a:t>为了适应不同的众生根基，佛陀传法分为不了义和了义，但唯一不变的真理，就是空性。</a:t>
            </a:r>
          </a:p>
          <a:p>
            <a:r>
              <a:rPr lang="zh-CN" altLang="en-US" dirty="0"/>
              <a:t>反应在三法印里，就是诸法无常，有漏皆苦是相对真理（世俗谛），诸法无我是绝对真理（胜义谛）。</a:t>
            </a:r>
          </a:p>
          <a:p>
            <a:r>
              <a:rPr lang="zh-CN" altLang="en-US" dirty="0"/>
              <a:t>证悟空性的多个层次：人无我，中观空性，大空性和光明</a:t>
            </a:r>
          </a:p>
          <a:p>
            <a:r>
              <a:rPr lang="zh-CN" altLang="en-US" dirty="0"/>
              <a:t>真正的空性不是物质变成空性，而是即是物质，又是空性。</a:t>
            </a:r>
          </a:p>
          <a:p>
            <a:r>
              <a:rPr lang="zh-CN" altLang="en-US" dirty="0"/>
              <a:t>让所有众生从轮回中解脱。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7940138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3756" y="467360"/>
            <a:ext cx="10637124" cy="683346"/>
          </a:xfrm>
        </p:spPr>
        <p:txBody>
          <a:bodyPr>
            <a:normAutofit/>
          </a:bodyPr>
          <a:lstStyle/>
          <a:p>
            <a:r>
              <a:rPr lang="zh-CN" altLang="en-US" dirty="0"/>
              <a:t>什么是“悲</a:t>
            </a:r>
            <a:r>
              <a:rPr lang="zh-CN" altLang="en-US" dirty="0" smtClean="0"/>
              <a:t>”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3756" y="1901952"/>
            <a:ext cx="11709070" cy="4127627"/>
          </a:xfrm>
        </p:spPr>
        <p:txBody>
          <a:bodyPr>
            <a:noAutofit/>
          </a:bodyPr>
          <a:lstStyle/>
          <a:p>
            <a:r>
              <a:rPr lang="zh-CN" altLang="en-US" sz="2400" dirty="0"/>
              <a:t>“悲”既大悲心，是大乘佛法的精华，所有大乘的发心，都以大悲心为起始。</a:t>
            </a:r>
          </a:p>
          <a:p>
            <a:r>
              <a:rPr lang="zh-CN" altLang="en-US" sz="2400" dirty="0"/>
              <a:t>佛陀的大悲，包括自他平等、自他相换、自轻他重等思想，以及大乘菩萨所履行的无条件的奉献，远远超出中国传统文化的伦理道德，和西方文化的慈善与社会公益。</a:t>
            </a:r>
          </a:p>
          <a:p>
            <a:r>
              <a:rPr lang="zh-CN" altLang="en-US" sz="2400" dirty="0"/>
              <a:t>悲心，乃四无量心之一，因为悲心在佛菩萨的愿力中是无量的：</a:t>
            </a:r>
          </a:p>
          <a:p>
            <a:pPr lvl="1"/>
            <a:r>
              <a:rPr lang="en-US" altLang="zh-CN" sz="2000" dirty="0" smtClean="0"/>
              <a:t>《</a:t>
            </a:r>
            <a:r>
              <a:rPr lang="zh-CN" altLang="en-US" sz="2000" dirty="0"/>
              <a:t>地持经</a:t>
            </a:r>
            <a:r>
              <a:rPr lang="en-US" altLang="zh-CN" sz="2000" dirty="0"/>
              <a:t>》</a:t>
            </a:r>
            <a:r>
              <a:rPr lang="zh-CN" altLang="en-US" sz="2000" dirty="0"/>
              <a:t>说：“ 一切无量，名为大悲。”</a:t>
            </a:r>
          </a:p>
          <a:p>
            <a:pPr lvl="1"/>
            <a:r>
              <a:rPr lang="zh-CN" altLang="en-US" sz="2000" dirty="0"/>
              <a:t> </a:t>
            </a:r>
            <a:r>
              <a:rPr lang="zh-CN" altLang="en-US" sz="2000" dirty="0" smtClean="0"/>
              <a:t>地</a:t>
            </a:r>
            <a:r>
              <a:rPr lang="zh-CN" altLang="en-US" sz="2000" dirty="0"/>
              <a:t>藏王菩萨：“地狱不空，不成正觉。”</a:t>
            </a:r>
          </a:p>
          <a:p>
            <a:pPr lvl="1"/>
            <a:r>
              <a:rPr lang="en-US" altLang="zh-CN" sz="2000" dirty="0" smtClean="0"/>
              <a:t> </a:t>
            </a:r>
            <a:r>
              <a:rPr lang="zh-CN" altLang="en-US" sz="2000" dirty="0"/>
              <a:t>观世音菩萨：“千处祈定千处应，苦海常作渡人舟！”</a:t>
            </a:r>
          </a:p>
          <a:p>
            <a:pPr lvl="1"/>
            <a:r>
              <a:rPr lang="en-US" altLang="zh-CN" sz="2000" dirty="0" smtClean="0"/>
              <a:t>《</a:t>
            </a:r>
            <a:r>
              <a:rPr lang="zh-CN" altLang="en-US" sz="2000" dirty="0"/>
              <a:t>摄正法经</a:t>
            </a:r>
            <a:r>
              <a:rPr lang="en-US" altLang="zh-CN" sz="2000" dirty="0" smtClean="0"/>
              <a:t>》</a:t>
            </a:r>
            <a:r>
              <a:rPr lang="zh-CN" altLang="en-US" sz="2000" dirty="0" smtClean="0"/>
              <a:t>：“ </a:t>
            </a:r>
            <a:r>
              <a:rPr lang="zh-CN" altLang="en-US" sz="2000" dirty="0"/>
              <a:t>世尊，菩萨并不须修学许多法义，世尊，菩萨若于一法，极为</a:t>
            </a:r>
            <a:r>
              <a:rPr lang="zh-CN" altLang="en-US" sz="2000" dirty="0" smtClean="0"/>
              <a:t>执持</a:t>
            </a:r>
            <a:r>
              <a:rPr lang="zh-CN" altLang="en-US" sz="2000" dirty="0"/>
              <a:t>、证悟，佛的一切法义就尽在掌中，一法云何？大悲心是。”</a:t>
            </a:r>
          </a:p>
          <a:p>
            <a:r>
              <a:rPr lang="zh-CN" altLang="en-US" sz="2400" dirty="0"/>
              <a:t>分为世俗大悲心和超世俗大悲心 </a:t>
            </a:r>
            <a:endParaRPr lang="en-CA" sz="2400" dirty="0"/>
          </a:p>
        </p:txBody>
      </p:sp>
    </p:spTree>
    <p:extLst>
      <p:ext uri="{BB962C8B-B14F-4D97-AF65-F5344CB8AC3E}">
        <p14:creationId xmlns:p14="http://schemas.microsoft.com/office/powerpoint/2010/main" val="26755384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世俗大悲心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CN" altLang="en-US" sz="2800" dirty="0"/>
              <a:t>发自内心地代替众生承受一切痛苦，诸如此类的布施及忍辱等行为，都是世俗方面的大悲心。</a:t>
            </a:r>
          </a:p>
          <a:p>
            <a:r>
              <a:rPr lang="zh-CN" altLang="en-US" sz="2800" dirty="0"/>
              <a:t>不仅如此发心，还有实际行动，从事解除众生暂时痛苦的慈善活动。</a:t>
            </a:r>
          </a:p>
          <a:p>
            <a:r>
              <a:rPr lang="zh-CN" altLang="en-US" sz="2800" dirty="0"/>
              <a:t>真正的悲心，是在生死关头能做出舍己为人的决定，并付诸实行。</a:t>
            </a:r>
          </a:p>
          <a:p>
            <a:r>
              <a:rPr lang="zh-CN" altLang="en-US" sz="2800" dirty="0"/>
              <a:t>佛教中说大悲心，不同于世俗的或者是他教的，因为佛教的大悲心精神，不单指「人」类，扩而至一切的众生。</a:t>
            </a:r>
            <a:endParaRPr lang="en-CA" sz="2800" dirty="0"/>
          </a:p>
        </p:txBody>
      </p:sp>
    </p:spTree>
    <p:extLst>
      <p:ext uri="{BB962C8B-B14F-4D97-AF65-F5344CB8AC3E}">
        <p14:creationId xmlns:p14="http://schemas.microsoft.com/office/powerpoint/2010/main" val="1727528993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xmlns="" Requires="p15">
      <p:transition xmlns:p14="http://schemas.microsoft.com/office/powerpoint/2010/main" spd="slow" p14:dur="1250">
        <p15:prstTrans prst="peelOff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1727" y="467360"/>
            <a:ext cx="10539153" cy="683346"/>
          </a:xfrm>
        </p:spPr>
        <p:txBody>
          <a:bodyPr/>
          <a:lstStyle/>
          <a:p>
            <a:r>
              <a:rPr lang="zh-CN" altLang="en-US" dirty="0" smtClean="0"/>
              <a:t>超世俗的大悲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6645" y="1901952"/>
            <a:ext cx="11887200" cy="4127627"/>
          </a:xfrm>
        </p:spPr>
        <p:txBody>
          <a:bodyPr>
            <a:noAutofit/>
          </a:bodyPr>
          <a:lstStyle/>
          <a:p>
            <a:r>
              <a:rPr lang="zh-CN" altLang="en-US" sz="2400" dirty="0"/>
              <a:t>让众生明了生老病死的真相，引导他们修行，从而踏上解脱道，才能彻底地、永久性地解决他们的所有痛苦，所以，这才是真正的利益众生、度化众生，才是真正意义上的救度。</a:t>
            </a:r>
          </a:p>
          <a:p>
            <a:r>
              <a:rPr lang="zh-CN" altLang="en-US" sz="2400" dirty="0"/>
              <a:t>唯有佛这样的悲心，才算得上是大悲，其他世间的慈悲只能是“悲”而已，还不能用“大”来形容，因为大悲心与佛的智慧有着很密切的关系，而菩提心也就是大悲心。</a:t>
            </a:r>
          </a:p>
          <a:p>
            <a:r>
              <a:rPr lang="zh-CN" altLang="en-US" sz="2400" dirty="0"/>
              <a:t>每个众生的命运，都是掌握在自己手里的，而不是由佛陀来安排的。这种说法所表明的态度，就不像其他宗教所供奉的“救世主”或“造物主”，谁能上天堂，谁该下地狱，都由他们来主宰。由此可知，在大悲当中，也包含了佛教的自由、宽容、平等、和平等意义。</a:t>
            </a:r>
          </a:p>
          <a:p>
            <a:r>
              <a:rPr lang="zh-CN" altLang="en-US" sz="2400" dirty="0"/>
              <a:t>“ 一切众生而为树根，诸佛菩萨而为华果，以大悲水饶益众生，则能成就诸佛菩萨智慧华果。” </a:t>
            </a:r>
            <a:r>
              <a:rPr lang="en-US" altLang="zh-CN" sz="2400" dirty="0"/>
              <a:t>- 《</a:t>
            </a:r>
            <a:r>
              <a:rPr lang="zh-CN" altLang="en-US" sz="2400" dirty="0"/>
              <a:t>华严经 普贤行愿品</a:t>
            </a:r>
            <a:r>
              <a:rPr lang="en-US" altLang="zh-CN" sz="2400" dirty="0"/>
              <a:t>》 </a:t>
            </a:r>
            <a:endParaRPr lang="en-CA" sz="2400" dirty="0"/>
          </a:p>
        </p:txBody>
      </p:sp>
    </p:spTree>
    <p:extLst>
      <p:ext uri="{BB962C8B-B14F-4D97-AF65-F5344CB8AC3E}">
        <p14:creationId xmlns:p14="http://schemas.microsoft.com/office/powerpoint/2010/main" val="3859835436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xmlns="" Requires="p15">
      <p:transition xmlns:p14="http://schemas.microsoft.com/office/powerpoint/2010/main" spd="slow" p14:dur="1250">
        <p15:prstTrans prst="pageCurlDoubl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6417" y="467360"/>
            <a:ext cx="10414463" cy="683346"/>
          </a:xfrm>
        </p:spPr>
        <p:txBody>
          <a:bodyPr/>
          <a:lstStyle/>
          <a:p>
            <a:r>
              <a:rPr lang="zh-CN" altLang="en-US" dirty="0" smtClean="0"/>
              <a:t>智悲双运的修法</a:t>
            </a:r>
            <a:endParaRPr lang="en-CA" dirty="0"/>
          </a:p>
        </p:txBody>
      </p:sp>
      <p:sp>
        <p:nvSpPr>
          <p:cNvPr id="3" name="TextBox 2"/>
          <p:cNvSpPr txBox="1"/>
          <p:nvPr/>
        </p:nvSpPr>
        <p:spPr>
          <a:xfrm>
            <a:off x="581891" y="1257300"/>
            <a:ext cx="1102475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/>
              <a:t>智悲双运即是在证悟空性的境界中停下来时，心既是证悟空性的智慧，又与菩萨戒无二无别。六波罗蜜多，都没有超出智悲之义</a:t>
            </a:r>
            <a:r>
              <a:rPr lang="en-US" altLang="zh-CN" dirty="0"/>
              <a:t>: </a:t>
            </a:r>
            <a:r>
              <a:rPr lang="zh-CN" altLang="en-US" dirty="0"/>
              <a:t>布施、持戒、忍辱是大悲；禅定、智慧是</a:t>
            </a:r>
            <a:r>
              <a:rPr lang="zh-CN" altLang="en-US" dirty="0" smtClean="0"/>
              <a:t>智</a:t>
            </a:r>
            <a:r>
              <a:rPr lang="zh-CN" altLang="en-US" dirty="0"/>
              <a:t>；</a:t>
            </a:r>
            <a:r>
              <a:rPr lang="zh-CN" altLang="en-US" dirty="0" smtClean="0"/>
              <a:t>精</a:t>
            </a:r>
            <a:r>
              <a:rPr lang="zh-CN" altLang="en-US" dirty="0"/>
              <a:t>进则是智悲的助缘。</a:t>
            </a:r>
            <a:endParaRPr lang="en-CA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05378697"/>
              </p:ext>
            </p:extLst>
          </p:nvPr>
        </p:nvGraphicFramePr>
        <p:xfrm>
          <a:off x="436417" y="2010225"/>
          <a:ext cx="11326092" cy="4023360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1402774"/>
                <a:gridCol w="6147954"/>
                <a:gridCol w="3775364"/>
              </a:tblGrid>
              <a:tr h="0">
                <a:tc>
                  <a:txBody>
                    <a:bodyPr/>
                    <a:lstStyle/>
                    <a:p>
                      <a:r>
                        <a:rPr lang="zh-CN" altLang="en-US" dirty="0" smtClean="0"/>
                        <a:t>次第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dirty="0" smtClean="0"/>
                        <a:t>为什么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dirty="0" smtClean="0"/>
                        <a:t>如何修</a:t>
                      </a:r>
                      <a:endParaRPr lang="en-CA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zh-CN" altLang="en-US" dirty="0" smtClean="0"/>
                        <a:t>出离心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sz="18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世间法和出世间法的差别</a:t>
                      </a:r>
                      <a:r>
                        <a:rPr lang="en-US" altLang="zh-CN" sz="18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: </a:t>
                      </a:r>
                      <a:r>
                        <a:rPr lang="zh-CN" altLang="en-US" sz="18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有了出离心才能升起大悲心，有了大悲心才能升起菩提心</a:t>
                      </a:r>
                      <a:r>
                        <a:rPr lang="en-US" altLang="zh-CN" sz="18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zh-CN" altLang="en-US" sz="18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出离心的升起首先自己对轮回痛苦有感受，其次有为众生和自己希求解脱的心。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sz="18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修人身难得，死亡无常等外加行。</a:t>
                      </a:r>
                      <a:endParaRPr lang="en-CA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zh-CN" altLang="en-US" dirty="0" smtClean="0"/>
                        <a:t>菩提心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sz="18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小乘和大乘的差别，只有菩提心才能够挽救自他一切众生。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sz="18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积累资粮</a:t>
                      </a:r>
                      <a:r>
                        <a:rPr lang="en-US" altLang="zh-CN" sz="18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zh-CN" altLang="en-US" sz="18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修曼茶罗</a:t>
                      </a:r>
                      <a:r>
                        <a:rPr lang="en-US" altLang="zh-CN" sz="18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r>
                        <a:rPr lang="zh-CN" altLang="en-US" sz="18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，及清净业障</a:t>
                      </a:r>
                      <a:r>
                        <a:rPr lang="en-US" altLang="zh-CN" sz="18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zh-CN" altLang="en-US" sz="18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修金刚萨埵</a:t>
                      </a:r>
                      <a:r>
                        <a:rPr lang="en-US" altLang="zh-CN" sz="18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r>
                        <a:rPr lang="zh-CN" altLang="en-US" sz="18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是生起菩提心的条件，五加行等。</a:t>
                      </a:r>
                      <a:endParaRPr lang="en-CA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zh-CN" altLang="en-US" dirty="0" smtClean="0"/>
                        <a:t>受菩萨戒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sz="18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修空性的基础</a:t>
                      </a:r>
                      <a:r>
                        <a:rPr lang="en-US" altLang="zh-CN" sz="18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zh-CN" altLang="en-US" sz="18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有了菩提心可以受菩萨戒，之后戒体 </a:t>
                      </a:r>
                      <a:r>
                        <a:rPr lang="en-US" altLang="zh-CN" sz="18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</a:t>
                      </a:r>
                      <a:r>
                        <a:rPr lang="zh-CN" altLang="en-US" sz="18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菩提心就存在我们的相续中。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sz="18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菩萨戒可以自受。在菩萨戒的基础上可以修空性。</a:t>
                      </a:r>
                      <a:endParaRPr lang="en-CA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zh-CN" altLang="en-US" dirty="0" smtClean="0"/>
                        <a:t>空性和智悲双运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sz="18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修空性是为了成佛，智悲双运是为了在一座当中将八万四千个法门都涵盖。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sz="18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在进入空性境界时，心与菩萨戒不分彼此，同时都可以进入空性的境界。此时菩萨戒即是空性，空性即是菩萨戒，即智悲双运。</a:t>
                      </a:r>
                      <a:endParaRPr lang="en-CA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619522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>
                <a:solidFill>
                  <a:schemeClr val="accent6">
                    <a:lumMod val="75000"/>
                  </a:schemeClr>
                </a:solidFill>
              </a:rPr>
              <a:t>佛教的定义</a:t>
            </a:r>
            <a:endParaRPr lang="en-CA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41120" y="1527879"/>
            <a:ext cx="9509760" cy="4127627"/>
          </a:xfrm>
        </p:spPr>
        <p:txBody>
          <a:bodyPr>
            <a:noAutofit/>
          </a:bodyPr>
          <a:lstStyle/>
          <a:p>
            <a:r>
              <a:rPr lang="zh-CN" altLang="en-US" sz="2800" dirty="0">
                <a:solidFill>
                  <a:schemeClr val="accent6">
                    <a:lumMod val="75000"/>
                  </a:schemeClr>
                </a:solidFill>
              </a:rPr>
              <a:t>佛教超越了一般的信仰。</a:t>
            </a:r>
          </a:p>
          <a:p>
            <a:r>
              <a:rPr lang="zh-CN" altLang="en-US" sz="2800" dirty="0">
                <a:solidFill>
                  <a:schemeClr val="accent6">
                    <a:lumMod val="75000"/>
                  </a:schemeClr>
                </a:solidFill>
              </a:rPr>
              <a:t>佛教既非唯物主义，亦非唯心主义。</a:t>
            </a:r>
          </a:p>
          <a:p>
            <a:r>
              <a:rPr lang="zh-CN" altLang="en-US" sz="2800" dirty="0">
                <a:solidFill>
                  <a:schemeClr val="accent6">
                    <a:lumMod val="75000"/>
                  </a:schemeClr>
                </a:solidFill>
              </a:rPr>
              <a:t>佛教既非常见，亦非断见。</a:t>
            </a:r>
          </a:p>
          <a:p>
            <a:r>
              <a:rPr lang="zh-CN" altLang="en-US" sz="2800" dirty="0">
                <a:solidFill>
                  <a:schemeClr val="accent6">
                    <a:lumMod val="75000"/>
                  </a:schemeClr>
                </a:solidFill>
              </a:rPr>
              <a:t>佛教既非哲学，亦非宗教。</a:t>
            </a:r>
          </a:p>
          <a:p>
            <a:r>
              <a:rPr lang="zh-CN" altLang="en-US" sz="2800" dirty="0">
                <a:solidFill>
                  <a:schemeClr val="accent6">
                    <a:lumMod val="75000"/>
                  </a:schemeClr>
                </a:solidFill>
              </a:rPr>
              <a:t>佛教是佛学。</a:t>
            </a:r>
          </a:p>
          <a:p>
            <a:r>
              <a:rPr lang="zh-CN" altLang="en-US" sz="2800" dirty="0">
                <a:solidFill>
                  <a:schemeClr val="accent6">
                    <a:lumMod val="75000"/>
                  </a:schemeClr>
                </a:solidFill>
              </a:rPr>
              <a:t>佛教是是无上正等正</a:t>
            </a:r>
            <a:r>
              <a:rPr lang="zh-CN" altLang="en-US" sz="2800" dirty="0" smtClean="0">
                <a:solidFill>
                  <a:schemeClr val="accent6">
                    <a:lumMod val="75000"/>
                  </a:schemeClr>
                </a:solidFill>
              </a:rPr>
              <a:t>觉，是</a:t>
            </a:r>
            <a:r>
              <a:rPr lang="zh-CN" altLang="en-US" sz="2800" dirty="0">
                <a:solidFill>
                  <a:schemeClr val="accent6">
                    <a:lumMod val="75000"/>
                  </a:schemeClr>
                </a:solidFill>
              </a:rPr>
              <a:t>证悟世界真相的唯一途径。</a:t>
            </a:r>
          </a:p>
          <a:p>
            <a:r>
              <a:rPr lang="zh-CN" altLang="en-US" sz="2800" dirty="0">
                <a:solidFill>
                  <a:schemeClr val="accent6">
                    <a:lumMod val="75000"/>
                  </a:schemeClr>
                </a:solidFill>
              </a:rPr>
              <a:t>佛教是教法和证法。</a:t>
            </a:r>
          </a:p>
          <a:p>
            <a:r>
              <a:rPr lang="zh-CN" altLang="en-US" sz="2800" dirty="0">
                <a:solidFill>
                  <a:schemeClr val="accent6">
                    <a:lumMod val="75000"/>
                  </a:schemeClr>
                </a:solidFill>
              </a:rPr>
              <a:t>佛教是大智和大悲。</a:t>
            </a:r>
            <a:endParaRPr lang="en-CA" sz="2800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560228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>
                <a:solidFill>
                  <a:schemeClr val="accent6">
                    <a:lumMod val="75000"/>
                  </a:schemeClr>
                </a:solidFill>
              </a:rPr>
              <a:t>思考讨论题</a:t>
            </a:r>
            <a:endParaRPr lang="en-CA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41120" y="1247687"/>
            <a:ext cx="9509760" cy="4407820"/>
          </a:xfrm>
        </p:spPr>
        <p:txBody>
          <a:bodyPr>
            <a:noAutofit/>
          </a:bodyPr>
          <a:lstStyle/>
          <a:p>
            <a:pPr marL="45720" indent="0">
              <a:buNone/>
            </a:pPr>
            <a:r>
              <a:rPr lang="en-US" altLang="zh-CN" sz="2800" dirty="0" smtClean="0"/>
              <a:t>1. </a:t>
            </a:r>
            <a:r>
              <a:rPr lang="zh-CN" altLang="en-US" sz="2800" dirty="0" smtClean="0"/>
              <a:t>为</a:t>
            </a:r>
            <a:r>
              <a:rPr lang="zh-CN" altLang="en-US" sz="2800" dirty="0"/>
              <a:t>什么说佛教不是简单的信仰？</a:t>
            </a:r>
            <a:br>
              <a:rPr lang="zh-CN" altLang="en-US" sz="2800" dirty="0"/>
            </a:br>
            <a:r>
              <a:rPr lang="en-US" altLang="zh-CN" sz="2800" dirty="0" smtClean="0"/>
              <a:t>2. </a:t>
            </a:r>
            <a:r>
              <a:rPr lang="zh-CN" altLang="en-US" sz="2800" dirty="0" smtClean="0"/>
              <a:t>佛</a:t>
            </a:r>
            <a:r>
              <a:rPr lang="zh-CN" altLang="en-US" sz="2800" dirty="0"/>
              <a:t>教是否是一种哲学 </a:t>
            </a:r>
            <a:r>
              <a:rPr lang="en-US" altLang="zh-CN" sz="2800" dirty="0"/>
              <a:t>? </a:t>
            </a:r>
            <a:br>
              <a:rPr lang="en-US" altLang="zh-CN" sz="2800" dirty="0"/>
            </a:br>
            <a:r>
              <a:rPr lang="en-US" altLang="zh-CN" sz="2800" dirty="0" smtClean="0"/>
              <a:t>3. </a:t>
            </a:r>
            <a:r>
              <a:rPr lang="zh-CN" altLang="en-US" sz="2800" dirty="0" smtClean="0"/>
              <a:t>为</a:t>
            </a:r>
            <a:r>
              <a:rPr lang="zh-CN" altLang="en-US" sz="2800" dirty="0"/>
              <a:t>什么说佛教既不是唯心主义也不是唯物主义</a:t>
            </a:r>
            <a:r>
              <a:rPr lang="en-US" altLang="zh-CN" sz="2800" dirty="0"/>
              <a:t>?</a:t>
            </a:r>
            <a:br>
              <a:rPr lang="en-US" altLang="zh-CN" sz="2800" dirty="0"/>
            </a:br>
            <a:r>
              <a:rPr lang="en-US" altLang="zh-CN" sz="2800" dirty="0" smtClean="0"/>
              <a:t>4. </a:t>
            </a:r>
            <a:r>
              <a:rPr lang="zh-CN" altLang="en-US" sz="2800" dirty="0" smtClean="0"/>
              <a:t>佛</a:t>
            </a:r>
            <a:r>
              <a:rPr lang="zh-CN" altLang="en-US" sz="2800" dirty="0"/>
              <a:t>教是一种宗教吗 </a:t>
            </a:r>
            <a:r>
              <a:rPr lang="en-US" altLang="zh-CN" sz="2800" dirty="0"/>
              <a:t>? </a:t>
            </a:r>
            <a:br>
              <a:rPr lang="en-US" altLang="zh-CN" sz="2800" dirty="0"/>
            </a:br>
            <a:r>
              <a:rPr lang="en-US" altLang="zh-CN" sz="2800" dirty="0" smtClean="0"/>
              <a:t>5. </a:t>
            </a:r>
            <a:r>
              <a:rPr lang="zh-CN" altLang="en-US" sz="2800" dirty="0" smtClean="0"/>
              <a:t>佛</a:t>
            </a:r>
            <a:r>
              <a:rPr lang="zh-CN" altLang="en-US" sz="2800" dirty="0"/>
              <a:t>教是常见吗？是断见吗？为什么？</a:t>
            </a:r>
            <a:br>
              <a:rPr lang="zh-CN" altLang="en-US" sz="2800" dirty="0"/>
            </a:br>
            <a:r>
              <a:rPr lang="en-US" altLang="zh-CN" sz="2800" dirty="0" smtClean="0"/>
              <a:t>6. </a:t>
            </a:r>
            <a:r>
              <a:rPr lang="zh-CN" altLang="en-US" sz="2800" dirty="0" smtClean="0"/>
              <a:t>什</a:t>
            </a:r>
            <a:r>
              <a:rPr lang="zh-CN" altLang="en-US" sz="2800" dirty="0"/>
              <a:t>么是佛教？对于佛教的定义，自己以前有哪些误解？</a:t>
            </a:r>
            <a:br>
              <a:rPr lang="zh-CN" altLang="en-US" sz="2800" dirty="0"/>
            </a:br>
            <a:r>
              <a:rPr lang="en-US" altLang="zh-CN" sz="2800" dirty="0" smtClean="0"/>
              <a:t>7. </a:t>
            </a:r>
            <a:r>
              <a:rPr lang="zh-CN" altLang="en-US" sz="2800" dirty="0" smtClean="0"/>
              <a:t>谈</a:t>
            </a:r>
            <a:r>
              <a:rPr lang="zh-CN" altLang="en-US" sz="2800" dirty="0"/>
              <a:t>谈你对智悲双运的理解？</a:t>
            </a:r>
            <a:br>
              <a:rPr lang="zh-CN" altLang="en-US" sz="2800" dirty="0"/>
            </a:br>
            <a:r>
              <a:rPr lang="en-US" altLang="zh-CN" sz="2800" dirty="0" smtClean="0"/>
              <a:t>8. </a:t>
            </a:r>
            <a:r>
              <a:rPr lang="zh-CN" altLang="en-US" sz="2800" dirty="0" smtClean="0"/>
              <a:t>佛</a:t>
            </a:r>
            <a:r>
              <a:rPr lang="zh-CN" altLang="en-US" sz="2800" dirty="0"/>
              <a:t>教的“智”和“悲”与世间定义有哪些不共之处？该如何修“智”和“悲”呢？</a:t>
            </a:r>
            <a:br>
              <a:rPr lang="zh-CN" altLang="en-US" sz="2800" dirty="0"/>
            </a:br>
            <a:r>
              <a:rPr lang="en-US" altLang="zh-CN" sz="2800" dirty="0" smtClean="0"/>
              <a:t>9. </a:t>
            </a:r>
            <a:r>
              <a:rPr lang="zh-CN" altLang="en-US" sz="2800" dirty="0" smtClean="0"/>
              <a:t>什</a:t>
            </a:r>
            <a:r>
              <a:rPr lang="zh-CN" altLang="en-US" sz="2800" dirty="0"/>
              <a:t>么是佛的法身、报身和化身？</a:t>
            </a:r>
            <a:br>
              <a:rPr lang="zh-CN" altLang="en-US" sz="2800" dirty="0"/>
            </a:br>
            <a:r>
              <a:rPr lang="en-US" altLang="zh-CN" sz="2800" dirty="0" smtClean="0"/>
              <a:t>10. </a:t>
            </a:r>
            <a:r>
              <a:rPr lang="zh-CN" altLang="en-US" sz="2800" dirty="0" smtClean="0"/>
              <a:t>分</a:t>
            </a:r>
            <a:r>
              <a:rPr lang="zh-CN" altLang="en-US" sz="2800" dirty="0"/>
              <a:t>辨正法和伪法标准是是否包含三法印的道理，请阐述一下三法印的具体内容。</a:t>
            </a:r>
            <a:endParaRPr lang="en-CA" sz="2800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464806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本课内容</a:t>
            </a:r>
            <a:endParaRPr lang="en-CA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57209593"/>
              </p:ext>
            </p:extLst>
          </p:nvPr>
        </p:nvGraphicFramePr>
        <p:xfrm>
          <a:off x="1502062" y="2729902"/>
          <a:ext cx="8128000" cy="3596640"/>
        </p:xfrm>
        <a:graphic>
          <a:graphicData uri="http://schemas.openxmlformats.org/drawingml/2006/table">
            <a:tbl>
              <a:tblPr firstRow="1" bandRow="1">
                <a:tableStyleId>{E8B1032C-EA38-4F05-BA0D-38AFFFC7BED3}</a:tableStyleId>
              </a:tblPr>
              <a:tblGrid>
                <a:gridCol w="4064000"/>
                <a:gridCol w="40640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3200" dirty="0" smtClean="0"/>
                        <a:t>佛教</a:t>
                      </a:r>
                      <a:endParaRPr lang="en-US" altLang="zh-CN" sz="3200" dirty="0" smtClean="0"/>
                    </a:p>
                    <a:p>
                      <a:pPr algn="ctr"/>
                      <a:r>
                        <a:rPr lang="zh-CN" altLang="en-US" sz="3200" dirty="0" smtClean="0"/>
                        <a:t> </a:t>
                      </a:r>
                      <a:endParaRPr lang="en-CA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3200" dirty="0" smtClean="0"/>
                        <a:t>佛教</a:t>
                      </a:r>
                      <a:r>
                        <a:rPr lang="zh-CN" altLang="en-US" sz="3200" baseline="0" dirty="0" smtClean="0"/>
                        <a:t> </a:t>
                      </a:r>
                      <a:endParaRPr lang="en-CA" sz="3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3200" dirty="0" smtClean="0"/>
                        <a:t>信仰</a:t>
                      </a:r>
                      <a:endParaRPr lang="en-US" altLang="zh-CN" sz="3200" dirty="0" smtClean="0"/>
                    </a:p>
                    <a:p>
                      <a:pPr algn="ctr"/>
                      <a:r>
                        <a:rPr lang="zh-CN" altLang="en-US" sz="3200" dirty="0" smtClean="0"/>
                        <a:t>哲学</a:t>
                      </a:r>
                      <a:endParaRPr lang="en-US" altLang="zh-CN" sz="3200" dirty="0" smtClean="0"/>
                    </a:p>
                    <a:p>
                      <a:pPr algn="ctr"/>
                      <a:r>
                        <a:rPr lang="zh-CN" altLang="en-US" sz="3200" dirty="0" smtClean="0"/>
                        <a:t>科学</a:t>
                      </a:r>
                      <a:endParaRPr lang="en-US" altLang="zh-CN" sz="3200" dirty="0" smtClean="0"/>
                    </a:p>
                    <a:p>
                      <a:pPr algn="ctr"/>
                      <a:r>
                        <a:rPr lang="zh-CN" altLang="en-US" sz="3200" dirty="0" smtClean="0"/>
                        <a:t>唯心主义</a:t>
                      </a:r>
                      <a:endParaRPr lang="en-US" altLang="zh-CN" sz="3200" dirty="0" smtClean="0"/>
                    </a:p>
                    <a:p>
                      <a:pPr algn="ctr"/>
                      <a:r>
                        <a:rPr lang="zh-CN" altLang="en-US" sz="3200" dirty="0" smtClean="0"/>
                        <a:t>宗教</a:t>
                      </a:r>
                      <a:endParaRPr lang="en-CA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4400" dirty="0" smtClean="0"/>
                        <a:t>佛学</a:t>
                      </a:r>
                      <a:endParaRPr lang="en-US" altLang="zh-CN" sz="4400" dirty="0" smtClean="0"/>
                    </a:p>
                    <a:p>
                      <a:pPr algn="ctr"/>
                      <a:r>
                        <a:rPr lang="zh-CN" altLang="en-US" sz="4400" dirty="0" smtClean="0"/>
                        <a:t>教</a:t>
                      </a:r>
                      <a:r>
                        <a:rPr lang="en-US" altLang="zh-CN" sz="4400" dirty="0" smtClean="0"/>
                        <a:t>+</a:t>
                      </a:r>
                      <a:r>
                        <a:rPr lang="zh-CN" altLang="en-US" sz="4400" dirty="0" smtClean="0"/>
                        <a:t>证</a:t>
                      </a:r>
                      <a:endParaRPr lang="en-US" altLang="zh-CN" sz="4400" dirty="0" smtClean="0"/>
                    </a:p>
                    <a:p>
                      <a:pPr algn="ctr"/>
                      <a:r>
                        <a:rPr lang="zh-CN" altLang="en-US" sz="4400" dirty="0" smtClean="0"/>
                        <a:t>智</a:t>
                      </a:r>
                      <a:r>
                        <a:rPr lang="en-US" altLang="zh-CN" sz="4400" dirty="0" smtClean="0"/>
                        <a:t>+</a:t>
                      </a:r>
                      <a:r>
                        <a:rPr lang="zh-CN" altLang="en-US" sz="4400" dirty="0" smtClean="0"/>
                        <a:t>悲</a:t>
                      </a:r>
                      <a:endParaRPr lang="en-CA" sz="4400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04310" y="3270230"/>
            <a:ext cx="426026" cy="426026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73574" y="3353342"/>
            <a:ext cx="397527" cy="259801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1423555" y="1506682"/>
            <a:ext cx="820650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dirty="0" smtClean="0"/>
              <a:t>学习本课的目的：</a:t>
            </a:r>
            <a:endParaRPr lang="en-US" altLang="zh-CN" sz="2400" dirty="0" smtClean="0"/>
          </a:p>
          <a:p>
            <a:r>
              <a:rPr lang="zh-CN" altLang="en-US" sz="2400" dirty="0"/>
              <a:t>很</a:t>
            </a:r>
            <a:r>
              <a:rPr lang="zh-CN" altLang="en-US" sz="2400" dirty="0" smtClean="0"/>
              <a:t>多人都不清楚什么是真正的佛法，误解修佛塔，念心咒等就是佛教徒 </a:t>
            </a:r>
            <a:r>
              <a:rPr lang="en-US" altLang="zh-CN" sz="2400" dirty="0" smtClean="0"/>
              <a:t>- </a:t>
            </a:r>
            <a:r>
              <a:rPr lang="zh-CN" altLang="en-US" sz="2400" dirty="0" smtClean="0"/>
              <a:t>将</a:t>
            </a:r>
            <a:r>
              <a:rPr lang="zh-CN" altLang="en-US" sz="2400" dirty="0"/>
              <a:t>佛教的外延和内涵混淆，</a:t>
            </a:r>
            <a:endParaRPr lang="en-CA" sz="2400" dirty="0"/>
          </a:p>
        </p:txBody>
      </p:sp>
    </p:spTree>
    <p:extLst>
      <p:ext uri="{BB962C8B-B14F-4D97-AF65-F5344CB8AC3E}">
        <p14:creationId xmlns:p14="http://schemas.microsoft.com/office/powerpoint/2010/main" val="3489733089"/>
      </p:ext>
    </p:extLst>
  </p:cSld>
  <p:clrMapOvr>
    <a:masterClrMapping/>
  </p:clrMapOvr>
  <p:transition spd="med">
    <p:pull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佛教 </a:t>
            </a:r>
            <a:r>
              <a:rPr lang="zh-CN" altLang="en-US" dirty="0" smtClean="0">
                <a:solidFill>
                  <a:srgbClr val="FF0000"/>
                </a:solidFill>
              </a:rPr>
              <a:t>≠</a:t>
            </a:r>
            <a:r>
              <a:rPr lang="zh-CN" altLang="en-US" dirty="0" smtClean="0"/>
              <a:t>  信仰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CN" altLang="en-US" sz="2800" dirty="0"/>
              <a:t>佛法需要信心，除了佛法外，科学也需要信心</a:t>
            </a:r>
          </a:p>
          <a:p>
            <a:r>
              <a:rPr lang="zh-CN" altLang="en-US" sz="2800" dirty="0"/>
              <a:t>佛教的基础和重点不是信仰，而是</a:t>
            </a:r>
            <a:r>
              <a:rPr lang="zh-CN" altLang="en-US" sz="2800" dirty="0" smtClean="0">
                <a:solidFill>
                  <a:srgbClr val="FF0000"/>
                </a:solidFill>
              </a:rPr>
              <a:t>智慧和大悲</a:t>
            </a:r>
            <a:endParaRPr lang="zh-CN" altLang="en-US" sz="2800" dirty="0">
              <a:solidFill>
                <a:srgbClr val="FF0000"/>
              </a:solidFill>
            </a:endParaRPr>
          </a:p>
          <a:p>
            <a:r>
              <a:rPr lang="zh-CN" altLang="en-US" sz="2800" dirty="0"/>
              <a:t>佛教不要求佛教徒盲目地信仰，而是“建立于知识基础上的信心”</a:t>
            </a:r>
          </a:p>
          <a:p>
            <a:r>
              <a:rPr lang="zh-CN" altLang="en-US" sz="2800" dirty="0"/>
              <a:t>一个佛教徒不认为仅仅皈依了佛陀，或凭借自己信仰就可得到证悟；还需要依靠佛陀的教法，自己去闻思修；佛陀希望从其弟子那里得到的不是顺服，而是对他的教法确确实实地遵随。</a:t>
            </a:r>
            <a:endParaRPr lang="en-CA" sz="2800" dirty="0"/>
          </a:p>
        </p:txBody>
      </p:sp>
    </p:spTree>
    <p:extLst>
      <p:ext uri="{BB962C8B-B14F-4D97-AF65-F5344CB8AC3E}">
        <p14:creationId xmlns:p14="http://schemas.microsoft.com/office/powerpoint/2010/main" val="3031186908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佛教 </a:t>
            </a:r>
            <a:r>
              <a:rPr lang="zh-CN" altLang="en-US" dirty="0">
                <a:solidFill>
                  <a:srgbClr val="FF0000"/>
                </a:solidFill>
              </a:rPr>
              <a:t>≠</a:t>
            </a:r>
            <a:r>
              <a:rPr lang="zh-CN" altLang="en-US" dirty="0"/>
              <a:t>  哲学，佛教 </a:t>
            </a:r>
            <a:r>
              <a:rPr lang="zh-CN" altLang="en-US" dirty="0">
                <a:solidFill>
                  <a:srgbClr val="FF0000"/>
                </a:solidFill>
              </a:rPr>
              <a:t>≠ </a:t>
            </a:r>
            <a:r>
              <a:rPr lang="zh-CN" altLang="en-US" dirty="0"/>
              <a:t>科学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CN" altLang="en-US" sz="2800" dirty="0"/>
              <a:t>哲学的某些思想和佛法相似，但是没有任何哲学剖析的深度，能够达到佛法的层次。</a:t>
            </a:r>
          </a:p>
          <a:p>
            <a:r>
              <a:rPr lang="en-US" altLang="zh-CN" sz="2800" dirty="0"/>
              <a:t>" </a:t>
            </a:r>
            <a:r>
              <a:rPr lang="zh-CN" altLang="en-US" sz="2800" dirty="0"/>
              <a:t>哲学主要涉足于知识，而不关心实践，但佛教特别强调了实践和悟证。” </a:t>
            </a:r>
            <a:r>
              <a:rPr lang="en-US" altLang="zh-CN" sz="2800" dirty="0"/>
              <a:t>- </a:t>
            </a:r>
            <a:r>
              <a:rPr lang="en-US" altLang="zh-CN" sz="2800" dirty="0">
                <a:solidFill>
                  <a:schemeClr val="accent2"/>
                </a:solidFill>
              </a:rPr>
              <a:t>《</a:t>
            </a:r>
            <a:r>
              <a:rPr lang="zh-CN" altLang="en-US" sz="2800" dirty="0">
                <a:solidFill>
                  <a:schemeClr val="accent2"/>
                </a:solidFill>
              </a:rPr>
              <a:t>觉悟之路</a:t>
            </a:r>
            <a:r>
              <a:rPr lang="en-US" altLang="zh-CN" sz="2800" dirty="0">
                <a:solidFill>
                  <a:schemeClr val="accent2"/>
                </a:solidFill>
              </a:rPr>
              <a:t>》</a:t>
            </a:r>
            <a:r>
              <a:rPr lang="zh-CN" altLang="en-US" sz="2800" dirty="0">
                <a:solidFill>
                  <a:schemeClr val="accent2"/>
                </a:solidFill>
              </a:rPr>
              <a:t>，那烂陀长老，斯里兰卡上座部佛学大师</a:t>
            </a:r>
          </a:p>
          <a:p>
            <a:r>
              <a:rPr lang="zh-CN" altLang="en-US" sz="2800" dirty="0"/>
              <a:t>佛教仅有某些观点和科学类似</a:t>
            </a:r>
          </a:p>
          <a:p>
            <a:r>
              <a:rPr lang="zh-CN" altLang="en-US" sz="2800" dirty="0"/>
              <a:t>可以参考阅读吉祥师兄的”佛教与科学“ 系列文章</a:t>
            </a:r>
            <a:endParaRPr lang="en-CA" sz="2800" dirty="0"/>
          </a:p>
        </p:txBody>
      </p:sp>
    </p:spTree>
    <p:extLst>
      <p:ext uri="{BB962C8B-B14F-4D97-AF65-F5344CB8AC3E}">
        <p14:creationId xmlns:p14="http://schemas.microsoft.com/office/powerpoint/2010/main" val="29416631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佛教 </a:t>
            </a:r>
            <a:r>
              <a:rPr lang="zh-CN" altLang="en-US" dirty="0">
                <a:solidFill>
                  <a:srgbClr val="FF0000"/>
                </a:solidFill>
              </a:rPr>
              <a:t>≠</a:t>
            </a:r>
            <a:r>
              <a:rPr lang="zh-CN" altLang="en-US" dirty="0"/>
              <a:t>  </a:t>
            </a:r>
            <a:r>
              <a:rPr lang="zh-CN" altLang="en-US" dirty="0" smtClean="0"/>
              <a:t>唯心主义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zh-CN" altLang="en-US" sz="2800" dirty="0"/>
              <a:t>佛教既不是</a:t>
            </a:r>
            <a:r>
              <a:rPr lang="zh-CN" altLang="en-US" sz="2800" i="1" dirty="0"/>
              <a:t>唯物主义</a:t>
            </a:r>
            <a:r>
              <a:rPr lang="zh-CN" altLang="en-US" sz="2800" dirty="0"/>
              <a:t>（</a:t>
            </a:r>
            <a:r>
              <a:rPr lang="zh-CN" altLang="en-US" sz="28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认为物质第一性，物质是世界的本</a:t>
            </a:r>
            <a:r>
              <a:rPr lang="zh-CN" altLang="en-US" sz="28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源</a:t>
            </a:r>
            <a:r>
              <a:rPr lang="zh-CN" altLang="en-US" sz="2800" dirty="0" smtClean="0"/>
              <a:t>），</a:t>
            </a:r>
            <a:r>
              <a:rPr lang="zh-CN" altLang="en-US" sz="2800" dirty="0"/>
              <a:t>也不是</a:t>
            </a:r>
            <a:r>
              <a:rPr lang="zh-CN" altLang="en-US" sz="2800" i="1" dirty="0"/>
              <a:t>唯心主义</a:t>
            </a:r>
            <a:r>
              <a:rPr lang="zh-CN" altLang="en-US" sz="2800" dirty="0"/>
              <a:t>（</a:t>
            </a:r>
            <a:r>
              <a:rPr lang="zh-CN" altLang="en-US" sz="28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认为精神第一性，意识是世界的本</a:t>
            </a:r>
            <a:r>
              <a:rPr lang="zh-CN" altLang="en-US" sz="28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源</a:t>
            </a:r>
            <a:r>
              <a:rPr lang="zh-CN" altLang="en-US" sz="2800" dirty="0" smtClean="0"/>
              <a:t>）</a:t>
            </a:r>
            <a:endParaRPr lang="zh-CN" altLang="en-US" sz="2800" dirty="0"/>
          </a:p>
          <a:p>
            <a:r>
              <a:rPr lang="zh-CN" altLang="en-US" sz="2800" dirty="0"/>
              <a:t>佛教的四个宗派有部，经部，唯识，中观，仅有唯识宗很多派别中的一派的小部分观点和唯心主义有点相似，但是唯心主义的见解，也达不到唯识的高度</a:t>
            </a:r>
          </a:p>
          <a:p>
            <a:r>
              <a:rPr lang="en-US" altLang="zh-CN" sz="2800" dirty="0"/>
              <a:t>《</a:t>
            </a:r>
            <a:r>
              <a:rPr lang="zh-CN" altLang="en-US" sz="2800" dirty="0"/>
              <a:t>入中论</a:t>
            </a:r>
            <a:r>
              <a:rPr lang="en-US" altLang="zh-CN" sz="2800" dirty="0"/>
              <a:t>》</a:t>
            </a:r>
            <a:r>
              <a:rPr lang="zh-CN" altLang="en-US" sz="2800" dirty="0"/>
              <a:t>：从世俗谛的角度来说，精神与物质都存在；从胜义谛的角度来说，则物质与精神均不存在 </a:t>
            </a:r>
            <a:endParaRPr lang="en-US" altLang="zh-CN" sz="2800" dirty="0" smtClean="0"/>
          </a:p>
          <a:p>
            <a:pPr lvl="1"/>
            <a:r>
              <a:rPr lang="zh-CN" altLang="en-US" sz="2400" dirty="0" smtClean="0"/>
              <a:t>中</a:t>
            </a:r>
            <a:r>
              <a:rPr lang="zh-CN" altLang="en-US" sz="2400" dirty="0"/>
              <a:t>观将主观和客观、物质和精神视为相对的存在，二者是相互对立，互为依存，有则俱有，空则俱空的对立统一体</a:t>
            </a:r>
            <a:r>
              <a:rPr lang="zh-CN" altLang="en-US" sz="2400" dirty="0" smtClean="0"/>
              <a:t>。</a:t>
            </a:r>
            <a:endParaRPr lang="zh-CN" altLang="en-US" sz="2400" dirty="0"/>
          </a:p>
        </p:txBody>
      </p:sp>
    </p:spTree>
    <p:extLst>
      <p:ext uri="{BB962C8B-B14F-4D97-AF65-F5344CB8AC3E}">
        <p14:creationId xmlns:p14="http://schemas.microsoft.com/office/powerpoint/2010/main" val="23267691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佛教 </a:t>
            </a:r>
            <a:r>
              <a:rPr lang="zh-CN" altLang="en-US" dirty="0">
                <a:solidFill>
                  <a:srgbClr val="FF0000"/>
                </a:solidFill>
              </a:rPr>
              <a:t>≠</a:t>
            </a:r>
            <a:r>
              <a:rPr lang="zh-CN" altLang="en-US" dirty="0"/>
              <a:t>  宗教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CN" altLang="en-US" sz="2800" dirty="0"/>
              <a:t>宗教</a:t>
            </a:r>
            <a:r>
              <a:rPr lang="en-US" altLang="zh-CN" sz="2800" dirty="0"/>
              <a:t>(Religion)</a:t>
            </a:r>
            <a:r>
              <a:rPr lang="zh-CN" altLang="en-US" sz="2800" dirty="0"/>
              <a:t>的含义中有承认上帝存在的意思 </a:t>
            </a:r>
          </a:p>
          <a:p>
            <a:r>
              <a:rPr lang="zh-CN" altLang="en-US" sz="2800" dirty="0"/>
              <a:t>佛教不承认造物主的存在，佛教里没有必须顺从和害怕的上帝</a:t>
            </a:r>
            <a:endParaRPr lang="en-CA" sz="2800" dirty="0"/>
          </a:p>
        </p:txBody>
      </p:sp>
    </p:spTree>
    <p:extLst>
      <p:ext uri="{BB962C8B-B14F-4D97-AF65-F5344CB8AC3E}">
        <p14:creationId xmlns:p14="http://schemas.microsoft.com/office/powerpoint/2010/main" val="41707317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佛教是什么？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CN" altLang="en-US" sz="3600" dirty="0"/>
              <a:t>佛教＝佛学，佛陀传下来的学</a:t>
            </a:r>
            <a:r>
              <a:rPr lang="zh-CN" altLang="en-US" sz="3600" dirty="0" smtClean="0"/>
              <a:t>科</a:t>
            </a:r>
            <a:endParaRPr lang="zh-CN" altLang="en-US" sz="3600" dirty="0"/>
          </a:p>
          <a:p>
            <a:r>
              <a:rPr lang="zh-CN" altLang="en-US" sz="3600" dirty="0"/>
              <a:t>佛教＝教＋证</a:t>
            </a:r>
          </a:p>
          <a:p>
            <a:pPr lvl="1"/>
            <a:r>
              <a:rPr lang="zh-CN" altLang="en-US" sz="3200" dirty="0"/>
              <a:t>教证这两个字，代表了整个佛法 </a:t>
            </a:r>
            <a:r>
              <a:rPr lang="en-US" altLang="zh-CN" sz="3200" dirty="0"/>
              <a:t>-《</a:t>
            </a:r>
            <a:r>
              <a:rPr lang="zh-CN" altLang="en-US" sz="3200" dirty="0"/>
              <a:t>俱舍论</a:t>
            </a:r>
            <a:r>
              <a:rPr lang="en-US" altLang="zh-CN" sz="3200" dirty="0"/>
              <a:t>》</a:t>
            </a:r>
            <a:r>
              <a:rPr lang="zh-CN" altLang="en-US" sz="3200" dirty="0"/>
              <a:t>：“</a:t>
            </a:r>
            <a:r>
              <a:rPr lang="zh-CN" altLang="en-US" sz="3200" dirty="0">
                <a:solidFill>
                  <a:schemeClr val="accent2"/>
                </a:solidFill>
              </a:rPr>
              <a:t>佛正法有二，以教证为体</a:t>
            </a:r>
            <a:r>
              <a:rPr lang="zh-CN" altLang="en-US" sz="3200" dirty="0"/>
              <a:t>”</a:t>
            </a:r>
          </a:p>
          <a:p>
            <a:pPr lvl="1"/>
            <a:r>
              <a:rPr lang="zh-CN" altLang="en-US" sz="3200" dirty="0"/>
              <a:t>教：是释迦牟尼佛亲口传讲的，或是经过释迦牟尼佛加持和开许，然后由菩萨们写下的经论。</a:t>
            </a:r>
          </a:p>
          <a:p>
            <a:pPr lvl="1"/>
            <a:r>
              <a:rPr lang="zh-CN" altLang="en-US" sz="3200" dirty="0"/>
              <a:t>​证：是指个人的修证，包括戒定慧</a:t>
            </a:r>
            <a:endParaRPr lang="en-CA" sz="3200" dirty="0"/>
          </a:p>
        </p:txBody>
      </p:sp>
    </p:spTree>
    <p:extLst>
      <p:ext uri="{BB962C8B-B14F-4D97-AF65-F5344CB8AC3E}">
        <p14:creationId xmlns:p14="http://schemas.microsoft.com/office/powerpoint/2010/main" val="23309133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5320" y="508924"/>
            <a:ext cx="9509760" cy="683346"/>
          </a:xfrm>
        </p:spPr>
        <p:txBody>
          <a:bodyPr/>
          <a:lstStyle/>
          <a:p>
            <a:r>
              <a:rPr lang="zh-CN" altLang="en-US" dirty="0" smtClean="0"/>
              <a:t>佛教 </a:t>
            </a:r>
            <a:r>
              <a:rPr lang="en-US" altLang="zh-CN" dirty="0" smtClean="0"/>
              <a:t>= </a:t>
            </a:r>
            <a:r>
              <a:rPr lang="zh-CN" altLang="en-US" dirty="0" smtClean="0"/>
              <a:t>智 </a:t>
            </a:r>
            <a:r>
              <a:rPr lang="en-US" altLang="zh-CN" dirty="0" smtClean="0"/>
              <a:t>+ </a:t>
            </a:r>
            <a:r>
              <a:rPr lang="zh-CN" altLang="en-US" dirty="0" smtClean="0"/>
              <a:t>悲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7981" y="1620983"/>
            <a:ext cx="11575473" cy="4377424"/>
          </a:xfrm>
        </p:spPr>
        <p:txBody>
          <a:bodyPr>
            <a:noAutofit/>
          </a:bodyPr>
          <a:lstStyle/>
          <a:p>
            <a:r>
              <a:rPr lang="zh-CN" altLang="en-US" dirty="0"/>
              <a:t>智悲双运，是整个佛教的精华。</a:t>
            </a:r>
            <a:r>
              <a:rPr lang="zh-CN" altLang="en-US" dirty="0">
                <a:solidFill>
                  <a:schemeClr val="accent2">
                    <a:lumMod val="75000"/>
                  </a:schemeClr>
                </a:solidFill>
              </a:rPr>
              <a:t>“佛教永不改变的定义，就是智和悲” </a:t>
            </a:r>
            <a:r>
              <a:rPr lang="en-US" altLang="zh-CN" dirty="0">
                <a:solidFill>
                  <a:schemeClr val="accent2">
                    <a:lumMod val="75000"/>
                  </a:schemeClr>
                </a:solidFill>
              </a:rPr>
              <a:t>- </a:t>
            </a:r>
            <a:r>
              <a:rPr lang="zh-CN" altLang="en-US" dirty="0">
                <a:solidFill>
                  <a:schemeClr val="accent2">
                    <a:lumMod val="75000"/>
                  </a:schemeClr>
                </a:solidFill>
              </a:rPr>
              <a:t>荣森班智达</a:t>
            </a:r>
          </a:p>
          <a:p>
            <a:pPr lvl="1"/>
            <a:r>
              <a:rPr lang="zh-CN" altLang="en-US" dirty="0"/>
              <a:t>修行是修智悲双运，学佛是学智慧与大悲</a:t>
            </a:r>
          </a:p>
          <a:p>
            <a:pPr lvl="1"/>
            <a:r>
              <a:rPr lang="zh-CN" altLang="en-US" dirty="0"/>
              <a:t>烧香，磕头，念经是学佛的一部分，不是主要内容</a:t>
            </a:r>
          </a:p>
          <a:p>
            <a:r>
              <a:rPr lang="zh-CN" altLang="en-US" dirty="0"/>
              <a:t>唐卡上的佛像画的不是了义佛，是佛的化身和报身，也就是佛为了度化凡夫和十地菩萨而分别显现的形象。</a:t>
            </a:r>
          </a:p>
          <a:p>
            <a:pPr lvl="1"/>
            <a:r>
              <a:rPr lang="zh-CN" altLang="en-US" dirty="0"/>
              <a:t>了义佛是佛的法身，法身佛就是智悲双运。</a:t>
            </a:r>
          </a:p>
          <a:p>
            <a:r>
              <a:rPr lang="zh-CN" altLang="en-US" dirty="0"/>
              <a:t>学佛有多种方法，净土的念佛，禅宗的参禅打坐，密宗的修气脉明点，或不用修气脉明点的方法都是学佛的方法。</a:t>
            </a:r>
          </a:p>
          <a:p>
            <a:pPr lvl="1"/>
            <a:r>
              <a:rPr lang="zh-CN" altLang="en-US" dirty="0"/>
              <a:t>无论哪种方法，如果修不出智慧与大悲，就不能成为佛法。</a:t>
            </a:r>
          </a:p>
          <a:p>
            <a:r>
              <a:rPr lang="zh-CN" altLang="en-US" dirty="0">
                <a:solidFill>
                  <a:schemeClr val="accent2">
                    <a:lumMod val="75000"/>
                  </a:schemeClr>
                </a:solidFill>
              </a:rPr>
              <a:t>“ 慈悲没有自他之分，是平等的；智慧也没有自他之分，也是平等的。</a:t>
            </a:r>
            <a:r>
              <a:rPr lang="zh-CN" altLang="en-US" dirty="0">
                <a:solidFill>
                  <a:schemeClr val="accent2"/>
                </a:solidFill>
              </a:rPr>
              <a:t>慈</a:t>
            </a:r>
            <a:r>
              <a:rPr lang="zh-CN" altLang="en-US" dirty="0">
                <a:solidFill>
                  <a:schemeClr val="accent2">
                    <a:lumMod val="75000"/>
                  </a:schemeClr>
                </a:solidFill>
              </a:rPr>
              <a:t>悲和智慧是双运的，不二的。缺乏智慧的慈悲不是真正的慈悲，缺乏慈悲的智慧也不是真正的智慧。” </a:t>
            </a:r>
            <a:r>
              <a:rPr lang="en-US" altLang="zh-CN" dirty="0">
                <a:solidFill>
                  <a:schemeClr val="accent2">
                    <a:lumMod val="75000"/>
                  </a:schemeClr>
                </a:solidFill>
              </a:rPr>
              <a:t>- </a:t>
            </a:r>
            <a:r>
              <a:rPr lang="zh-CN" altLang="en-US" dirty="0">
                <a:solidFill>
                  <a:schemeClr val="accent2">
                    <a:lumMod val="75000"/>
                  </a:schemeClr>
                </a:solidFill>
              </a:rPr>
              <a:t>达真堪布</a:t>
            </a:r>
            <a:endParaRPr lang="en-CA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66137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2118" y="467360"/>
            <a:ext cx="10528762" cy="683346"/>
          </a:xfrm>
        </p:spPr>
        <p:txBody>
          <a:bodyPr/>
          <a:lstStyle/>
          <a:p>
            <a:r>
              <a:rPr lang="zh-CN" altLang="en-US" dirty="0" smtClean="0"/>
              <a:t>什么是智？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7036" y="1465118"/>
            <a:ext cx="11835246" cy="4564461"/>
          </a:xfrm>
        </p:spPr>
        <p:txBody>
          <a:bodyPr>
            <a:noAutofit/>
          </a:bodyPr>
          <a:lstStyle/>
          <a:p>
            <a:r>
              <a:rPr lang="zh-CN" altLang="en-US" dirty="0"/>
              <a:t>“</a:t>
            </a:r>
            <a:r>
              <a:rPr lang="zh-CN" altLang="en-US" sz="2400" dirty="0"/>
              <a:t>智” 指佛的智慧，其与世间的智慧不尽相同，但也有类似之处。</a:t>
            </a:r>
          </a:p>
          <a:p>
            <a:r>
              <a:rPr lang="zh-CN" altLang="en-US" sz="2400" dirty="0"/>
              <a:t>例如佛对宏观世界的描述，提到有须弥山、四大部洲等等的存在，这就与部分世人的宇宙观有着一定的差异，佛为什么要如此描述呢？</a:t>
            </a:r>
          </a:p>
          <a:p>
            <a:pPr lvl="1"/>
            <a:r>
              <a:rPr lang="zh-CN" altLang="en-US" sz="2000" dirty="0"/>
              <a:t>佛陀传法的首要目标，就是要向每一位听法者确切地传达三法</a:t>
            </a:r>
            <a:r>
              <a:rPr lang="zh-CN" altLang="en-US" sz="2000" dirty="0" smtClean="0"/>
              <a:t>印的</a:t>
            </a:r>
            <a:r>
              <a:rPr lang="zh-CN" altLang="en-US" sz="2000" dirty="0"/>
              <a:t>义理，如果不能讲清三法印的道理，就失去了传法的意义。</a:t>
            </a:r>
          </a:p>
          <a:p>
            <a:pPr lvl="1"/>
            <a:r>
              <a:rPr lang="zh-CN" altLang="en-US" sz="2000" dirty="0"/>
              <a:t>释迦牟尼佛住世期间，在释迦教法的听众当中以婆罗门教徒为主的很多听众，都持有与实际不符的宇宙观。</a:t>
            </a:r>
          </a:p>
          <a:p>
            <a:pPr lvl="1"/>
            <a:r>
              <a:rPr lang="zh-CN" altLang="en-US" sz="2000" dirty="0"/>
              <a:t>释迦牟尼佛便采用了一些善巧方便</a:t>
            </a:r>
            <a:r>
              <a:rPr lang="en-US" altLang="zh-CN" sz="2000" dirty="0"/>
              <a:t>——</a:t>
            </a:r>
            <a:r>
              <a:rPr lang="zh-CN" altLang="en-US" sz="2000" dirty="0"/>
              <a:t>虽然明知那些观点是不对的，却没有去推翻他们，因为唯有通达三法印，才能让他们从轮回中解脱。其他诸如宇宙观等等学得再透彻，也与解脱没有任何关系。</a:t>
            </a:r>
          </a:p>
          <a:p>
            <a:pPr lvl="1"/>
            <a:r>
              <a:rPr lang="zh-CN" altLang="en-US" sz="2000" dirty="0"/>
              <a:t>正因为佛陀没有更正他们的其他观点，所以当时的宇宙观就被保留了下来。当听众的根基发生变化时，佛即会适时地驳斥他们原有的宇宙观或其他观点，并建立一种与其根基相应的宇宙观。</a:t>
            </a:r>
          </a:p>
          <a:p>
            <a:pPr lvl="1"/>
            <a:r>
              <a:rPr lang="zh-CN" altLang="en-US" sz="2000" dirty="0"/>
              <a:t>因为当时的人并不具备现代人的宇宙知识，因此也没有必要作出什么解释。佛陀利用这些权巧方法来调化众生，是具有远见卓识的表现。</a:t>
            </a:r>
            <a:endParaRPr lang="en-CA" sz="2000" dirty="0"/>
          </a:p>
        </p:txBody>
      </p:sp>
    </p:spTree>
    <p:extLst>
      <p:ext uri="{BB962C8B-B14F-4D97-AF65-F5344CB8AC3E}">
        <p14:creationId xmlns:p14="http://schemas.microsoft.com/office/powerpoint/2010/main" val="538899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anded Design Yellow 16x9">
  <a:themeElements>
    <a:clrScheme name="Banded_Design_Yellow">
      <a:dk1>
        <a:srgbClr val="323232"/>
      </a:dk1>
      <a:lt1>
        <a:sysClr val="window" lastClr="FFFFFF"/>
      </a:lt1>
      <a:dk2>
        <a:srgbClr val="000000"/>
      </a:dk2>
      <a:lt2>
        <a:srgbClr val="E5E8E8"/>
      </a:lt2>
      <a:accent1>
        <a:srgbClr val="FFCD36"/>
      </a:accent1>
      <a:accent2>
        <a:srgbClr val="F29E3E"/>
      </a:accent2>
      <a:accent3>
        <a:srgbClr val="83C546"/>
      </a:accent3>
      <a:accent4>
        <a:srgbClr val="52C1CA"/>
      </a:accent4>
      <a:accent5>
        <a:srgbClr val="7384CA"/>
      </a:accent5>
      <a:accent6>
        <a:srgbClr val="DA6A89"/>
      </a:accent6>
      <a:hlink>
        <a:srgbClr val="88CACA"/>
      </a:hlink>
      <a:folHlink>
        <a:srgbClr val="91A7CA"/>
      </a:folHlink>
    </a:clrScheme>
    <a:fontScheme name="Book Antiqua">
      <a:majorFont>
        <a:latin typeface="Book Antiqua"/>
        <a:ea typeface=""/>
        <a:cs typeface=""/>
      </a:majorFont>
      <a:minorFont>
        <a:latin typeface="Book Antiqu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Banded_Design_Yellow">
      <a:dk1>
        <a:srgbClr val="595959"/>
      </a:dk1>
      <a:lt1>
        <a:sysClr val="window" lastClr="FFFFFF"/>
      </a:lt1>
      <a:dk2>
        <a:srgbClr val="323232"/>
      </a:dk2>
      <a:lt2>
        <a:srgbClr val="E5E8E8"/>
      </a:lt2>
      <a:accent1>
        <a:srgbClr val="FFCD36"/>
      </a:accent1>
      <a:accent2>
        <a:srgbClr val="F29E3E"/>
      </a:accent2>
      <a:accent3>
        <a:srgbClr val="83C546"/>
      </a:accent3>
      <a:accent4>
        <a:srgbClr val="52C1CA"/>
      </a:accent4>
      <a:accent5>
        <a:srgbClr val="7384CA"/>
      </a:accent5>
      <a:accent6>
        <a:srgbClr val="DA6A89"/>
      </a:accent6>
      <a:hlink>
        <a:srgbClr val="88CACA"/>
      </a:hlink>
      <a:folHlink>
        <a:srgbClr val="91A7CA"/>
      </a:folHlink>
    </a:clrScheme>
    <a:fontScheme name="Book Antiqua">
      <a:majorFont>
        <a:latin typeface="Book Antiqua"/>
        <a:ea typeface=""/>
        <a:cs typeface=""/>
      </a:majorFont>
      <a:minorFont>
        <a:latin typeface="Book Antiqu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Banded_Design_Yellow">
      <a:dk1>
        <a:srgbClr val="595959"/>
      </a:dk1>
      <a:lt1>
        <a:sysClr val="window" lastClr="FFFFFF"/>
      </a:lt1>
      <a:dk2>
        <a:srgbClr val="323232"/>
      </a:dk2>
      <a:lt2>
        <a:srgbClr val="E5E8E8"/>
      </a:lt2>
      <a:accent1>
        <a:srgbClr val="FFCD36"/>
      </a:accent1>
      <a:accent2>
        <a:srgbClr val="F29E3E"/>
      </a:accent2>
      <a:accent3>
        <a:srgbClr val="83C546"/>
      </a:accent3>
      <a:accent4>
        <a:srgbClr val="52C1CA"/>
      </a:accent4>
      <a:accent5>
        <a:srgbClr val="7384CA"/>
      </a:accent5>
      <a:accent6>
        <a:srgbClr val="DA6A89"/>
      </a:accent6>
      <a:hlink>
        <a:srgbClr val="88CACA"/>
      </a:hlink>
      <a:folHlink>
        <a:srgbClr val="91A7CA"/>
      </a:folHlink>
    </a:clrScheme>
    <a:fontScheme name="Book Antiqua">
      <a:majorFont>
        <a:latin typeface="Book Antiqua"/>
        <a:ea typeface=""/>
        <a:cs typeface=""/>
      </a:majorFont>
      <a:minorFont>
        <a:latin typeface="Book Antiqu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866677B1-365E-411F-9971-C788BC297525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Yellow banded design presentation (widescreen)</Template>
  <TotalTime>0</TotalTime>
  <Words>3070</Words>
  <Application>Microsoft Office PowerPoint</Application>
  <PresentationFormat>Custom</PresentationFormat>
  <Paragraphs>115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Banded Design Yellow 16x9</vt:lpstr>
      <vt:lpstr>佛教的定义</vt:lpstr>
      <vt:lpstr>本课内容</vt:lpstr>
      <vt:lpstr>佛教 ≠  信仰</vt:lpstr>
      <vt:lpstr>佛教 ≠  哲学，佛教 ≠ 科学</vt:lpstr>
      <vt:lpstr>佛教 ≠  唯心主义</vt:lpstr>
      <vt:lpstr>佛教 ≠  宗教</vt:lpstr>
      <vt:lpstr>佛教是什么？</vt:lpstr>
      <vt:lpstr>佛教 = 智 + 悲</vt:lpstr>
      <vt:lpstr>什么是智？</vt:lpstr>
      <vt:lpstr>什么是智</vt:lpstr>
      <vt:lpstr>什么是“悲”</vt:lpstr>
      <vt:lpstr>世俗大悲心</vt:lpstr>
      <vt:lpstr>超世俗的大悲</vt:lpstr>
      <vt:lpstr>智悲双运的修法</vt:lpstr>
      <vt:lpstr>佛教的定义</vt:lpstr>
      <vt:lpstr>思考讨论题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2015-09-26T20:05:38Z</dcterms:created>
  <dcterms:modified xsi:type="dcterms:W3CDTF">2017-08-01T21:11:45Z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TC029009979991</vt:lpwstr>
  </property>
</Properties>
</file>