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60" r:id="rId3"/>
    <p:sldId id="277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7D"/>
    <a:srgbClr val="E29700"/>
    <a:srgbClr val="FFB21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59" autoAdjust="0"/>
  </p:normalViewPr>
  <p:slideViewPr>
    <p:cSldViewPr>
      <p:cViewPr>
        <p:scale>
          <a:sx n="100" d="100"/>
          <a:sy n="100" d="100"/>
        </p:scale>
        <p:origin x="-48" y="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628F4-73A2-4CE8-AE79-3309334AE58D}" type="datetimeFigureOut">
              <a:rPr lang="zh-CN" altLang="en-US" smtClean="0"/>
              <a:pPr/>
              <a:t>2016/11/10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A2FEB-358A-413D-91F0-9B49431CD3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91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67E76-BFC9-42C2-99FF-017C40EC12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85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3B331-5228-4AF7-B334-F7E678DA2A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390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03033-2C87-4376-AAEA-0A5A4EDA367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046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6FD14-A1D8-4B70-9E24-87C47B67F7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393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BB86F-0567-488D-A29C-3015E3EB253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6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06023-3B84-464A-BF01-C26A5C60729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54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6B45B-B65D-49F0-ADDC-1659B11848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006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6E527-EE41-42C1-8FEF-6AC5F17087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9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D5C3F-1AF0-4128-A34B-2BD6972753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180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0F072-C6CF-4A43-BF95-DE165154963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83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E4D00-5C72-4320-A7DB-9190954F1F9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8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F73579-B9B2-47D2-A84F-14E28F55811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7543800" cy="990600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/>
            </a:r>
            <a:br>
              <a:rPr lang="en-US" altLang="zh-CN" b="1" dirty="0" smtClean="0">
                <a:solidFill>
                  <a:srgbClr val="C00000"/>
                </a:solidFill>
              </a:rPr>
            </a:br>
            <a:r>
              <a:rPr lang="zh-CN" altLang="en-US" b="1" dirty="0">
                <a:solidFill>
                  <a:srgbClr val="C00000"/>
                </a:solidFill>
              </a:rPr>
              <a:t>解</a:t>
            </a:r>
            <a:r>
              <a:rPr lang="zh-CN" altLang="en-US" b="1" dirty="0" smtClean="0">
                <a:solidFill>
                  <a:srgbClr val="C00000"/>
                </a:solidFill>
              </a:rPr>
              <a:t>脱的原理</a:t>
            </a:r>
            <a:r>
              <a:rPr lang="zh-CN" altLang="en-US" b="1" dirty="0">
                <a:solidFill>
                  <a:srgbClr val="C00000"/>
                </a:solidFill>
              </a:rPr>
              <a:t/>
            </a:r>
            <a:br>
              <a:rPr lang="zh-CN" altLang="en-US" b="1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6172200" cy="27432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 smtClean="0"/>
              <a:t>Part 1 </a:t>
            </a:r>
            <a:r>
              <a:rPr lang="zh-CN" altLang="en-US" sz="2800" b="1" dirty="0" smtClean="0"/>
              <a:t>闻</a:t>
            </a:r>
            <a:r>
              <a:rPr lang="zh-CN" altLang="en-US" sz="2800" b="1" dirty="0"/>
              <a:t>思</a:t>
            </a:r>
            <a:r>
              <a:rPr lang="zh-CN" altLang="en-US" sz="2800" b="1" dirty="0" smtClean="0"/>
              <a:t>修三，不可脱节</a:t>
            </a:r>
            <a:endParaRPr lang="en-US" altLang="zh-CN" sz="2800" b="1" dirty="0" smtClean="0"/>
          </a:p>
          <a:p>
            <a:pPr marL="0" indent="0">
              <a:buNone/>
            </a:pPr>
            <a:endParaRPr lang="en-US" altLang="zh-CN" sz="2400" b="1" dirty="0" smtClean="0"/>
          </a:p>
          <a:p>
            <a:pPr marL="0" indent="0">
              <a:buNone/>
            </a:pPr>
            <a:r>
              <a:rPr lang="zh-CN" altLang="en-US" sz="2400" b="1" dirty="0" smtClean="0"/>
              <a:t>一 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闻思学习的必要性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1600" b="1" dirty="0" smtClean="0"/>
              <a:t>没有</a:t>
            </a:r>
            <a:r>
              <a:rPr lang="zh-CN" altLang="en-US" sz="1600" b="1" dirty="0"/>
              <a:t>闻</a:t>
            </a:r>
            <a:r>
              <a:rPr lang="zh-CN" altLang="en-US" sz="1600" b="1" dirty="0" smtClean="0"/>
              <a:t>思，就不懂修法，就不能真正解脱</a:t>
            </a:r>
            <a:endParaRPr lang="en-US" altLang="zh-CN" sz="1600" b="1" dirty="0" smtClean="0"/>
          </a:p>
          <a:p>
            <a:r>
              <a:rPr lang="zh-CN" altLang="en-US" sz="1600" b="1" dirty="0" smtClean="0"/>
              <a:t>没有</a:t>
            </a:r>
            <a:r>
              <a:rPr lang="zh-CN" altLang="en-US" sz="1600" b="1" dirty="0"/>
              <a:t>闻</a:t>
            </a:r>
            <a:r>
              <a:rPr lang="zh-CN" altLang="en-US" sz="1600" b="1" dirty="0" smtClean="0"/>
              <a:t>思，就没有窍诀，修行就不会有任何结果</a:t>
            </a:r>
            <a:endParaRPr lang="en-US" altLang="zh-CN" sz="1600" b="1" dirty="0" smtClean="0"/>
          </a:p>
          <a:p>
            <a:pPr marL="0" indent="0">
              <a:buNone/>
            </a:pPr>
            <a:endParaRPr lang="en-US" altLang="zh-CN" sz="1800" b="1" dirty="0" smtClean="0"/>
          </a:p>
          <a:p>
            <a:pPr marL="0" indent="0">
              <a:buNone/>
            </a:pPr>
            <a:r>
              <a:rPr lang="zh-CN" altLang="en-US" sz="1800" b="1" dirty="0" smtClean="0"/>
              <a:t>二 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实践理论，以指导下一步的修行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1600" b="1" dirty="0"/>
              <a:t>佛教要求智信</a:t>
            </a:r>
            <a:r>
              <a:rPr lang="zh-CN" altLang="en-US" sz="1600" b="1" dirty="0" smtClean="0"/>
              <a:t>，其内</a:t>
            </a:r>
            <a:r>
              <a:rPr lang="zh-CN" altLang="en-US" sz="1600" b="1" dirty="0"/>
              <a:t>容，是可以思考，推导并亲自证悟</a:t>
            </a:r>
            <a:r>
              <a:rPr lang="zh-CN" altLang="en-US" sz="1600" b="1" dirty="0" smtClean="0"/>
              <a:t>的</a:t>
            </a:r>
            <a:endParaRPr lang="en-US" altLang="zh-CN" sz="1600" b="1" dirty="0" smtClean="0"/>
          </a:p>
          <a:p>
            <a:r>
              <a:rPr lang="zh-CN" altLang="en-US" sz="1600" b="1" dirty="0"/>
              <a:t>佛</a:t>
            </a:r>
            <a:r>
              <a:rPr lang="zh-CN" altLang="en-US" sz="1600" b="1" dirty="0" smtClean="0"/>
              <a:t>教要求</a:t>
            </a:r>
            <a:r>
              <a:rPr lang="zh-CN" altLang="en-US" sz="1600" b="1" dirty="0"/>
              <a:t>思</a:t>
            </a:r>
            <a:r>
              <a:rPr lang="zh-CN" altLang="en-US" sz="1600" b="1" dirty="0" smtClean="0"/>
              <a:t>考，通过思考讨论来建立正见和信心</a:t>
            </a:r>
            <a:endParaRPr lang="en-US" altLang="zh-CN" sz="1600" b="1" dirty="0" smtClean="0"/>
          </a:p>
          <a:p>
            <a:pPr marL="0" indent="0">
              <a:buNone/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953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7924800" cy="34290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Two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什么是修行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一 闭关打座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在内心</a:t>
            </a:r>
            <a:r>
              <a:rPr lang="zh-CN" altLang="en-US" sz="1600" b="1" dirty="0"/>
              <a:t>散</a:t>
            </a:r>
            <a:r>
              <a:rPr lang="zh-CN" altLang="en-US" sz="1600" b="1" dirty="0" smtClean="0"/>
              <a:t>乱放逸的不专注的情况下，是没有办法修习佛法的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可以是一个月，一个星期，也可以二三个小时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真正的</a:t>
            </a:r>
            <a:r>
              <a:rPr lang="zh-CN" altLang="en-US" sz="1600" b="1" dirty="0"/>
              <a:t>修</a:t>
            </a:r>
            <a:r>
              <a:rPr lang="zh-CN" altLang="en-US" sz="1600" b="1" dirty="0" smtClean="0"/>
              <a:t>行，是用心去修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二把闭关修行时思维感悟的佛法，应用到时常生活中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通过</a:t>
            </a:r>
            <a:r>
              <a:rPr lang="zh-CN" altLang="en-US" sz="1600" b="1" dirty="0"/>
              <a:t>理</a:t>
            </a:r>
            <a:r>
              <a:rPr lang="zh-CN" altLang="en-US" sz="1600" b="1" dirty="0" smtClean="0"/>
              <a:t>论，能看清世界与人生的真正面目，可以想通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没</a:t>
            </a:r>
            <a:r>
              <a:rPr lang="zh-CN" altLang="en-US" sz="1600" b="1" dirty="0"/>
              <a:t>有修行，生活中的烦恼无法彻底的解决</a:t>
            </a:r>
            <a:endParaRPr lang="en-US" altLang="zh-CN" sz="16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 smtClean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7924800" cy="34290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Three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修行的目的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一 追求幸福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人天乘：追求现世或生生世世的世间幸福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小乘：追求个人的幸福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大乘：追求所有众生的，绝对永恒的幸福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二脱离轮回，断除痛苦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《</a:t>
            </a:r>
            <a:r>
              <a:rPr lang="zh-CN" altLang="en-US" sz="1600" b="1" dirty="0"/>
              <a:t>中观四百论</a:t>
            </a:r>
            <a:r>
              <a:rPr lang="en-US" altLang="zh-CN" sz="1600" b="1" dirty="0" smtClean="0"/>
              <a:t>》</a:t>
            </a:r>
            <a:r>
              <a:rPr lang="zh-CN" altLang="en-US" sz="1600" b="1" dirty="0" smtClean="0"/>
              <a:t>：胜者为意苦，劣者从身生，即由此二苦，日日坏世间</a:t>
            </a:r>
            <a:endParaRPr lang="en-US" altLang="zh-CN" sz="16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 smtClean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33600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7924800" cy="34290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Four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轮回的根源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一 贪欲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对身外之物，世间和轮回的贪欲</a:t>
            </a:r>
            <a:endParaRPr lang="en-US" altLang="zh-CN" sz="1600" b="1" dirty="0" smtClean="0"/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二因</a:t>
            </a:r>
            <a:r>
              <a:rPr lang="zh-CN" altLang="en-US" sz="2000" b="1" dirty="0">
                <a:solidFill>
                  <a:srgbClr val="0070C0"/>
                </a:solidFill>
              </a:rPr>
              <a:t>为无明，产生贪欲，因为欲望，产生无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明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三 贪欲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+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无明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=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执着</a:t>
            </a:r>
            <a:endParaRPr lang="en-US" altLang="zh-CN" sz="2000" b="1" dirty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我执：对自己的执着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法我执：对一切事物的实有执着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/>
              <a:t>执</a:t>
            </a:r>
            <a:r>
              <a:rPr lang="zh-CN" altLang="en-US" sz="1600" b="1" dirty="0" smtClean="0"/>
              <a:t>着的存在与否，程度大小，导致了相应的苦乐感受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r>
              <a:rPr lang="zh-CN" altLang="en-US" sz="2000" b="1" dirty="0">
                <a:solidFill>
                  <a:srgbClr val="FF0000"/>
                </a:solidFill>
              </a:rPr>
              <a:t>轮回的根源：执着</a:t>
            </a:r>
            <a:endParaRPr lang="en-US" altLang="zh-CN" sz="2000" b="1" dirty="0">
              <a:solidFill>
                <a:srgbClr val="FF0000"/>
              </a:solidFill>
            </a:endParaRPr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66173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04800" y="1943100"/>
            <a:ext cx="8153400" cy="37719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F</a:t>
            </a:r>
            <a:r>
              <a:rPr lang="en-US" altLang="zh-CN" sz="2800" b="1" dirty="0" smtClean="0"/>
              <a:t>ive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解脱的原理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一 寻找正确的解脱良药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以“治病救人，药需对症”为喻，如果只为人天福报而作的善根，与贪欲无明没有冲突，所以也不能解脱。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/>
              <a:t>梁武帝案公：武帝：“我像出家人一样吃斋念佛，做了很多善事，有多大的功德呢？”</a:t>
            </a:r>
            <a:endParaRPr lang="en-US" altLang="zh-CN" sz="1600" b="1" dirty="0" smtClean="0"/>
          </a:p>
          <a:p>
            <a:pPr algn="l"/>
            <a:r>
              <a:rPr lang="en-US" altLang="zh-CN" sz="1600" b="1" dirty="0"/>
              <a:t> </a:t>
            </a:r>
            <a:r>
              <a:rPr lang="en-US" altLang="zh-CN" sz="1600" b="1" dirty="0" smtClean="0"/>
              <a:t>     </a:t>
            </a:r>
            <a:r>
              <a:rPr lang="zh-CN" altLang="en-US" sz="1600" b="1" dirty="0" smtClean="0"/>
              <a:t>达摩祖师：“没有功德！”因为武帝的善行，和轮回没有冲突，因此和解脱没有关系</a:t>
            </a:r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>
                <a:solidFill>
                  <a:srgbClr val="FF0000"/>
                </a:solidFill>
              </a:rPr>
              <a:t>生起出离心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------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与轮回冲突开始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>
                <a:solidFill>
                  <a:srgbClr val="FF0000"/>
                </a:solidFill>
              </a:rPr>
              <a:t>生起菩提心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------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与轮回冲突加剧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600" b="1" dirty="0" smtClean="0">
                <a:solidFill>
                  <a:srgbClr val="FF0000"/>
                </a:solidFill>
              </a:rPr>
              <a:t>证悟空性的智慧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---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与轮回冲突到高潮和结尾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 smtClean="0"/>
          </a:p>
          <a:p>
            <a:pPr algn="l"/>
            <a:r>
              <a:rPr lang="zh-CN" altLang="en-US" sz="1600" b="1" dirty="0"/>
              <a:t>放</a:t>
            </a:r>
            <a:r>
              <a:rPr lang="zh-CN" altLang="en-US" sz="1600" b="1" dirty="0" smtClean="0"/>
              <a:t>弃：悲观厌世，看不惯，日子难以为继，被迫暂时放弃，当诱惑出现，再操旧业</a:t>
            </a:r>
            <a:endParaRPr lang="en-US" altLang="zh-CN" sz="1600" b="1" dirty="0" smtClean="0"/>
          </a:p>
          <a:p>
            <a:pPr algn="l"/>
            <a:r>
              <a:rPr lang="zh-CN" altLang="en-US" sz="1600" b="1" dirty="0" smtClean="0"/>
              <a:t>放下：对任何事情，没有贪欲</a:t>
            </a:r>
            <a:endParaRPr lang="en-US" altLang="zh-CN" sz="1600" b="1" dirty="0" smtClean="0"/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41992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077200" cy="4205287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F</a:t>
            </a:r>
            <a:r>
              <a:rPr lang="en-US" altLang="zh-CN" sz="2800" b="1" dirty="0" smtClean="0"/>
              <a:t>ive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解脱的原理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二医治轮回顽疾的手段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1800" b="1" dirty="0" smtClean="0"/>
              <a:t>放下的方法</a:t>
            </a:r>
            <a:r>
              <a:rPr lang="en-US" altLang="zh-CN" sz="1800" b="1" dirty="0" smtClean="0"/>
              <a:t>-----</a:t>
            </a:r>
            <a:r>
              <a:rPr lang="zh-CN" altLang="en-US" sz="1800" b="1" dirty="0" smtClean="0"/>
              <a:t>思考和向外观察</a:t>
            </a:r>
            <a:endParaRPr lang="en-US" altLang="zh-CN" sz="1800" b="1" dirty="0" smtClean="0"/>
          </a:p>
          <a:p>
            <a:pPr algn="l"/>
            <a:endParaRPr lang="en-US" altLang="zh-CN" sz="16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 smtClean="0"/>
              <a:t>思考</a:t>
            </a:r>
            <a:r>
              <a:rPr lang="en-US" altLang="zh-CN" sz="1500" b="1" dirty="0" smtClean="0"/>
              <a:t>1</a:t>
            </a:r>
            <a:r>
              <a:rPr lang="zh-CN" altLang="en-US" sz="1500" b="1" dirty="0" smtClean="0"/>
              <a:t>，贪欲的对境很有魅力，还是自己内心的幻觉？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/>
              <a:t>思</a:t>
            </a:r>
            <a:r>
              <a:rPr lang="zh-CN" altLang="en-US" sz="1500" b="1" dirty="0" smtClean="0"/>
              <a:t>考</a:t>
            </a:r>
            <a:r>
              <a:rPr lang="en-US" altLang="zh-CN" sz="1500" b="1" dirty="0" smtClean="0"/>
              <a:t>2</a:t>
            </a:r>
            <a:r>
              <a:rPr lang="zh-CN" altLang="en-US" sz="1500" b="1" dirty="0" smtClean="0"/>
              <a:t>，世人在追求幸福时，肯定会做很多恶业，即使些许善根，也脱不了轮回之因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/>
              <a:t>思</a:t>
            </a:r>
            <a:r>
              <a:rPr lang="zh-CN" altLang="en-US" sz="1500" b="1" dirty="0" smtClean="0"/>
              <a:t>考</a:t>
            </a:r>
            <a:r>
              <a:rPr lang="en-US" altLang="zh-CN" sz="1500" b="1" dirty="0" smtClean="0"/>
              <a:t>3</a:t>
            </a:r>
            <a:r>
              <a:rPr lang="zh-CN" altLang="en-US" sz="1500" b="1" dirty="0" smtClean="0"/>
              <a:t>，六道之中，都充满痛苦，虽然有短暂相对的幸福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 smtClean="0"/>
              <a:t>以四外加行或小乘佛教观察：                    得到万法无常，痛苦，有漏的结论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 smtClean="0"/>
              <a:t>以中观的方法观察今生来世与外在的各种事物，               得出万法空性的结论</a:t>
            </a:r>
            <a:endParaRPr lang="en-US" altLang="zh-CN" sz="1500" b="1" dirty="0" smtClean="0"/>
          </a:p>
          <a:p>
            <a:pPr algn="l"/>
            <a:endParaRPr lang="en-US" altLang="zh-CN" sz="1500" b="1" dirty="0" smtClean="0"/>
          </a:p>
          <a:p>
            <a:pPr algn="l"/>
            <a:r>
              <a:rPr lang="zh-CN" altLang="en-US" sz="1500" b="1" dirty="0" smtClean="0"/>
              <a:t>         </a:t>
            </a:r>
            <a:endParaRPr lang="en-US" altLang="zh-CN" sz="1500" b="1" dirty="0" smtClean="0"/>
          </a:p>
          <a:p>
            <a:pPr algn="l"/>
            <a:r>
              <a:rPr lang="zh-CN" altLang="en-US" sz="1500" b="1" dirty="0" smtClean="0"/>
              <a:t>                  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如此，贪婪和愚昧就会受到破坏，出离心升起</a:t>
            </a:r>
            <a:endParaRPr lang="en-US" altLang="zh-CN" sz="1800" b="1" dirty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 smtClean="0"/>
          </a:p>
          <a:p>
            <a:pPr algn="l"/>
            <a:endParaRPr lang="en-US" altLang="zh-CN" sz="1600" b="1" dirty="0" smtClean="0"/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437382" y="4641850"/>
            <a:ext cx="7747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724400" y="4876800"/>
            <a:ext cx="7747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165348" y="5175250"/>
            <a:ext cx="484632" cy="587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3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46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42900" y="1447800"/>
            <a:ext cx="8153400" cy="37719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F</a:t>
            </a:r>
            <a:r>
              <a:rPr lang="en-US" altLang="zh-CN" sz="2800" b="1" dirty="0" smtClean="0"/>
              <a:t>ive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解脱的原理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rgbClr val="0070C0"/>
                </a:solidFill>
              </a:rPr>
              <a:t>二医治轮回顽疾的手段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zh-CN" altLang="en-US" sz="1800" b="1" dirty="0" smtClean="0"/>
              <a:t>放</a:t>
            </a:r>
            <a:r>
              <a:rPr lang="zh-CN" altLang="en-US" sz="1800" b="1" dirty="0"/>
              <a:t>下的方法</a:t>
            </a:r>
            <a:r>
              <a:rPr lang="en-US" altLang="zh-CN" sz="1800" b="1" dirty="0" smtClean="0"/>
              <a:t>-----</a:t>
            </a:r>
            <a:r>
              <a:rPr lang="zh-CN" altLang="en-US" sz="1800" b="1" dirty="0" smtClean="0"/>
              <a:t>内观</a:t>
            </a:r>
            <a:endParaRPr lang="en-US" altLang="zh-CN" sz="1800" b="1" dirty="0" smtClean="0"/>
          </a:p>
          <a:p>
            <a:pPr algn="l"/>
            <a:r>
              <a:rPr lang="zh-CN" altLang="en-US" sz="1500" b="1" dirty="0" smtClean="0"/>
              <a:t>内观</a:t>
            </a:r>
            <a:r>
              <a:rPr lang="en-US" altLang="zh-CN" sz="1500" b="1" dirty="0" smtClean="0"/>
              <a:t>1</a:t>
            </a:r>
            <a:r>
              <a:rPr lang="zh-CN" altLang="en-US" sz="1500" b="1" dirty="0"/>
              <a:t> </a:t>
            </a:r>
            <a:r>
              <a:rPr lang="zh-CN" altLang="en-US" sz="1500" b="1" dirty="0" smtClean="0"/>
              <a:t> 究竟是什么，在贪恋执着这个世界？                   结论是精神或意识</a:t>
            </a:r>
            <a:endParaRPr lang="en-US" altLang="zh-CN" sz="1500" b="1" dirty="0" smtClean="0"/>
          </a:p>
          <a:p>
            <a:pPr algn="l"/>
            <a:r>
              <a:rPr lang="zh-CN" altLang="en-US" sz="1500" b="1" dirty="0" smtClean="0"/>
              <a:t>内观</a:t>
            </a:r>
            <a:r>
              <a:rPr lang="en-US" altLang="zh-CN" sz="1500" b="1" dirty="0" smtClean="0"/>
              <a:t>2  </a:t>
            </a:r>
            <a:r>
              <a:rPr lang="zh-CN" altLang="en-US" sz="1500" b="1" dirty="0" smtClean="0"/>
              <a:t>意识是否存在？它是什么样子？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1500" b="1" dirty="0"/>
              <a:t> </a:t>
            </a:r>
            <a:r>
              <a:rPr lang="en-US" altLang="zh-CN" sz="1500" b="1" dirty="0" smtClean="0"/>
              <a:t>      </a:t>
            </a:r>
            <a:r>
              <a:rPr lang="zh-CN" altLang="en-US" sz="1500" b="1" dirty="0" smtClean="0"/>
              <a:t>中观的胜义观</a:t>
            </a:r>
            <a:r>
              <a:rPr lang="en-US" altLang="zh-CN" sz="1500" b="1" dirty="0" smtClean="0"/>
              <a:t>+</a:t>
            </a:r>
            <a:r>
              <a:rPr lang="zh-CN" altLang="en-US" sz="1500" b="1" dirty="0" smtClean="0"/>
              <a:t>唯识的世俗观去观察                            看到如来光明藏，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1500" b="1" dirty="0"/>
              <a:t> </a:t>
            </a:r>
            <a:r>
              <a:rPr lang="en-US" altLang="zh-CN" sz="1500" b="1" dirty="0" smtClean="0"/>
              <a:t>       </a:t>
            </a:r>
            <a:r>
              <a:rPr lang="zh-CN" altLang="en-US" sz="1500" b="1" dirty="0" smtClean="0"/>
              <a:t>大手印，大圆满直接往内看                                      永远不会有贪欲心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r>
              <a:rPr lang="en-US" altLang="zh-CN" sz="1800" b="1" dirty="0" smtClean="0">
                <a:solidFill>
                  <a:srgbClr val="FF0000"/>
                </a:solidFill>
              </a:rPr>
              <a:t>                       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因此，贪欲心只是一种突然产生的幻觉</a:t>
            </a:r>
            <a:endParaRPr lang="en-US" altLang="zh-CN" sz="1800" b="1" dirty="0" smtClean="0">
              <a:solidFill>
                <a:srgbClr val="FF0000"/>
              </a:solidFill>
            </a:endParaRPr>
          </a:p>
          <a:p>
            <a:pPr algn="l"/>
            <a:endParaRPr lang="en-US" altLang="zh-CN" sz="1800" b="1" dirty="0">
              <a:solidFill>
                <a:srgbClr val="FF0000"/>
              </a:solidFill>
            </a:endParaRPr>
          </a:p>
          <a:p>
            <a:pPr algn="l"/>
            <a:r>
              <a:rPr lang="zh-CN" altLang="en-US" sz="1800" b="1" dirty="0"/>
              <a:t>菩提心</a:t>
            </a:r>
            <a:r>
              <a:rPr lang="en-US" altLang="zh-CN" sz="1800" b="1" dirty="0"/>
              <a:t>-----</a:t>
            </a:r>
            <a:r>
              <a:rPr lang="zh-CN" altLang="en-US" sz="1800" b="1" dirty="0"/>
              <a:t>摧毁爱我执</a:t>
            </a:r>
            <a:endParaRPr lang="en-US" altLang="zh-CN" sz="18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/>
              <a:t>菩提心没有升起之前，利已主义</a:t>
            </a:r>
            <a:r>
              <a:rPr lang="zh-CN" altLang="en-US" sz="1500" b="1" dirty="0" smtClean="0"/>
              <a:t>，“我”起</a:t>
            </a:r>
            <a:r>
              <a:rPr lang="zh-CN" altLang="en-US" sz="1500" b="1" dirty="0"/>
              <a:t>着决定性的作</a:t>
            </a:r>
            <a:r>
              <a:rPr lang="zh-CN" altLang="en-US" sz="1500" b="1" dirty="0" smtClean="0"/>
              <a:t>用</a:t>
            </a:r>
            <a:endParaRPr lang="en-US" altLang="zh-CN" sz="1500" b="1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500" b="1" dirty="0"/>
              <a:t>菩</a:t>
            </a:r>
            <a:r>
              <a:rPr lang="zh-CN" altLang="en-US" sz="1500" b="1" dirty="0" smtClean="0"/>
              <a:t>提心和空性见可将我执斩草除根</a:t>
            </a:r>
            <a:endParaRPr lang="en-US" altLang="zh-CN" sz="1500" b="1" dirty="0"/>
          </a:p>
          <a:p>
            <a:pPr algn="l"/>
            <a:endParaRPr lang="en-US" altLang="zh-CN" sz="1800" b="1" dirty="0" smtClean="0">
              <a:solidFill>
                <a:srgbClr val="FF0000"/>
              </a:solidFill>
            </a:endParaRPr>
          </a:p>
          <a:p>
            <a:pPr algn="l"/>
            <a:endParaRPr lang="en-US" altLang="zh-CN" sz="1600" b="1" dirty="0" smtClean="0"/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600" b="1" dirty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endParaRPr lang="zh-CN" altLang="en-US" sz="2800" dirty="0"/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  <p:sp>
        <p:nvSpPr>
          <p:cNvPr id="2" name="Right Arrow 1"/>
          <p:cNvSpPr/>
          <p:nvPr/>
        </p:nvSpPr>
        <p:spPr>
          <a:xfrm>
            <a:off x="4356100" y="3886200"/>
            <a:ext cx="7747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343400" y="4191000"/>
            <a:ext cx="7747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115300" cy="40767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</a:rPr>
              <a:t>Part F</a:t>
            </a:r>
            <a:r>
              <a:rPr lang="en-US" altLang="zh-CN" sz="2800" b="1" dirty="0" smtClean="0"/>
              <a:t>ive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解脱的原理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algn="l"/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r>
              <a:rPr lang="en-US" altLang="zh-CN" sz="2000" b="1" dirty="0" smtClean="0">
                <a:solidFill>
                  <a:srgbClr val="0070C0"/>
                </a:solidFill>
              </a:rPr>
              <a:t>Conclusion 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结论：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endParaRPr lang="en-US" altLang="zh-CN" sz="1600" b="1" dirty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  <a:p>
            <a:pPr algn="l"/>
            <a:r>
              <a:rPr lang="zh-CN" altLang="en-US" sz="2000" b="1" dirty="0" smtClean="0"/>
              <a:t>出离心             菩提心             空性见</a:t>
            </a:r>
            <a:endParaRPr lang="en-US" altLang="zh-CN" sz="2000" b="1" dirty="0" smtClean="0"/>
          </a:p>
          <a:p>
            <a:pPr algn="l"/>
            <a:r>
              <a:rPr lang="zh-CN" altLang="en-US" sz="2000" b="1" dirty="0"/>
              <a:t>根</a:t>
            </a:r>
            <a:r>
              <a:rPr lang="zh-CN" altLang="en-US" sz="2000" b="1" dirty="0" smtClean="0"/>
              <a:t>本方法：修行打座</a:t>
            </a:r>
            <a:endParaRPr lang="en-US" altLang="zh-CN" sz="2000" b="1" dirty="0" smtClean="0"/>
          </a:p>
          <a:p>
            <a:pPr algn="l"/>
            <a:r>
              <a:rPr lang="zh-CN" altLang="en-US" sz="2000" b="1" dirty="0" smtClean="0"/>
              <a:t>助缘：念佛，烧香，拜佛等善行</a:t>
            </a:r>
            <a:endParaRPr lang="en-US" altLang="zh-CN" sz="2000" b="1" dirty="0" smtClean="0"/>
          </a:p>
          <a:p>
            <a:pPr algn="l"/>
            <a:endParaRPr lang="en-US" altLang="zh-CN" sz="20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没有基础，修大圆满时轮金刚，不起作用。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没有出离心，菩提心，修行只有人天福报，没有解脱，再高深的法，只能成为世界法。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algn="l"/>
            <a:endParaRPr lang="en-US" altLang="zh-CN" sz="2000" b="1" dirty="0">
              <a:solidFill>
                <a:srgbClr val="FF0000"/>
              </a:solidFill>
            </a:endParaRPr>
          </a:p>
          <a:p>
            <a:pPr algn="l"/>
            <a:r>
              <a:rPr lang="zh-CN" altLang="en-US" sz="2000" b="1" dirty="0" smtClean="0">
                <a:solidFill>
                  <a:schemeClr val="tx2"/>
                </a:solidFill>
              </a:rPr>
              <a:t>学</a:t>
            </a:r>
            <a:r>
              <a:rPr lang="zh-CN" altLang="en-US" sz="2000" b="1" dirty="0">
                <a:solidFill>
                  <a:schemeClr val="tx2"/>
                </a:solidFill>
              </a:rPr>
              <a:t>佛</a:t>
            </a:r>
            <a:r>
              <a:rPr lang="zh-CN" altLang="en-US" sz="2000" b="1" dirty="0" smtClean="0">
                <a:solidFill>
                  <a:schemeClr val="tx2"/>
                </a:solidFill>
              </a:rPr>
              <a:t>方向很重要，一旦方向错了，只能离解脱越来越远</a:t>
            </a:r>
            <a:endParaRPr lang="zh-CN" altLang="en-US" sz="2000" b="1" dirty="0">
              <a:solidFill>
                <a:schemeClr val="tx2"/>
              </a:solidFill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/>
          </a:p>
        </p:txBody>
      </p:sp>
      <p:sp>
        <p:nvSpPr>
          <p:cNvPr id="4" name="Right Arrow 3"/>
          <p:cNvSpPr/>
          <p:nvPr/>
        </p:nvSpPr>
        <p:spPr>
          <a:xfrm>
            <a:off x="1295400" y="3204939"/>
            <a:ext cx="762000" cy="3617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983992" y="3143482"/>
            <a:ext cx="826008" cy="3617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2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115300" cy="4076700"/>
          </a:xfrm>
        </p:spPr>
        <p:txBody>
          <a:bodyPr>
            <a:noAutofit/>
          </a:bodyPr>
          <a:lstStyle/>
          <a:p>
            <a:pPr algn="l"/>
            <a:r>
              <a:rPr lang="zh-CN" altLang="en-US" sz="2000" b="1" smtClean="0">
                <a:solidFill>
                  <a:srgbClr val="0070C0"/>
                </a:solidFill>
              </a:rPr>
              <a:t>思考题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pPr algn="l"/>
            <a:endParaRPr lang="en-US" altLang="zh-CN" sz="1600" b="1" dirty="0"/>
          </a:p>
          <a:p>
            <a:pPr algn="l"/>
            <a:endParaRPr lang="en-US" altLang="zh-CN" sz="2800" dirty="0" smtClean="0">
              <a:solidFill>
                <a:schemeClr val="tx1"/>
              </a:solidFill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0" y="304801"/>
            <a:ext cx="7467600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charset="-122"/>
              </a:defRPr>
            </a:lvl9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 bwMode="auto">
          <a:xfrm>
            <a:off x="533400" y="1600200"/>
            <a:ext cx="640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zh-CN" alt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84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3635</TotalTime>
  <Words>823</Words>
  <Application>Microsoft Office PowerPoint</Application>
  <PresentationFormat>全屏显示(4:3)</PresentationFormat>
  <Paragraphs>109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默认设计模板</vt:lpstr>
      <vt:lpstr> 解脱的原理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Lincorp</dc:creator>
  <cp:lastModifiedBy>Hilary</cp:lastModifiedBy>
  <cp:revision>81</cp:revision>
  <cp:lastPrinted>1601-01-01T00:00:00Z</cp:lastPrinted>
  <dcterms:created xsi:type="dcterms:W3CDTF">1601-01-01T00:00:00Z</dcterms:created>
  <dcterms:modified xsi:type="dcterms:W3CDTF">2016-11-10T12:27:19Z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