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79" r:id="rId3"/>
    <p:sldId id="256" r:id="rId4"/>
    <p:sldId id="348" r:id="rId5"/>
    <p:sldId id="277" r:id="rId6"/>
    <p:sldId id="262" r:id="rId7"/>
    <p:sldId id="263" r:id="rId8"/>
    <p:sldId id="377" r:id="rId9"/>
    <p:sldId id="378" r:id="rId10"/>
    <p:sldId id="265" r:id="rId11"/>
    <p:sldId id="379" r:id="rId12"/>
    <p:sldId id="266" r:id="rId13"/>
    <p:sldId id="381" r:id="rId14"/>
    <p:sldId id="382" r:id="rId15"/>
    <p:sldId id="299" r:id="rId16"/>
    <p:sldId id="383" r:id="rId17"/>
    <p:sldId id="360" r:id="rId18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654" y="-96"/>
      </p:cViewPr>
      <p:guideLst>
        <p:guide orient="horz" pos="2162"/>
        <p:guide pos="28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4</a:t>
            </a:r>
            <a:r>
              <a:rPr kumimoji="1" lang="zh-CN" altLang="en-US" dirty="0" smtClean="0"/>
              <a:t>、莲花生大师的功德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6" name="图片 5" descr="u=3663275670,1850751028&amp;fm=21&amp;gp=0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4" y="4267200"/>
            <a:ext cx="6637467" cy="15204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745089"/>
            <a:ext cx="7024744" cy="1143000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 smtClean="0"/>
              <a:t>4.1莲师之于藏传佛教和无上密法</a:t>
            </a:r>
            <a:endParaRPr kumimoji="1"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305" y="2323465"/>
            <a:ext cx="7418705" cy="3509010"/>
          </a:xfrm>
        </p:spPr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（1）莲师受命于危难之间，将印度最高深的密法弘扬到藏区；没有莲花生大师，就不会有完整的藏传佛教，至少大手印、大圆满等无上密法就成了空缺。</a:t>
            </a:r>
            <a:endParaRPr kumimoji="1" lang="zh-CN" altLang="en-US" dirty="0" smtClean="0"/>
          </a:p>
          <a:p>
            <a:pPr marL="68580" indent="0">
              <a:buNone/>
            </a:pPr>
            <a:endParaRPr kumimoji="1" lang="zh-CN" altLang="en-US" dirty="0" smtClean="0"/>
          </a:p>
          <a:p>
            <a:r>
              <a:rPr kumimoji="1" lang="zh-CN" altLang="en-US" dirty="0" smtClean="0"/>
              <a:t>  （2）莲师不仅是宁玛巴的上师，也是所有教派共同认可的重要上师。阿底峡尊者、宗喀巴大师、多罗那他、萨迦班智达、冈波巴大师也是莲师的化身。</a:t>
            </a:r>
            <a:endParaRPr kumimoji="1" lang="zh-CN" altLang="en-US" dirty="0" smtClean="0"/>
          </a:p>
          <a:p>
            <a:pPr marL="68580" indent="0">
              <a:buNone/>
            </a:pP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372344"/>
            <a:ext cx="7024744" cy="1143000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 smtClean="0"/>
              <a:t>4.2 莲师之于末法时代和遣除违缘</a:t>
            </a:r>
            <a:endParaRPr kumimoji="1"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5965" y="1708785"/>
            <a:ext cx="7726045" cy="4123690"/>
          </a:xfrm>
        </p:spPr>
        <p:txBody>
          <a:bodyPr>
            <a:normAutofit lnSpcReduction="10000"/>
          </a:bodyPr>
          <a:lstStyle/>
          <a:p>
            <a:r>
              <a:rPr kumimoji="1" lang="zh-CN" altLang="en-US" sz="2100" dirty="0" smtClean="0"/>
              <a:t>（1）贤劫千佛，在法界当中都是一体的，只是度化众生的时候显现不一样而已。所有佛菩萨的功德没有任何差别，只是不同的佛菩萨有不同的分工。</a:t>
            </a:r>
            <a:endParaRPr kumimoji="1" lang="zh-CN" altLang="en-US" sz="2100" dirty="0" smtClean="0"/>
          </a:p>
          <a:p>
            <a:endParaRPr kumimoji="1" lang="zh-CN" altLang="en-US" sz="2100" dirty="0" smtClean="0"/>
          </a:p>
          <a:p>
            <a:r>
              <a:rPr kumimoji="1" lang="zh-CN" altLang="en-US" sz="2100" dirty="0" smtClean="0"/>
              <a:t>（2）莲花生大师的工作，就是加持末法时代的修行人，并帮助他们遣除内、外、密的障碍。内（邪见）、外（自然灾害和鬼神）、密（修行和精神上出现的其他障碍）。遣除障碍违缘最好的方法，就是修莲花生大师的法，因为莲花生大师是佛菩萨的特殊化身。</a:t>
            </a:r>
            <a:endParaRPr kumimoji="1" lang="zh-CN" altLang="en-US" sz="2100" dirty="0" smtClean="0"/>
          </a:p>
          <a:p>
            <a:endParaRPr kumimoji="1" lang="zh-CN" altLang="en-US" sz="2100" dirty="0" smtClean="0"/>
          </a:p>
          <a:p>
            <a:r>
              <a:rPr kumimoji="1" lang="zh-CN" altLang="en-US" sz="2100" dirty="0" smtClean="0"/>
              <a:t>（3）在此末法时代，修莲花生大师的法，祈祷莲花生大师，念诵金刚七句祈祷文或莲花生大师心咒非常重要也非常有用。</a:t>
            </a:r>
            <a:endParaRPr kumimoji="1" lang="zh-CN" altLang="en-US" sz="21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372344"/>
            <a:ext cx="7024744" cy="1143000"/>
          </a:xfrm>
        </p:spPr>
        <p:txBody>
          <a:bodyPr>
            <a:normAutofit/>
          </a:bodyPr>
          <a:lstStyle/>
          <a:p>
            <a:r>
              <a:rPr kumimoji="1" lang="en-US" altLang="zh-CN" dirty="0" smtClean="0"/>
              <a:t>4.3 莲师之于修行和生活</a:t>
            </a:r>
            <a:endParaRPr kumimoji="1" lang="en-US" alt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5965" y="1708785"/>
            <a:ext cx="7726045" cy="4123690"/>
          </a:xfrm>
        </p:spPr>
        <p:txBody>
          <a:bodyPr>
            <a:normAutofit lnSpcReduction="10000"/>
          </a:bodyPr>
          <a:lstStyle/>
          <a:p>
            <a:r>
              <a:rPr kumimoji="1" lang="zh-CN" altLang="en-US" sz="2100" dirty="0" smtClean="0"/>
              <a:t>（1）莲师是三根本当中最重要的；获得成就的前提，在于对莲师的信心是否足够；</a:t>
            </a:r>
            <a:endParaRPr kumimoji="1" lang="zh-CN" altLang="en-US" sz="2100" dirty="0" smtClean="0"/>
          </a:p>
          <a:p>
            <a:endParaRPr kumimoji="1" lang="zh-CN" altLang="en-US" sz="2100" dirty="0" smtClean="0"/>
          </a:p>
          <a:p>
            <a:r>
              <a:rPr kumimoji="1" lang="zh-CN" altLang="en-US" sz="2100" dirty="0" smtClean="0"/>
              <a:t>   （2）不仅仅是修行，在做任何事情，包括做生意之前，祈祷莲花生大师，念诵莲师心咒，都非常有帮助。</a:t>
            </a:r>
            <a:endParaRPr kumimoji="1" lang="zh-CN" altLang="en-US" sz="2100" dirty="0" smtClean="0"/>
          </a:p>
          <a:p>
            <a:pPr marL="68580" indent="0">
              <a:buNone/>
            </a:pPr>
            <a:endParaRPr kumimoji="1" lang="zh-CN" altLang="en-US" sz="2100" dirty="0" smtClean="0"/>
          </a:p>
          <a:p>
            <a:endParaRPr kumimoji="1" lang="zh-CN" altLang="en-US" sz="2100" dirty="0" smtClean="0"/>
          </a:p>
          <a:p>
            <a:r>
              <a:rPr kumimoji="1" lang="en-US" altLang="zh-CN" sz="2800" dirty="0" smtClean="0"/>
              <a:t>4</a:t>
            </a:r>
            <a:r>
              <a:rPr kumimoji="1" lang="zh-CN" altLang="en-US" sz="2800" dirty="0" smtClean="0"/>
              <a:t>.4 总结：莲花生大师为诸佛菩萨的总体，是所有佛菩萨的代表。也可以说，莲花生大师包含了所有佛菩萨的加持和功德。我们需要对莲师生起坚固的信心</a:t>
            </a:r>
            <a:r>
              <a:rPr kumimoji="1" lang="zh-CN" altLang="en-US" sz="2100" dirty="0" smtClean="0"/>
              <a:t>。</a:t>
            </a:r>
            <a:endParaRPr kumimoji="1" lang="zh-CN" altLang="en-US" sz="2100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5</a:t>
            </a:r>
            <a:r>
              <a:rPr kumimoji="1" lang="zh-CN" altLang="en-US" dirty="0"/>
              <a:t>、莲师观想的方法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8" name="图片 7" descr="16pic_2628_b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6" y="4267200"/>
            <a:ext cx="6637466" cy="15204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59365" y="552684"/>
            <a:ext cx="7024744" cy="1143000"/>
          </a:xfrm>
        </p:spPr>
        <p:txBody>
          <a:bodyPr/>
          <a:lstStyle/>
          <a:p>
            <a:r>
              <a:rPr kumimoji="1" lang="zh-CN" altLang="en-US" dirty="0" smtClean="0"/>
              <a:t>观想方法：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848995" y="1374140"/>
            <a:ext cx="7444740" cy="4573905"/>
          </a:xfrm>
        </p:spPr>
        <p:txBody>
          <a:bodyPr>
            <a:normAutofit fontScale="90000"/>
          </a:bodyPr>
          <a:lstStyle/>
          <a:p>
            <a:pPr marL="68580" indent="0">
              <a:buNone/>
            </a:pPr>
            <a:endParaRPr kumimoji="1" lang="zh-CN" altLang="en-US" dirty="0" smtClean="0"/>
          </a:p>
          <a:p>
            <a:r>
              <a:rPr kumimoji="1" lang="zh-CN" altLang="en-US" dirty="0" smtClean="0"/>
              <a:t>  （1）莲师唐卡放在自己前面，长时间专注地观看唐卡；</a:t>
            </a:r>
            <a:endParaRPr kumimoji="1" lang="zh-CN" altLang="en-US" dirty="0" smtClean="0"/>
          </a:p>
          <a:p>
            <a:r>
              <a:rPr kumimoji="1" lang="zh-CN" altLang="en-US" dirty="0" smtClean="0"/>
              <a:t>  （2）先看莲师整体，然后是局部，所有细节都要看的清清楚楚；</a:t>
            </a:r>
            <a:endParaRPr kumimoji="1" lang="zh-CN" altLang="en-US" dirty="0" smtClean="0"/>
          </a:p>
          <a:p>
            <a:r>
              <a:rPr kumimoji="1" lang="zh-CN" altLang="en-US" dirty="0" smtClean="0"/>
              <a:t>  （3）尽量少眨眼，眼球尽量不要转动；</a:t>
            </a:r>
            <a:endParaRPr kumimoji="1" lang="zh-CN" altLang="en-US" dirty="0" smtClean="0"/>
          </a:p>
          <a:p>
            <a:r>
              <a:rPr kumimoji="1" lang="zh-CN" altLang="en-US" dirty="0" smtClean="0"/>
              <a:t>  （4）长期反复练习，达到闭眼观想得像展开眼睛见到的一样清楚，而且还很稳定。</a:t>
            </a:r>
            <a:endParaRPr kumimoji="1" lang="zh-CN" altLang="en-US" dirty="0" smtClean="0"/>
          </a:p>
          <a:p>
            <a:r>
              <a:rPr kumimoji="1" lang="zh-CN" altLang="en-US" dirty="0" smtClean="0"/>
              <a:t> （5）观想是要在视觉上达到效果，并不是用第六意识去想象；</a:t>
            </a:r>
            <a:endParaRPr kumimoji="1" lang="zh-CN" altLang="en-US" dirty="0" smtClean="0"/>
          </a:p>
          <a:p>
            <a:r>
              <a:rPr kumimoji="1" lang="zh-CN" altLang="en-US" dirty="0" smtClean="0"/>
              <a:t>  （6）观想的效果：一是能观想得非常清楚；二是能修出禅定，也算是一种寂止修法。</a:t>
            </a: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38835" y="866140"/>
            <a:ext cx="6637655" cy="719455"/>
          </a:xfrm>
        </p:spPr>
        <p:txBody>
          <a:bodyPr>
            <a:normAutofit/>
          </a:bodyPr>
          <a:lstStyle/>
          <a:p>
            <a:r>
              <a:rPr kumimoji="1" lang="zh-CN" altLang="en-US" sz="3600" dirty="0"/>
              <a:t>互动讨论</a:t>
            </a:r>
            <a:endParaRPr kumimoji="1" lang="zh-CN" altLang="en-US" sz="3600" dirty="0"/>
          </a:p>
        </p:txBody>
      </p:sp>
      <p:sp>
        <p:nvSpPr>
          <p:cNvPr id="16" name="文本框 15"/>
          <p:cNvSpPr txBox="1"/>
          <p:nvPr/>
        </p:nvSpPr>
        <p:spPr>
          <a:xfrm>
            <a:off x="838835" y="1906270"/>
            <a:ext cx="7684135" cy="4154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、请简单谈谈您对本课介绍的莲师上师瑜伽重要性的认识？您觉得这个修法适合您吗？</a:t>
            </a:r>
            <a:endParaRPr lang="zh-CN" altLang="en-US" sz="2400"/>
          </a:p>
          <a:p>
            <a:endParaRPr lang="zh-CN" altLang="en-US" sz="2400"/>
          </a:p>
          <a:p>
            <a:r>
              <a:rPr lang="en-US" altLang="zh-CN" sz="2400"/>
              <a:t>2</a:t>
            </a:r>
            <a:r>
              <a:rPr lang="en-US" altLang="zh-CN" sz="2400" dirty="0" smtClean="0">
                <a:sym typeface="+mn-ea"/>
              </a:rPr>
              <a:t> </a:t>
            </a:r>
            <a:r>
              <a:rPr lang="zh-CN" altLang="en-US" sz="2400" dirty="0" smtClean="0">
                <a:sym typeface="+mn-ea"/>
              </a:rPr>
              <a:t>如何从茶壶与不同形状的杯子的关系，去理解所有佛菩萨是佛陀的化现？</a:t>
            </a:r>
            <a:endParaRPr lang="zh-CN" altLang="en-US" sz="2400"/>
          </a:p>
          <a:p>
            <a:endParaRPr lang="zh-CN" altLang="en-US" sz="2400"/>
          </a:p>
          <a:p>
            <a:r>
              <a:rPr lang="en-US" altLang="zh-CN" sz="2400"/>
              <a:t>3</a:t>
            </a:r>
            <a:r>
              <a:rPr lang="zh-CN" altLang="en-US" sz="2400"/>
              <a:t>、您对莲花生大师的功德了解多少？听了上师的开示以后是否有一定的信心呢？ 如果信心不足的话，打算如何增加信心呢？</a:t>
            </a:r>
            <a:endParaRPr lang="zh-CN" altLang="en-US" sz="2400"/>
          </a:p>
          <a:p>
            <a:endParaRPr lang="zh-CN" altLang="en-US" sz="2400"/>
          </a:p>
          <a:p>
            <a:r>
              <a:rPr lang="en-US" altLang="zh-CN" sz="2400" dirty="0" smtClean="0">
                <a:sym typeface="+mn-ea"/>
              </a:rPr>
              <a:t>4. </a:t>
            </a:r>
            <a:r>
              <a:rPr lang="zh-CN" altLang="en-US" sz="2400" dirty="0" smtClean="0">
                <a:sym typeface="+mn-ea"/>
              </a:rPr>
              <a:t>为何念诵金刚七句祈祷文能够的加持并遣除违缘？</a:t>
            </a:r>
            <a:endParaRPr lang="zh-CN" altLang="en-US" sz="240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719830" y="376555"/>
            <a:ext cx="1013460" cy="63665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CN" altLang="en-US" sz="5400" dirty="0">
                <a:solidFill>
                  <a:srgbClr val="4F6228"/>
                </a:solidFill>
                <a:latin typeface="+mj-ea"/>
                <a:ea typeface="+mj-ea"/>
                <a:cs typeface="华文隶书" panose="02010800040101010101" charset="-122"/>
              </a:rPr>
              <a:t>莲花生大士修法 一</a:t>
            </a:r>
            <a:endParaRPr kumimoji="1" lang="zh-CN" altLang="en-US" sz="5400" dirty="0">
              <a:solidFill>
                <a:srgbClr val="4F6228"/>
              </a:solidFill>
              <a:latin typeface="+mj-ea"/>
              <a:ea typeface="+mj-ea"/>
              <a:cs typeface="华文隶书" panose="020108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内容提要</a:t>
            </a:r>
            <a:r>
              <a:rPr kumimoji="1" lang="en-US" altLang="zh-CN" dirty="0" smtClean="0"/>
              <a:t>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Font typeface="+mj-lt"/>
              <a:buAutoNum type="arabicPeriod"/>
            </a:pPr>
            <a:r>
              <a:rPr kumimoji="1" lang="zh-CN" altLang="en-US" dirty="0"/>
              <a:t>法义概述</a:t>
            </a:r>
            <a:endParaRPr kumimoji="1" lang="zh-CN" altLang="en-US" dirty="0"/>
          </a:p>
          <a:p>
            <a:pPr marL="525780" indent="-457200">
              <a:buFont typeface="+mj-lt"/>
              <a:buAutoNum type="arabicPeriod"/>
            </a:pPr>
            <a:r>
              <a:rPr kumimoji="1" lang="zh-CN" altLang="en-US" dirty="0"/>
              <a:t>莲师修法的重要性</a:t>
            </a:r>
            <a:endParaRPr kumimoji="1" lang="zh-CN" altLang="en-US" dirty="0"/>
          </a:p>
          <a:p>
            <a:pPr marL="525780" indent="-457200">
              <a:buFont typeface="+mj-lt"/>
              <a:buAutoNum type="arabicPeriod"/>
            </a:pPr>
            <a:r>
              <a:rPr kumimoji="1" lang="zh-CN" altLang="en-US" dirty="0"/>
              <a:t>莲师修法的适合对象</a:t>
            </a:r>
            <a:endParaRPr kumimoji="1" lang="zh-CN" altLang="en-US" dirty="0"/>
          </a:p>
          <a:p>
            <a:pPr marL="525780" indent="-457200">
              <a:buFont typeface="+mj-lt"/>
              <a:buAutoNum type="arabicPeriod"/>
            </a:pPr>
            <a:r>
              <a:rPr kumimoji="1" lang="zh-CN" altLang="en-US" dirty="0"/>
              <a:t>莲花生大师的功德简介</a:t>
            </a:r>
            <a:endParaRPr kumimoji="1" lang="zh-CN" altLang="en-US" dirty="0"/>
          </a:p>
          <a:p>
            <a:pPr marL="525780" indent="-457200">
              <a:buFont typeface="+mj-lt"/>
              <a:buAutoNum type="arabicPeriod"/>
            </a:pPr>
            <a:r>
              <a:rPr kumimoji="1" lang="zh-CN" altLang="en-US" dirty="0"/>
              <a:t>莲师观想方法</a:t>
            </a:r>
            <a:endParaRPr kumimoji="1" lang="zh-CN" altLang="en-US" dirty="0"/>
          </a:p>
          <a:p>
            <a:pPr marL="525780" indent="-457200">
              <a:buFont typeface="+mj-lt"/>
              <a:buAutoNum type="arabicPeriod"/>
            </a:pPr>
            <a:r>
              <a:rPr kumimoji="1" lang="zh-CN" altLang="en-US" dirty="0"/>
              <a:t>具体修法（下节课）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305" y="1027430"/>
            <a:ext cx="7025005" cy="747395"/>
          </a:xfrm>
        </p:spPr>
        <p:txBody>
          <a:bodyPr/>
          <a:lstStyle/>
          <a:p>
            <a:r>
              <a:rPr kumimoji="1" lang="en-US" altLang="zh-CN" dirty="0" smtClean="0"/>
              <a:t>1.</a:t>
            </a:r>
            <a:r>
              <a:rPr kumimoji="1" lang="zh-CN" altLang="en-US" dirty="0" smtClean="0"/>
              <a:t>法义概述</a:t>
            </a:r>
            <a:r>
              <a:rPr kumimoji="1" lang="en-US" altLang="zh-CN" dirty="0" smtClean="0"/>
              <a:t>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23925" y="1774825"/>
            <a:ext cx="7296150" cy="4537710"/>
          </a:xfrm>
        </p:spPr>
        <p:txBody>
          <a:bodyPr/>
          <a:lstStyle/>
          <a:p>
            <a:pPr marL="365760" lvl="1" indent="0">
              <a:buNone/>
            </a:pPr>
            <a:endParaRPr kumimoji="1" lang="en-US" altLang="zh-CN" sz="1830" dirty="0" smtClean="0"/>
          </a:p>
          <a:p>
            <a:r>
              <a:rPr kumimoji="1" lang="zh-CN" b="1" dirty="0" smtClean="0">
                <a:sym typeface="+mn-ea"/>
              </a:rPr>
              <a:t>“七句之上师瑜伽”是麦彭仁波切的一个简单的莲师修法</a:t>
            </a:r>
            <a:endParaRPr kumimoji="1" lang="zh-CN" b="1" dirty="0" smtClean="0">
              <a:sym typeface="+mn-ea"/>
            </a:endParaRPr>
          </a:p>
          <a:p>
            <a:endParaRPr kumimoji="1" lang="zh-CN" b="1" dirty="0" smtClean="0">
              <a:sym typeface="+mn-ea"/>
            </a:endParaRPr>
          </a:p>
          <a:p>
            <a:r>
              <a:rPr kumimoji="1" lang="zh-CN" altLang="en-US" b="1" dirty="0" smtClean="0">
                <a:sym typeface="+mn-ea"/>
              </a:rPr>
              <a:t>在加行开始之前、中间修行阶段以及最后的证悟阶段，莲师修法都具足轻重</a:t>
            </a:r>
            <a:endParaRPr kumimoji="1" lang="zh-CN" altLang="en-US" b="1" dirty="0" smtClean="0">
              <a:sym typeface="+mn-ea"/>
            </a:endParaRPr>
          </a:p>
          <a:p>
            <a:endParaRPr kumimoji="1" lang="zh-CN" altLang="en-US" b="1" dirty="0" smtClean="0">
              <a:sym typeface="+mn-ea"/>
            </a:endParaRPr>
          </a:p>
          <a:p>
            <a:r>
              <a:rPr kumimoji="1" lang="zh-CN" altLang="en-US" b="1" dirty="0" smtClean="0">
                <a:sym typeface="+mn-ea"/>
              </a:rPr>
              <a:t>在修加行之前，按照仪轨圆满《金刚七句祈祷文》十万遍（高标准）或《莲花生大士心咒》十万遍（最低标准）</a:t>
            </a:r>
            <a:endParaRPr kumimoji="1" lang="zh-CN" altLang="en-US" b="1" dirty="0" smtClean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2</a:t>
            </a:r>
            <a:r>
              <a:rPr kumimoji="1" lang="zh-CN" altLang="en-US" dirty="0" smtClean="0"/>
              <a:t>、莲师修法的重要性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6" name="图片 5" descr="u=3663275670,1850751028&amp;fm=21&amp;gp=0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4" y="4267200"/>
            <a:ext cx="6637467" cy="15204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305" y="1027430"/>
            <a:ext cx="7025005" cy="681990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 smtClean="0"/>
              <a:t>基本概念</a:t>
            </a:r>
            <a:r>
              <a:rPr kumimoji="1" lang="en-US" altLang="zh-CN" dirty="0" smtClean="0"/>
              <a:t>-</a:t>
            </a:r>
            <a:r>
              <a:rPr kumimoji="1" lang="zh-CN" altLang="en-US" dirty="0" smtClean="0"/>
              <a:t>三根本</a:t>
            </a:r>
            <a:endParaRPr kumimoji="1"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779780" y="1772285"/>
            <a:ext cx="7411085" cy="4347845"/>
          </a:xfrm>
        </p:spPr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密法特别强调三根本</a:t>
            </a:r>
            <a:endParaRPr kumimoji="1" lang="zh-CN" altLang="en-US" dirty="0" smtClean="0"/>
          </a:p>
          <a:p>
            <a:pPr marL="68580" indent="0">
              <a:buNone/>
            </a:pPr>
            <a:endParaRPr kumimoji="1" lang="en-US" altLang="zh-CN" sz="1800" dirty="0" smtClean="0"/>
          </a:p>
          <a:p>
            <a:r>
              <a:rPr kumimoji="1" lang="zh-CN" altLang="en-US" dirty="0" smtClean="0"/>
              <a:t>“三”根本内容：</a:t>
            </a:r>
            <a:endParaRPr kumimoji="1" lang="zh-CN" altLang="en-US" dirty="0" smtClean="0"/>
          </a:p>
          <a:p>
            <a:pPr marL="68580" indent="0">
              <a:buNone/>
            </a:pPr>
            <a:r>
              <a:rPr kumimoji="1" lang="zh-CN" altLang="en-US" dirty="0" smtClean="0"/>
              <a:t>      上师是一切加持的根本</a:t>
            </a:r>
            <a:endParaRPr kumimoji="1" lang="zh-CN" altLang="en-US" dirty="0" smtClean="0"/>
          </a:p>
          <a:p>
            <a:pPr marL="68580" indent="0">
              <a:buNone/>
            </a:pPr>
            <a:r>
              <a:rPr kumimoji="1" lang="zh-CN" altLang="en-US" dirty="0" smtClean="0"/>
              <a:t>      本尊是一切成就的根本</a:t>
            </a:r>
            <a:endParaRPr kumimoji="1" lang="zh-CN" altLang="en-US" dirty="0" smtClean="0"/>
          </a:p>
          <a:p>
            <a:pPr marL="68580" indent="0">
              <a:buNone/>
            </a:pPr>
            <a:r>
              <a:rPr kumimoji="1" lang="zh-CN" altLang="en-US" dirty="0" smtClean="0"/>
              <a:t>      空性是消除障碍的根本</a:t>
            </a:r>
            <a:endParaRPr kumimoji="1" lang="zh-CN" altLang="en-US" dirty="0" smtClean="0"/>
          </a:p>
          <a:p>
            <a:pPr marL="68580" indent="0">
              <a:buNone/>
            </a:pPr>
            <a:endParaRPr kumimoji="1" lang="en-US" altLang="zh-CN" sz="1800" dirty="0" smtClean="0"/>
          </a:p>
          <a:p>
            <a:pPr marL="68580" indent="0">
              <a:buNone/>
            </a:pPr>
            <a:endParaRPr kumimoji="1" lang="en-US" altLang="zh-CN" sz="1800" dirty="0" smtClean="0"/>
          </a:p>
          <a:p>
            <a:r>
              <a:rPr kumimoji="1" lang="zh-CN" altLang="en-US" dirty="0" smtClean="0"/>
              <a:t>上师修法是密法三根本修法中最重要的</a:t>
            </a:r>
            <a:endParaRPr kumimoji="1" lang="zh-CN" altLang="en-US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305" y="1027430"/>
            <a:ext cx="7025005" cy="681990"/>
          </a:xfrm>
        </p:spPr>
        <p:txBody>
          <a:bodyPr>
            <a:normAutofit fontScale="90000"/>
          </a:bodyPr>
          <a:lstStyle/>
          <a:p>
            <a:r>
              <a:rPr kumimoji="1" lang="zh-CN" dirty="0" smtClean="0"/>
              <a:t>上师瑜伽简述</a:t>
            </a:r>
            <a:endParaRPr kumimoji="1" lang="zh-CN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779780" y="1990725"/>
            <a:ext cx="7411085" cy="4129405"/>
          </a:xfrm>
        </p:spPr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上师瑜伽是一种非常简便又非常直接的证悟方式</a:t>
            </a:r>
            <a:endParaRPr kumimoji="1" lang="zh-CN" altLang="en-US" dirty="0" smtClean="0"/>
          </a:p>
          <a:p>
            <a:pPr marL="68580" indent="0">
              <a:buNone/>
            </a:pPr>
            <a:endParaRPr kumimoji="1" lang="en-US" altLang="zh-CN" sz="1800" dirty="0" smtClean="0"/>
          </a:p>
          <a:p>
            <a:r>
              <a:rPr kumimoji="1" lang="zh-CN" altLang="en-US" dirty="0" smtClean="0"/>
              <a:t>莲师修法既可作为生起次第的本尊修法，也可当做上师瑜伽的修法，尤为重要</a:t>
            </a:r>
            <a:endParaRPr kumimoji="1" lang="zh-CN" altLang="en-US" dirty="0" smtClean="0"/>
          </a:p>
          <a:p>
            <a:pPr marL="68580" indent="0">
              <a:buNone/>
            </a:pPr>
            <a:r>
              <a:rPr kumimoji="1" lang="zh-CN" altLang="en-US" dirty="0" smtClean="0"/>
              <a:t>      </a:t>
            </a:r>
            <a:endParaRPr kumimoji="1" lang="en-US" altLang="zh-CN" sz="1800" dirty="0" smtClean="0"/>
          </a:p>
          <a:p>
            <a:r>
              <a:rPr kumimoji="1" lang="zh-CN" altLang="en-US" dirty="0" smtClean="0"/>
              <a:t>此文介绍的莲花生大师修法，属于上师的修法之一，但此修法与五加行当中的莲花生大师的上师瑜伽修法稍有不同。</a:t>
            </a:r>
            <a:endParaRPr kumimoji="1" lang="zh-CN" altLang="en-US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3</a:t>
            </a:r>
            <a:r>
              <a:rPr kumimoji="1" lang="zh-CN" altLang="en-US" dirty="0" smtClean="0"/>
              <a:t>、莲师修法的适合对象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6" name="图片 5" descr="u=3663275670,1850751028&amp;fm=21&amp;gp=0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4" y="4267200"/>
            <a:ext cx="6637467" cy="15204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2800" dirty="0" smtClean="0"/>
              <a:t>在开始的准备阶段，中间的修行阶段，以及最后的证悟阶段，莲师修法都举足轻重。</a:t>
            </a:r>
            <a:endParaRPr kumimoji="1" lang="zh-CN" altLang="en-US" sz="2800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pPr marL="68580" indent="0">
              <a:buNone/>
            </a:pPr>
            <a:r>
              <a:rPr kumimoji="1" lang="zh-CN" altLang="en-US" dirty="0" smtClean="0"/>
              <a:t>准备阶段：</a:t>
            </a:r>
            <a:endParaRPr kumimoji="1" lang="zh-CN" altLang="en-US" dirty="0" smtClean="0"/>
          </a:p>
          <a:p>
            <a:r>
              <a:rPr kumimoji="1" lang="zh-CN" altLang="en-US" dirty="0" smtClean="0"/>
              <a:t>刚入门修行的人 </a:t>
            </a:r>
            <a:endParaRPr kumimoji="1" lang="zh-CN" altLang="en-US" dirty="0" smtClean="0"/>
          </a:p>
          <a:p>
            <a:pPr marL="68580" indent="0">
              <a:buNone/>
            </a:pPr>
            <a:endParaRPr kumimoji="1" lang="zh-CN" altLang="en-US" dirty="0" smtClean="0"/>
          </a:p>
          <a:p>
            <a:pPr marL="68580" indent="0">
              <a:buNone/>
            </a:pPr>
            <a:r>
              <a:rPr kumimoji="1" lang="zh-CN" altLang="en-US" dirty="0" smtClean="0"/>
              <a:t>中间阶段： </a:t>
            </a:r>
            <a:endParaRPr kumimoji="1" lang="zh-CN" altLang="en-US" dirty="0" smtClean="0"/>
          </a:p>
          <a:p>
            <a:r>
              <a:rPr kumimoji="1" lang="zh-CN" altLang="en-US" dirty="0" smtClean="0"/>
              <a:t>正在修行的人 </a:t>
            </a:r>
            <a:endParaRPr kumimoji="1" lang="zh-CN" altLang="en-US" dirty="0" smtClean="0"/>
          </a:p>
          <a:p>
            <a:r>
              <a:rPr kumimoji="1" lang="zh-CN" altLang="en-US" dirty="0" smtClean="0"/>
              <a:t>出现违缘的人</a:t>
            </a:r>
            <a:endParaRPr kumimoji="1" lang="zh-CN" altLang="en-US" dirty="0" smtClean="0"/>
          </a:p>
          <a:p>
            <a:pPr marL="68580" indent="0">
              <a:buNone/>
            </a:pPr>
            <a:endParaRPr kumimoji="1" lang="zh-CN" altLang="en-US" dirty="0" smtClean="0"/>
          </a:p>
          <a:p>
            <a:pPr marL="68580" indent="0">
              <a:buNone/>
            </a:pPr>
            <a:r>
              <a:rPr kumimoji="1" lang="zh-CN" altLang="en-US" dirty="0" smtClean="0"/>
              <a:t>证悟阶段：</a:t>
            </a:r>
            <a:endParaRPr kumimoji="1" lang="zh-CN" altLang="en-US" dirty="0" smtClean="0"/>
          </a:p>
          <a:p>
            <a:r>
              <a:rPr kumimoji="1" lang="zh-CN" altLang="en-US" dirty="0" smtClean="0"/>
              <a:t>希望证悟的人，上师瑜伽的修法是证悟的最佳途径。</a:t>
            </a:r>
            <a:endParaRPr kumimoji="1" lang="zh-CN" altLang="en-US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0</TotalTime>
  <Words>1530</Words>
  <Application>WPS 演示</Application>
  <PresentationFormat>On-screen Show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Wingdings 2</vt:lpstr>
      <vt:lpstr>华文隶书</vt:lpstr>
      <vt:lpstr>Century Gothic</vt:lpstr>
      <vt:lpstr>微软雅黑</vt:lpstr>
      <vt:lpstr>Arial Unicode MS</vt:lpstr>
      <vt:lpstr>Calibri</vt:lpstr>
      <vt:lpstr>奥斯汀</vt:lpstr>
      <vt:lpstr>发心偈</vt:lpstr>
      <vt:lpstr>PowerPoint 演示文稿</vt:lpstr>
      <vt:lpstr>内容提要 </vt:lpstr>
      <vt:lpstr>1.法义概述 </vt:lpstr>
      <vt:lpstr>2、莲师修法的重要性</vt:lpstr>
      <vt:lpstr>基本概念-三根本</vt:lpstr>
      <vt:lpstr>上师瑜伽简述</vt:lpstr>
      <vt:lpstr>3、莲师修法的适合对象</vt:lpstr>
      <vt:lpstr>在开始的准备阶段，中间的修行阶段，以及最后的证悟阶段，莲师修法都举足轻重。</vt:lpstr>
      <vt:lpstr>4、莲花生大师的功德</vt:lpstr>
      <vt:lpstr>4.1莲师之于藏传佛教和无上密法</vt:lpstr>
      <vt:lpstr>4.2 莲师之于末法时代和遣除违缘</vt:lpstr>
      <vt:lpstr>4.3 莲师之于修行和生活</vt:lpstr>
      <vt:lpstr>5、莲师观想的方法</vt:lpstr>
      <vt:lpstr>观想方法：</vt:lpstr>
      <vt:lpstr>互动讨论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赵娟</cp:lastModifiedBy>
  <cp:revision>91</cp:revision>
  <dcterms:created xsi:type="dcterms:W3CDTF">2016-07-06T00:16:00Z</dcterms:created>
  <dcterms:modified xsi:type="dcterms:W3CDTF">2018-10-18T03:07:13Z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