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97" r:id="rId3"/>
    <p:sldId id="256" r:id="rId4"/>
    <p:sldId id="257" r:id="rId5"/>
    <p:sldId id="258" r:id="rId6"/>
    <p:sldId id="273" r:id="rId7"/>
    <p:sldId id="274" r:id="rId8"/>
    <p:sldId id="260" r:id="rId9"/>
    <p:sldId id="289" r:id="rId10"/>
    <p:sldId id="290" r:id="rId11"/>
    <p:sldId id="291" r:id="rId12"/>
    <p:sldId id="292" r:id="rId13"/>
    <p:sldId id="259" r:id="rId14"/>
    <p:sldId id="261" r:id="rId15"/>
    <p:sldId id="262" r:id="rId16"/>
    <p:sldId id="263" r:id="rId17"/>
    <p:sldId id="264" r:id="rId18"/>
    <p:sldId id="293" r:id="rId19"/>
    <p:sldId id="266" r:id="rId20"/>
    <p:sldId id="268" r:id="rId21"/>
    <p:sldId id="269" r:id="rId22"/>
    <p:sldId id="271" r:id="rId23"/>
    <p:sldId id="272" r:id="rId24"/>
    <p:sldId id="275" r:id="rId25"/>
    <p:sldId id="295" r:id="rId2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/>
    <p:restoredTop sz="94698"/>
  </p:normalViewPr>
  <p:slideViewPr>
    <p:cSldViewPr>
      <p:cViewPr>
        <p:scale>
          <a:sx n="121" d="100"/>
          <a:sy n="121" d="100"/>
        </p:scale>
        <p:origin x="-1344" y="-52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269923"/>
            <a:ext cx="7406640" cy="1104138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387548"/>
            <a:ext cx="7406640" cy="131445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FE530B-065C-47D3-95CA-BCFCD04D645D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060352"/>
            <a:ext cx="210312" cy="157734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008762"/>
            <a:ext cx="64008" cy="48006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FE530B-065C-47D3-95CA-BCFCD04D645D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05980"/>
            <a:ext cx="1828800" cy="4388644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05980"/>
            <a:ext cx="5562600" cy="4388644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FE530B-065C-47D3-95CA-BCFCD04D645D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504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919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70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1140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21956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383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0721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730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FE530B-065C-47D3-95CA-BCFCD04D645D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7127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6260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611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41"/>
            <a:ext cx="6858000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1950244"/>
            <a:ext cx="6400800" cy="17145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800100"/>
            <a:ext cx="6400800" cy="1132284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FE530B-065C-47D3-95CA-BCFCD04D645D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110992"/>
            <a:ext cx="210312" cy="157734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059403"/>
            <a:ext cx="64008" cy="48006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05740"/>
            <a:ext cx="7498080" cy="85725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143000"/>
            <a:ext cx="3657600" cy="34975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143000"/>
            <a:ext cx="3657600" cy="34975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FE530B-065C-47D3-95CA-BCFCD04D645D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70252"/>
            <a:ext cx="8229600" cy="85725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6209"/>
            <a:ext cx="4023360" cy="48006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246209"/>
            <a:ext cx="4023360" cy="48006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727002"/>
            <a:ext cx="4023360" cy="30861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727002"/>
            <a:ext cx="4023360" cy="30861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FE530B-065C-47D3-95CA-BCFCD04D645D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05740"/>
            <a:ext cx="7498080" cy="85725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FE530B-065C-47D3-95CA-BCFCD04D645D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51435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FE530B-065C-47D3-95CA-BCFCD04D645D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41"/>
            <a:ext cx="73152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2583"/>
            <a:ext cx="3810000" cy="871538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055223"/>
            <a:ext cx="3810000" cy="523875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153400" cy="299442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FE530B-065C-47D3-95CA-BCFCD04D645D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800100"/>
            <a:ext cx="2743200" cy="14859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FE530B-065C-47D3-95CA-BCFCD04D645D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800100"/>
            <a:ext cx="4572000" cy="3429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857253"/>
            <a:ext cx="4419600" cy="2635898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715756"/>
            <a:ext cx="685800" cy="15323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702589"/>
            <a:ext cx="649224" cy="15323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3600450"/>
            <a:ext cx="4419600" cy="5715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611941"/>
            <a:ext cx="1638887" cy="1229165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7" y="15827"/>
            <a:ext cx="1702191" cy="1276643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2" y="791308"/>
            <a:ext cx="1125717" cy="826968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4" y="-41"/>
            <a:ext cx="8131127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05979"/>
            <a:ext cx="7498080" cy="85725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085850"/>
            <a:ext cx="7498080" cy="360045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4729162"/>
            <a:ext cx="2133600" cy="357188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FFE530B-065C-47D3-95CA-BCFCD04D645D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4729162"/>
            <a:ext cx="2895600" cy="357188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4729162"/>
            <a:ext cx="457200" cy="357188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DD52A96-36BC-4DFD-8C9D-86602E373E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41"/>
            <a:ext cx="73152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F8118-AF0F-4E24-AD39-7BCF76807869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2017/10/17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DE440-6428-49E5-89D4-1DDB013437C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18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411510"/>
            <a:ext cx="6400800" cy="4320480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顶礼本师释迦牟尼佛！</a:t>
            </a:r>
          </a:p>
          <a:p>
            <a:r>
              <a:rPr lang="zh-CN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顶礼文殊智慧勇识！</a:t>
            </a:r>
          </a:p>
          <a:p>
            <a:r>
              <a:rPr lang="zh-CN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顶礼传承大恩上师！</a:t>
            </a:r>
          </a:p>
          <a:p>
            <a:r>
              <a:rPr lang="zh-CN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无上甚深微妙法，</a:t>
            </a:r>
          </a:p>
          <a:p>
            <a:r>
              <a:rPr lang="zh-CN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百千万劫难遭遇，</a:t>
            </a:r>
          </a:p>
          <a:p>
            <a:r>
              <a:rPr lang="zh-CN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我今见闻得受持，</a:t>
            </a:r>
          </a:p>
          <a:p>
            <a:r>
              <a:rPr lang="zh-CN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愿解如来真实义。</a:t>
            </a:r>
          </a:p>
          <a:p>
            <a:r>
              <a:rPr lang="zh-CN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为度化一切众生，</a:t>
            </a:r>
          </a:p>
          <a:p>
            <a:r>
              <a:rPr lang="zh-CN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请大家发无上殊胜的菩提心！</a:t>
            </a:r>
          </a:p>
          <a:p>
            <a:endParaRPr lang="zh-CN" altLang="en-US" dirty="0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11128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4 </a:t>
            </a:r>
            <a:r>
              <a:rPr lang="zh-CN" altLang="en-US" sz="2400" dirty="0" smtClean="0"/>
              <a:t>结束语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4.1 </a:t>
            </a:r>
            <a:r>
              <a:rPr lang="zh-CN" altLang="en-US" sz="2400" dirty="0" smtClean="0"/>
              <a:t>解决痛苦的两种方法：一个是通过一些观念来改变我们原有的认识，从而缓和我们的压力；另外一种方法，就是禅修。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4.2 </a:t>
            </a:r>
            <a:r>
              <a:rPr lang="zh-CN" altLang="en-US" sz="2400" dirty="0" smtClean="0"/>
              <a:t>健康幸福的获取途径：现代文明与传统文化（佛学）的结合，设法控制精神上的三个缺陷，把心态调整到最佳状态，拥有丰富的精神财富与健康心灵。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61950"/>
            <a:ext cx="7498080" cy="857250"/>
          </a:xfrm>
        </p:spPr>
        <p:txBody>
          <a:bodyPr/>
          <a:lstStyle/>
          <a:p>
            <a:r>
              <a:rPr lang="zh-CN" altLang="en-US" dirty="0" smtClean="0"/>
              <a:t>如何面对痛苦和幸福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1.</a:t>
            </a:r>
            <a:r>
              <a:rPr lang="zh-CN" altLang="en-US" dirty="0" smtClean="0"/>
              <a:t>引言：</a:t>
            </a:r>
            <a:endParaRPr lang="en-US" altLang="zh-CN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zh-CN" altLang="en-US" sz="2800" dirty="0" smtClean="0"/>
              <a:t>   </a:t>
            </a:r>
            <a:r>
              <a:rPr lang="zh-CN" altLang="en-US" sz="2400" dirty="0" smtClean="0"/>
              <a:t>很多佛教徒虽然懂得不少佛教理论，甚至还学过五部大论</a:t>
            </a:r>
            <a:r>
              <a:rPr lang="en-US" altLang="zh-CN" sz="2400" dirty="0" smtClean="0"/>
              <a:t>——</a:t>
            </a:r>
            <a:r>
              <a:rPr lang="zh-CN" altLang="en-US" sz="2400" dirty="0" smtClean="0"/>
              <a:t>中观、因明、慧度等深奥的佛法精华论著，但因为修行的问题没有解决，所以无法处理好生活中出现的各种矛盾。面对生活的重重压力时，也与非佛教徒毫无两样。在这一点上，我们都需要进步、需要成长。</a:t>
            </a:r>
            <a:endParaRPr lang="en-US" sz="2400" dirty="0" smtClean="0"/>
          </a:p>
          <a:p>
            <a:pPr>
              <a:buNone/>
            </a:pPr>
            <a:endParaRPr lang="en-US" altLang="zh-CN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2.</a:t>
            </a:r>
            <a:r>
              <a:rPr lang="zh-CN" altLang="en-US" dirty="0" smtClean="0"/>
              <a:t>如何面对痛苦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71550"/>
            <a:ext cx="7498080" cy="3962400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ts val="2200"/>
              </a:lnSpc>
              <a:buNone/>
            </a:pPr>
            <a:r>
              <a:rPr lang="zh-CN" altLang="en-US" sz="4600" dirty="0" smtClean="0"/>
              <a:t>引言：</a:t>
            </a:r>
            <a:endParaRPr lang="en-US" altLang="zh-CN" sz="4600" dirty="0" smtClean="0"/>
          </a:p>
          <a:p>
            <a:pPr>
              <a:lnSpc>
                <a:spcPts val="2200"/>
              </a:lnSpc>
              <a:buNone/>
            </a:pPr>
            <a:r>
              <a:rPr lang="zh-CN" altLang="en-US" sz="4600" dirty="0" smtClean="0"/>
              <a:t>世人没有面对痛苦的方法，所以渴望幸福，害怕痛苦。</a:t>
            </a:r>
            <a:endParaRPr lang="en-US" altLang="zh-CN" sz="4600" dirty="0" smtClean="0"/>
          </a:p>
          <a:p>
            <a:pPr>
              <a:lnSpc>
                <a:spcPts val="2200"/>
              </a:lnSpc>
              <a:buNone/>
            </a:pPr>
            <a:r>
              <a:rPr lang="zh-CN" altLang="en-US" sz="4600" dirty="0" smtClean="0"/>
              <a:t>   修行人也会面临痛苦和幸福这两种境遇，如何把幸福，尤其是痛苦，转变成修行的助缘、顺缘，就显得非常重要。如果没有正确的方法，痛苦和幸福就会变成修行的障碍，这样不但修行没有进步，连正常的生活都会受影响。</a:t>
            </a:r>
            <a:endParaRPr lang="en-US" altLang="zh-CN" sz="4600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r>
              <a:rPr lang="zh-CN" altLang="en-US" sz="4200" dirty="0" smtClean="0"/>
              <a:t>面对痛苦的方法，可分为四个阶段：</a:t>
            </a:r>
            <a:endParaRPr lang="en-US" altLang="zh-CN" sz="4200" dirty="0" smtClean="0"/>
          </a:p>
          <a:p>
            <a:pPr>
              <a:buNone/>
            </a:pPr>
            <a:r>
              <a:rPr lang="zh-CN" altLang="en-US" sz="4500" b="1" dirty="0" smtClean="0"/>
              <a:t>一、认定什么是痛苦；</a:t>
            </a:r>
            <a:endParaRPr lang="en-US" altLang="zh-CN" sz="4500" b="1" dirty="0" smtClean="0"/>
          </a:p>
          <a:p>
            <a:pPr>
              <a:buNone/>
            </a:pPr>
            <a:r>
              <a:rPr lang="zh-CN" altLang="en-US" sz="4500" b="1" dirty="0" smtClean="0"/>
              <a:t>二、确定痛苦的来源；</a:t>
            </a:r>
            <a:endParaRPr lang="en-US" altLang="zh-CN" sz="4500" b="1" dirty="0" smtClean="0"/>
          </a:p>
          <a:p>
            <a:pPr>
              <a:buNone/>
            </a:pPr>
            <a:r>
              <a:rPr lang="zh-CN" altLang="en-US" sz="4500" b="1" dirty="0" smtClean="0"/>
              <a:t>三、战胜痛苦；</a:t>
            </a:r>
            <a:endParaRPr lang="en-US" altLang="zh-CN" sz="4500" b="1" dirty="0" smtClean="0"/>
          </a:p>
          <a:p>
            <a:pPr>
              <a:buNone/>
            </a:pPr>
            <a:r>
              <a:rPr lang="zh-CN" altLang="en-US" sz="4500" b="1" dirty="0" smtClean="0"/>
              <a:t>四、解决痛苦的方法。</a:t>
            </a:r>
            <a:endParaRPr lang="en-US" sz="4500" b="1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71550"/>
            <a:ext cx="7498080" cy="37147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2.1 </a:t>
            </a:r>
            <a:r>
              <a:rPr lang="zh-CN" altLang="en-US" sz="2400" dirty="0" smtClean="0"/>
              <a:t>什么是痛苦</a:t>
            </a:r>
            <a:r>
              <a:rPr lang="en-US" altLang="zh-CN" sz="2400" dirty="0" smtClean="0"/>
              <a:t>——</a:t>
            </a:r>
            <a:r>
              <a:rPr lang="zh-CN" altLang="en-US" sz="2400" dirty="0" smtClean="0"/>
              <a:t>痛苦是精神的一种特殊感受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2.1.1 </a:t>
            </a:r>
            <a:r>
              <a:rPr lang="zh-CN" altLang="en-US" sz="2400" dirty="0" smtClean="0"/>
              <a:t>感受，是属于精神领域特有的东西，物质不会有感受；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000" dirty="0" smtClean="0"/>
              <a:t>   </a:t>
            </a:r>
            <a:endParaRPr lang="en-US" altLang="zh-CN" sz="2000" dirty="0" smtClean="0"/>
          </a:p>
          <a:p>
            <a:pPr>
              <a:buNone/>
            </a:pPr>
            <a:r>
              <a:rPr lang="en-US" altLang="zh-CN" sz="2000" dirty="0"/>
              <a:t> </a:t>
            </a:r>
            <a:r>
              <a:rPr lang="en-US" altLang="zh-CN" sz="2000" dirty="0" smtClean="0"/>
              <a:t>  </a:t>
            </a:r>
            <a:r>
              <a:rPr lang="zh-CN" altLang="en-US" sz="2000" dirty="0" smtClean="0"/>
              <a:t>人死了以后，尸体也和石头、砖头一样，在接触外界的任何东西</a:t>
            </a:r>
            <a:r>
              <a:rPr lang="en-US" altLang="zh-CN" sz="2000" dirty="0" smtClean="0"/>
              <a:t>——</a:t>
            </a:r>
            <a:r>
              <a:rPr lang="zh-CN" altLang="en-US" sz="2000" dirty="0" smtClean="0"/>
              <a:t>地、水、火、风时，都不会有反应。因为它没有意识，所以感觉不到任何痛苦或幸福。</a:t>
            </a:r>
            <a:endParaRPr lang="en-US" sz="2000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2.1.2 </a:t>
            </a:r>
            <a:r>
              <a:rPr lang="zh-CN" altLang="en-US" sz="2400" dirty="0" smtClean="0"/>
              <a:t>精神，可分为五根无分别的精神和第六意识感觉到的分别精神。</a:t>
            </a:r>
            <a:endParaRPr lang="en-US" sz="2400" dirty="0" smtClean="0"/>
          </a:p>
          <a:p>
            <a:r>
              <a:rPr lang="zh-CN" altLang="en-US" sz="2000" dirty="0" smtClean="0"/>
              <a:t>眼、耳、鼻、舌、身的感受，只有感受没有思维，所以叫无分别念。当我们生病的时候，不管我们的意识怎么样想，身体却能分分明明地感受到一种强烈的痛苦，这就是无分别念。</a:t>
            </a:r>
            <a:endParaRPr lang="en-US" altLang="zh-CN" sz="2000" dirty="0" smtClean="0"/>
          </a:p>
          <a:p>
            <a:r>
              <a:rPr lang="zh-CN" altLang="en-US" sz="2000" dirty="0" smtClean="0"/>
              <a:t>当看到、听到一个东西的时候，以第六意识去思维、分析对境的好坏与否，就叫做“分别念”，第六识所感觉到的痛苦，就叫做分别念的痛苦。</a:t>
            </a:r>
            <a:endParaRPr lang="en-US" altLang="zh-CN" sz="2000" dirty="0" smtClean="0"/>
          </a:p>
          <a:p>
            <a:endParaRPr lang="en-US" sz="2000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/>
            </a:r>
            <a:br>
              <a:rPr lang="en-US" sz="44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2.2 </a:t>
            </a:r>
            <a:r>
              <a:rPr lang="zh-CN" altLang="en-US" sz="2800" dirty="0" smtClean="0"/>
              <a:t>痛苦的根源</a:t>
            </a:r>
            <a:r>
              <a:rPr lang="en-US" altLang="zh-CN" sz="2800" dirty="0" smtClean="0"/>
              <a:t>——</a:t>
            </a:r>
            <a:r>
              <a:rPr lang="zh-CN" altLang="en-US" sz="2800" dirty="0" smtClean="0"/>
              <a:t>主要来源就是自己的执著</a:t>
            </a:r>
            <a:endParaRPr lang="en-US" sz="2800" dirty="0" smtClean="0"/>
          </a:p>
          <a:p>
            <a:pPr>
              <a:buNone/>
            </a:pPr>
            <a:r>
              <a:rPr lang="en-US" sz="2400" dirty="0" smtClean="0"/>
              <a:t>2.2.1 </a:t>
            </a:r>
            <a:r>
              <a:rPr lang="zh-CN" altLang="en-US" sz="2400" dirty="0" smtClean="0"/>
              <a:t>痛苦，不是由大脑产生，而与我们的观点、习气或习惯密切相关；</a:t>
            </a:r>
            <a:endParaRPr lang="en-US" sz="2400" dirty="0" smtClean="0"/>
          </a:p>
          <a:p>
            <a:pPr>
              <a:lnSpc>
                <a:spcPct val="120000"/>
              </a:lnSpc>
              <a:buNone/>
            </a:pPr>
            <a:r>
              <a:rPr lang="zh-CN" altLang="en-US" sz="2000" dirty="0" smtClean="0"/>
              <a:t>   大脑只是一种工具而已，意识依靠大脑，可以辨别、感受外面的东西，但痛苦与快乐本身，却不是由大脑产生的。</a:t>
            </a:r>
            <a:endParaRPr lang="en-US" altLang="zh-CN" sz="2000" dirty="0" smtClean="0"/>
          </a:p>
          <a:p>
            <a:pPr>
              <a:lnSpc>
                <a:spcPct val="120000"/>
              </a:lnSpc>
              <a:buNone/>
            </a:pPr>
            <a:endParaRPr lang="en-US" altLang="zh-CN" sz="2000" dirty="0" smtClean="0"/>
          </a:p>
          <a:p>
            <a:pPr>
              <a:buNone/>
            </a:pPr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95350"/>
            <a:ext cx="7498080" cy="379095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600" dirty="0" smtClean="0"/>
              <a:t>2.2.2 </a:t>
            </a:r>
            <a:r>
              <a:rPr lang="zh-CN" altLang="en-US" sz="2600" dirty="0" smtClean="0"/>
              <a:t>目前转变的，不是无分别识的痛苦，而是第六意识创造的分别识痛苦；</a:t>
            </a:r>
            <a:endParaRPr lang="en-US" altLang="zh-CN" sz="2600" dirty="0" smtClean="0"/>
          </a:p>
          <a:p>
            <a:pPr>
              <a:lnSpc>
                <a:spcPct val="120000"/>
              </a:lnSpc>
              <a:buNone/>
            </a:pPr>
            <a:r>
              <a:rPr lang="zh-CN" altLang="en-US" sz="2000" dirty="0" smtClean="0"/>
              <a:t>   无分别识的痛苦多半与我们的意识没有太大关系，但修行能力达到一定水平的时候，也可以转变无分别识的痛苦。</a:t>
            </a:r>
            <a:endParaRPr lang="en-US" altLang="zh-CN" sz="2000" dirty="0" smtClean="0"/>
          </a:p>
          <a:p>
            <a:pPr>
              <a:lnSpc>
                <a:spcPct val="120000"/>
              </a:lnSpc>
              <a:buNone/>
            </a:pPr>
            <a:endParaRPr lang="en-US" altLang="zh-CN" sz="2000" dirty="0" smtClean="0"/>
          </a:p>
          <a:p>
            <a:pPr>
              <a:lnSpc>
                <a:spcPct val="120000"/>
              </a:lnSpc>
              <a:buNone/>
            </a:pPr>
            <a:r>
              <a:rPr lang="zh-CN" altLang="en-US" sz="2000" dirty="0" smtClean="0"/>
              <a:t>    我们穿名牌衣服时，也会有满足、快乐、洋洋得意的感觉，这也不是名牌衣服创造的，而是我们的意识创造的。虽然我们仍然有衣服穿，不会挨冻受饿，无分别识已经满足了，但分别识却会觉得丢人现眼、低人一等。可见，这些感觉都是第六意识创造的。</a:t>
            </a:r>
            <a:endParaRPr lang="en-US" sz="2000" dirty="0" smtClean="0"/>
          </a:p>
          <a:p>
            <a:pPr>
              <a:lnSpc>
                <a:spcPct val="120000"/>
              </a:lnSpc>
              <a:buNone/>
            </a:pPr>
            <a:endParaRPr lang="en-US" sz="29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05979"/>
            <a:ext cx="7498080" cy="68937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95350"/>
            <a:ext cx="7498080" cy="379095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/>
              <a:t>2.2.3 </a:t>
            </a:r>
            <a:r>
              <a:rPr lang="zh-CN" altLang="en-US" sz="2400" dirty="0" smtClean="0"/>
              <a:t>真正解决痛苦，不是往外追求，而是往内心寻找；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000" dirty="0" smtClean="0"/>
              <a:t>   在西方工业革命以后的几百年中，大家都拼命往外去追求幸福，但众所周知，尽管近年来西方发达国家的国民收入越来越高，但幸福指数却越来越低。到了今天，越来越多的人开始感觉到，这种追求是错的，一切的努力可以说已经走向失败了。 </a:t>
            </a:r>
            <a:endParaRPr lang="en-US" altLang="zh-CN" sz="2000" dirty="0" smtClean="0"/>
          </a:p>
          <a:p>
            <a:pPr>
              <a:buNone/>
            </a:pPr>
            <a:endParaRPr lang="en-US" altLang="zh-CN" sz="2000" dirty="0" smtClean="0"/>
          </a:p>
          <a:p>
            <a:pPr>
              <a:buNone/>
            </a:pPr>
            <a:r>
              <a:rPr lang="en-US" sz="2400" dirty="0" smtClean="0"/>
              <a:t>2.2.4 </a:t>
            </a:r>
            <a:r>
              <a:rPr lang="zh-CN" altLang="en-US" sz="2400" dirty="0" smtClean="0"/>
              <a:t>面对痛苦，不能内心脆弱，要学得坚强一些。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000" dirty="0" smtClean="0"/>
              <a:t>    坚强和脆弱也许与遗传也有一点关系，但绝大多数与环境、教育背景以及自己的习惯有很大关系。所以，我们要学得坚强一些，不要让痛苦轻而易举地就在心里生起。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2.3 </a:t>
            </a:r>
            <a:r>
              <a:rPr lang="zh-CN" altLang="en-US" sz="2800" dirty="0" smtClean="0"/>
              <a:t>战胜痛苦</a:t>
            </a:r>
            <a:r>
              <a:rPr lang="en-US" altLang="zh-CN" sz="2800" dirty="0" smtClean="0"/>
              <a:t>——</a:t>
            </a:r>
            <a:r>
              <a:rPr lang="zh-CN" altLang="en-US" sz="2800" dirty="0" smtClean="0"/>
              <a:t>把痛苦转为道用</a:t>
            </a:r>
            <a:endParaRPr lang="en-US" sz="2800" dirty="0" smtClean="0"/>
          </a:p>
          <a:p>
            <a:pPr>
              <a:buNone/>
            </a:pPr>
            <a:r>
              <a:rPr lang="en-US" sz="2400" dirty="0" smtClean="0"/>
              <a:t>2.3.1 </a:t>
            </a:r>
            <a:r>
              <a:rPr lang="zh-CN" altLang="en-US" sz="2400" dirty="0" smtClean="0"/>
              <a:t>此处所谓的战胜痛苦，并不是彻底断除痛苦的根源，使之不再发生；而是用修行的方法转为道用，使之不影响修行与生活；</a:t>
            </a:r>
            <a:endParaRPr lang="en-US" altLang="zh-CN" sz="2400" dirty="0" smtClean="0"/>
          </a:p>
          <a:p>
            <a:pPr>
              <a:buNone/>
            </a:pPr>
            <a:r>
              <a:rPr lang="en-US" sz="2400" dirty="0" smtClean="0"/>
              <a:t>2.3.2 </a:t>
            </a:r>
            <a:r>
              <a:rPr lang="zh-CN" altLang="en-US" sz="2400" dirty="0" smtClean="0"/>
              <a:t>只有名副其实的修行人，才能真正地战胜痛苦。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zh-CN" altLang="en-US" dirty="0" smtClean="0"/>
              <a:t>如何面对痛苦和幸福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zh-CN" altLang="en-US" dirty="0" smtClean="0"/>
              <a:t>慈诚罗珠  著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95350"/>
            <a:ext cx="7498080" cy="37909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2.4 </a:t>
            </a:r>
            <a:r>
              <a:rPr lang="zh-CN" altLang="en-US" sz="2800" dirty="0" smtClean="0"/>
              <a:t>解决痛苦的方法</a:t>
            </a:r>
            <a:endParaRPr lang="en-US" sz="2800" dirty="0" smtClean="0"/>
          </a:p>
          <a:p>
            <a:pPr>
              <a:buNone/>
            </a:pPr>
            <a:r>
              <a:rPr lang="en-US" sz="2400" dirty="0" smtClean="0"/>
              <a:t>2.4.1 </a:t>
            </a:r>
            <a:r>
              <a:rPr lang="zh-CN" altLang="en-US" sz="2400" dirty="0" smtClean="0"/>
              <a:t>概述：心理学的方法</a:t>
            </a:r>
            <a:r>
              <a:rPr lang="en-US" sz="2400" dirty="0" smtClean="0"/>
              <a:t>VS</a:t>
            </a:r>
            <a:r>
              <a:rPr lang="zh-CN" altLang="en-US" sz="2400" dirty="0" smtClean="0"/>
              <a:t>佛教的方法的不同</a:t>
            </a:r>
            <a:endParaRPr lang="en-US" altLang="zh-CN" sz="2400" dirty="0" smtClean="0"/>
          </a:p>
          <a:p>
            <a:pPr>
              <a:buNone/>
            </a:pPr>
            <a:r>
              <a:rPr lang="zh-CN" altLang="en-US" sz="2000" dirty="0" smtClean="0"/>
              <a:t>   心理学的治疗方法虽然那些方法对有些人有帮助，可以让当事人暂时轻松一点，但终归是临时性的帮助，而不是行之有效且一劳永逸的办法。</a:t>
            </a:r>
            <a:endParaRPr lang="en-US" altLang="zh-CN" sz="2000" dirty="0" smtClean="0"/>
          </a:p>
          <a:p>
            <a:pPr>
              <a:buNone/>
            </a:pPr>
            <a:endParaRPr lang="en-US" altLang="zh-CN" sz="2000" dirty="0" smtClean="0"/>
          </a:p>
          <a:p>
            <a:pPr>
              <a:buNone/>
            </a:pPr>
            <a:r>
              <a:rPr lang="zh-CN" altLang="en-US" sz="2000" dirty="0" smtClean="0"/>
              <a:t>   佛教解决痛苦的方法，可以分为两种：</a:t>
            </a:r>
            <a:endParaRPr lang="en-US" altLang="zh-CN" sz="2000" dirty="0" smtClean="0"/>
          </a:p>
          <a:p>
            <a:pPr>
              <a:buNone/>
            </a:pPr>
            <a:r>
              <a:rPr lang="en-US" altLang="zh-CN" sz="2000" dirty="0"/>
              <a:t> </a:t>
            </a:r>
            <a:r>
              <a:rPr lang="en-US" altLang="zh-CN" sz="2000" dirty="0" smtClean="0"/>
              <a:t>  </a:t>
            </a:r>
            <a:r>
              <a:rPr lang="zh-CN" altLang="en-US" sz="2000" dirty="0" smtClean="0"/>
              <a:t>一是从世俗谛的角度来解决；二是从胜义谛的角度来解决。</a:t>
            </a:r>
            <a:endParaRPr lang="en-US" sz="20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05979"/>
            <a:ext cx="7498080" cy="68937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71550"/>
            <a:ext cx="7498080" cy="371475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3100" dirty="0" smtClean="0"/>
              <a:t>2.4.2 </a:t>
            </a:r>
            <a:r>
              <a:rPr lang="zh-CN" altLang="en-US" sz="3100" dirty="0" smtClean="0"/>
              <a:t>世俗谛的方法</a:t>
            </a:r>
            <a:r>
              <a:rPr lang="en-US" altLang="zh-CN" sz="3100" dirty="0" smtClean="0"/>
              <a:t>——</a:t>
            </a:r>
            <a:r>
              <a:rPr lang="zh-CN" altLang="en-US" sz="3100" dirty="0" smtClean="0"/>
              <a:t>减轻痛苦，转为道用</a:t>
            </a:r>
            <a:endParaRPr lang="en-US" sz="3100" dirty="0" smtClean="0"/>
          </a:p>
          <a:p>
            <a:pPr>
              <a:buNone/>
            </a:pPr>
            <a:r>
              <a:rPr lang="zh-CN" altLang="en-US" sz="3100" dirty="0" smtClean="0"/>
              <a:t>⑴ 制止、消除或减轻不愿意接受痛苦的心态</a:t>
            </a:r>
            <a:endParaRPr lang="en-US" sz="3100" dirty="0" smtClean="0"/>
          </a:p>
          <a:p>
            <a:pPr>
              <a:buNone/>
            </a:pPr>
            <a:r>
              <a:rPr lang="zh-CN" altLang="en-US" sz="3100" dirty="0" smtClean="0"/>
              <a:t>① 思维：痛苦于事无补，而且有害身心；</a:t>
            </a:r>
            <a:endParaRPr lang="en-US" altLang="zh-CN" sz="3100" dirty="0" smtClean="0"/>
          </a:p>
          <a:p>
            <a:pPr>
              <a:lnSpc>
                <a:spcPct val="120000"/>
              </a:lnSpc>
              <a:buNone/>
            </a:pPr>
            <a:r>
              <a:rPr lang="zh-CN" altLang="en-US" sz="2600" dirty="0" smtClean="0"/>
              <a:t>   遇到痛苦的时候，如果始终都是拒绝、抵抗、逃避，不敢面对、不敢承受，只能说明我们的抗压能力很差，内心不堪一击。长此以往，只会导致内心越来越容易受到伤害，没有任何东西让自己感到幸福。这样给我们带来的创伤更大，最终肯定会在痛苦面前倒下，使自己成为最大的受害者，而没有任何益处。</a:t>
            </a:r>
            <a:endParaRPr lang="en-US" sz="2600" dirty="0" smtClean="0"/>
          </a:p>
          <a:p>
            <a:pPr>
              <a:buNone/>
            </a:pPr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05979"/>
            <a:ext cx="7498080" cy="76557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666750"/>
            <a:ext cx="7498080" cy="401955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 </a:t>
            </a:r>
            <a:r>
              <a:rPr lang="zh-CN" altLang="en-US" sz="2800" dirty="0" smtClean="0"/>
              <a:t>② 关键：相同的问题不同的感受，关键在于内心如何去看待；</a:t>
            </a:r>
            <a:endParaRPr lang="en-US" altLang="zh-CN" sz="2800" dirty="0" smtClean="0"/>
          </a:p>
          <a:p>
            <a:pPr>
              <a:lnSpc>
                <a:spcPct val="120000"/>
              </a:lnSpc>
              <a:buNone/>
            </a:pPr>
            <a:r>
              <a:rPr lang="zh-CN" altLang="en-US" sz="2400" dirty="0" smtClean="0"/>
              <a:t>    凡夫的内心脆弱易感，而圣者的内心却非常坚强。痛苦不一定是痛苦，幸福也并不一定是幸福，关键在于怎么去看待。 </a:t>
            </a:r>
            <a:endParaRPr lang="en-US" altLang="zh-CN" sz="2400" dirty="0" smtClean="0"/>
          </a:p>
          <a:p>
            <a:pPr>
              <a:lnSpc>
                <a:spcPct val="120000"/>
              </a:lnSpc>
              <a:buNone/>
            </a:pPr>
            <a:endParaRPr lang="en-US" altLang="zh-CN" sz="2400" dirty="0" smtClean="0"/>
          </a:p>
          <a:p>
            <a:pPr>
              <a:buNone/>
            </a:pPr>
            <a:r>
              <a:rPr lang="en-US" sz="2800" dirty="0" smtClean="0"/>
              <a:t> </a:t>
            </a:r>
            <a:r>
              <a:rPr lang="zh-CN" altLang="en-US" sz="2800" dirty="0" smtClean="0"/>
              <a:t>③ 打坐思维</a:t>
            </a:r>
            <a:endParaRPr lang="en-US" altLang="zh-CN" sz="2800" dirty="0" smtClean="0"/>
          </a:p>
          <a:p>
            <a:pPr>
              <a:buNone/>
            </a:pPr>
            <a:r>
              <a:rPr lang="en-US" altLang="zh-CN" sz="2600" dirty="0" smtClean="0"/>
              <a:t>—</a:t>
            </a:r>
            <a:r>
              <a:rPr lang="zh-CN" altLang="en-US" sz="2600" dirty="0" smtClean="0"/>
              <a:t>面对、接受现实</a:t>
            </a:r>
            <a:endParaRPr lang="en-US" altLang="zh-CN" sz="2600" dirty="0" smtClean="0"/>
          </a:p>
          <a:p>
            <a:pPr>
              <a:buNone/>
            </a:pPr>
            <a:r>
              <a:rPr lang="en-US" altLang="zh-CN" sz="2600" dirty="0" smtClean="0"/>
              <a:t>—</a:t>
            </a:r>
            <a:r>
              <a:rPr lang="zh-CN" altLang="en-US" sz="2600" dirty="0" smtClean="0"/>
              <a:t>坚持反复思维，说服自己</a:t>
            </a:r>
            <a:endParaRPr lang="en-US" altLang="zh-CN" sz="2600" dirty="0" smtClean="0"/>
          </a:p>
          <a:p>
            <a:pPr>
              <a:buNone/>
            </a:pPr>
            <a:r>
              <a:rPr lang="en-US" altLang="zh-CN" sz="2600" dirty="0" smtClean="0"/>
              <a:t>—</a:t>
            </a:r>
            <a:r>
              <a:rPr lang="zh-CN" altLang="en-US" sz="2600" dirty="0" smtClean="0"/>
              <a:t>闯过难关，体会到痛苦的正面作用；</a:t>
            </a:r>
            <a:endParaRPr lang="en-US" altLang="zh-CN" sz="2600" dirty="0" smtClean="0"/>
          </a:p>
          <a:p>
            <a:pPr>
              <a:buNone/>
            </a:pPr>
            <a:endParaRPr lang="en-US" altLang="zh-CN" sz="2600" dirty="0" smtClean="0"/>
          </a:p>
          <a:p>
            <a:pPr>
              <a:buNone/>
            </a:pPr>
            <a:r>
              <a:rPr lang="zh-CN" altLang="en-US" sz="2800" dirty="0" smtClean="0"/>
              <a:t> ④ 国王的公案，启示要勇敢面对、增强心力、并战胜所有痛苦。</a:t>
            </a:r>
            <a:endParaRPr lang="en-US" sz="2800" dirty="0" smtClean="0"/>
          </a:p>
          <a:p>
            <a:pPr>
              <a:buNone/>
            </a:pPr>
            <a:endParaRPr lang="en-US" altLang="zh-CN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CN" altLang="en-US" sz="2400" dirty="0" smtClean="0"/>
              <a:t>   但是，在修（金刚萨埵）四个对治力的时候，却不能这样得过且过，而是要对过去的罪业深深地感到后悔，并对罪业的苦果生起极大的怖畏之情。对罪业越有后悔心，清净的能力就越强。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讨论思考题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zh-CN" dirty="0" smtClean="0"/>
              <a:t>1. </a:t>
            </a:r>
            <a:r>
              <a:rPr lang="zh-CN" altLang="en-US" dirty="0" smtClean="0"/>
              <a:t>痛苦和精神的关系是什么？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2. </a:t>
            </a:r>
            <a:r>
              <a:rPr lang="zh-CN" altLang="en-US" dirty="0" smtClean="0"/>
              <a:t>痛苦产生的原因是什么？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3. </a:t>
            </a:r>
            <a:r>
              <a:rPr lang="zh-CN" altLang="en-US" dirty="0" smtClean="0"/>
              <a:t>如何战胜痛苦？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4. </a:t>
            </a:r>
            <a:r>
              <a:rPr lang="zh-CN" altLang="en-US" dirty="0" smtClean="0"/>
              <a:t>心理学解决病人痛苦的方法与佛教的方法有什么不同</a:t>
            </a:r>
            <a:r>
              <a:rPr lang="zh-CN" altLang="en-US" dirty="0" smtClean="0"/>
              <a:t>？</a:t>
            </a:r>
            <a:endParaRPr lang="en-CA" altLang="zh-CN" dirty="0" smtClean="0"/>
          </a:p>
          <a:p>
            <a:pPr>
              <a:buNone/>
            </a:pPr>
            <a:r>
              <a:rPr lang="en-CA" altLang="zh-CN" dirty="0" smtClean="0"/>
              <a:t>5. </a:t>
            </a:r>
            <a:r>
              <a:rPr lang="zh-CN" altLang="en-US" dirty="0" smtClean="0"/>
              <a:t>“痛苦不一定是痛苦，幸福也不一定是幸福，关键在于怎么看待。”你怎么理解这句话？</a:t>
            </a:r>
            <a:endParaRPr lang="en-US" altLang="zh-CN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本次学习内容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85850"/>
            <a:ext cx="7772400" cy="2171700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dirty="0" smtClean="0"/>
              <a:t>前期回顾</a:t>
            </a:r>
            <a:endParaRPr lang="en-US" altLang="zh-CN" dirty="0" smtClean="0"/>
          </a:p>
          <a:p>
            <a:r>
              <a:rPr lang="zh-CN" altLang="en-US" dirty="0" smtClean="0"/>
              <a:t>慈师讲课视频：如何面对痛苦和幸福</a:t>
            </a:r>
            <a:endParaRPr lang="en-US" altLang="zh-CN" dirty="0" smtClean="0"/>
          </a:p>
          <a:p>
            <a:r>
              <a:rPr lang="zh-CN" altLang="en-US" dirty="0" smtClean="0"/>
              <a:t>本次课文浏览</a:t>
            </a:r>
            <a:endParaRPr lang="en-US" altLang="zh-CN" dirty="0" smtClean="0"/>
          </a:p>
          <a:p>
            <a:r>
              <a:rPr lang="zh-CN" altLang="en-US" dirty="0" smtClean="0"/>
              <a:t>本次学习重点概念和难题解析</a:t>
            </a:r>
            <a:endParaRPr lang="en-US" altLang="zh-CN" dirty="0" smtClean="0"/>
          </a:p>
          <a:p>
            <a:r>
              <a:rPr lang="zh-CN" altLang="en-US" dirty="0" smtClean="0"/>
              <a:t>讨论思考题</a:t>
            </a:r>
            <a:endParaRPr lang="en-US" altLang="zh-CN" dirty="0" smtClean="0"/>
          </a:p>
          <a:p>
            <a:r>
              <a:rPr lang="zh-CN" altLang="en-US" dirty="0" smtClean="0"/>
              <a:t>课后总结和点评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前期回顾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zh-CN" sz="2400" b="1" dirty="0">
                <a:solidFill>
                  <a:schemeClr val="tx2"/>
                </a:solidFill>
              </a:rPr>
              <a:t>《</a:t>
            </a:r>
            <a:r>
              <a:rPr lang="zh-CN" altLang="en-US" sz="2400" b="1" dirty="0" smtClean="0">
                <a:solidFill>
                  <a:schemeClr val="tx2"/>
                </a:solidFill>
              </a:rPr>
              <a:t>为什么现代人越来越没有幸福感</a:t>
            </a:r>
            <a:r>
              <a:rPr lang="en-US" altLang="zh-CN" sz="2400" b="1" dirty="0" smtClean="0">
                <a:solidFill>
                  <a:schemeClr val="tx2"/>
                </a:solidFill>
              </a:rPr>
              <a:t>》</a:t>
            </a:r>
          </a:p>
          <a:p>
            <a:pPr>
              <a:buNone/>
            </a:pPr>
            <a:r>
              <a:rPr lang="en-US" sz="2400" dirty="0" smtClean="0"/>
              <a:t>1 </a:t>
            </a:r>
            <a:r>
              <a:rPr lang="zh-CN" altLang="en-US" sz="2400" dirty="0" smtClean="0"/>
              <a:t>现代人的悲剧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1.1 </a:t>
            </a:r>
            <a:r>
              <a:rPr lang="zh-CN" altLang="en-US" sz="2400" dirty="0" smtClean="0"/>
              <a:t>理念：希望拥有幸福，并聚焦于外在物质的极大丰富而非内在精神上。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1.2 </a:t>
            </a:r>
            <a:r>
              <a:rPr lang="zh-CN" altLang="en-US" sz="2400" dirty="0" smtClean="0"/>
              <a:t>现实：物质空前成功，但心灵危机空前严重、幸福指数持续下滑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1.3 </a:t>
            </a:r>
            <a:r>
              <a:rPr lang="zh-CN" altLang="en-US" sz="2400" dirty="0" smtClean="0"/>
              <a:t>问题：如何保持开心的心态？如何更自由、更健康、更幸福？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05979"/>
            <a:ext cx="7498080" cy="53697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300" dirty="0" smtClean="0"/>
              <a:t>2 </a:t>
            </a:r>
            <a:r>
              <a:rPr lang="zh-CN" altLang="en-US" sz="3300" dirty="0" smtClean="0"/>
              <a:t>幸福痛苦与外在的关系</a:t>
            </a:r>
            <a:endParaRPr lang="en-US" sz="3300" dirty="0" smtClean="0"/>
          </a:p>
          <a:p>
            <a:pPr>
              <a:buNone/>
            </a:pPr>
            <a:r>
              <a:rPr lang="en-US" sz="2800" dirty="0" smtClean="0"/>
              <a:t> 2.1</a:t>
            </a:r>
            <a:r>
              <a:rPr lang="zh-CN" altLang="en-US" sz="2800" dirty="0" smtClean="0"/>
              <a:t>重要性：重大课题，与我们的生活息息相关</a:t>
            </a:r>
            <a:endParaRPr lang="en-US" altLang="zh-CN" sz="2800" dirty="0" smtClean="0"/>
          </a:p>
          <a:p>
            <a:pPr>
              <a:lnSpc>
                <a:spcPct val="120000"/>
              </a:lnSpc>
              <a:buNone/>
            </a:pPr>
            <a:r>
              <a:rPr lang="zh-CN" altLang="en-US" sz="2200" dirty="0" smtClean="0"/>
              <a:t>    尽管很多人不仅解决了温饱问题，而且拥有庞大的财富，但很多人还是不幸福、不快乐、不开心。</a:t>
            </a:r>
            <a:r>
              <a:rPr lang="zh-CN" altLang="en-US" sz="2400" dirty="0" smtClean="0"/>
              <a:t>现代文明基本不重视内在的充实，只知道一味往外去寻找幸福，因为方向错了，所以最后只能是空手而归、一败涂地</a:t>
            </a:r>
            <a:endParaRPr lang="en-US" sz="2200" dirty="0" smtClean="0"/>
          </a:p>
          <a:p>
            <a:pPr>
              <a:buNone/>
            </a:pPr>
            <a:r>
              <a:rPr lang="en-US" sz="2800" dirty="0" smtClean="0"/>
              <a:t> 2.2</a:t>
            </a:r>
            <a:r>
              <a:rPr lang="zh-CN" altLang="en-US" sz="2800" dirty="0" smtClean="0"/>
              <a:t>本质：幸福根本不属于物质的范畴，而是一种内在的感受</a:t>
            </a:r>
            <a:endParaRPr lang="en-US" altLang="zh-CN" sz="2800" dirty="0" smtClean="0"/>
          </a:p>
          <a:p>
            <a:pPr>
              <a:lnSpc>
                <a:spcPct val="120000"/>
              </a:lnSpc>
              <a:buNone/>
            </a:pPr>
            <a:r>
              <a:rPr lang="zh-CN" altLang="en-US" sz="2400" dirty="0" smtClean="0"/>
              <a:t>   这种内在的感受，有些时候和物质有关，有些时候和物质根本没有</a:t>
            </a:r>
            <a:r>
              <a:rPr lang="zh-CN" altLang="en-US" sz="2600" dirty="0" smtClean="0"/>
              <a:t>关系</a:t>
            </a:r>
            <a:r>
              <a:rPr lang="en-US" altLang="zh-CN" sz="2600" dirty="0" smtClean="0"/>
              <a:t>.</a:t>
            </a:r>
            <a:endParaRPr lang="en-US" altLang="zh-CN" sz="24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19150"/>
            <a:ext cx="7498080" cy="3867150"/>
          </a:xfrm>
        </p:spPr>
        <p:txBody>
          <a:bodyPr>
            <a:normAutofit/>
          </a:bodyPr>
          <a:lstStyle/>
          <a:p>
            <a:pPr>
              <a:lnSpc>
                <a:spcPts val="3000"/>
              </a:lnSpc>
              <a:buNone/>
            </a:pPr>
            <a:r>
              <a:rPr lang="en-US" sz="3600" dirty="0" smtClean="0"/>
              <a:t> </a:t>
            </a:r>
            <a:r>
              <a:rPr lang="en-US" sz="2400" dirty="0" smtClean="0"/>
              <a:t>2.3  </a:t>
            </a:r>
            <a:r>
              <a:rPr lang="zh-CN" altLang="en-US" sz="2400" dirty="0" smtClean="0"/>
              <a:t>结论：有价值、有意义的生活不能仅仅注重物质方面的发展。尤其是到了一定的时候，物质财富与幸福是没有任何关系的。</a:t>
            </a:r>
            <a:endParaRPr lang="en-US" altLang="zh-CN" sz="2400" dirty="0" smtClean="0"/>
          </a:p>
          <a:p>
            <a:pPr>
              <a:lnSpc>
                <a:spcPts val="3000"/>
              </a:lnSpc>
              <a:buNone/>
            </a:pPr>
            <a:endParaRPr lang="en-US" altLang="zh-CN" sz="2400" dirty="0" smtClean="0"/>
          </a:p>
          <a:p>
            <a:pPr>
              <a:buNone/>
            </a:pPr>
            <a:r>
              <a:rPr lang="zh-CN" altLang="en-US" sz="2000" dirty="0" smtClean="0"/>
              <a:t>   按照过去的理念，有钱就是幸福，没有钱就是痛苦。但无数活生生的生活经验与科学数据告诉我们：如果我们选择金钱最重要，终将很难用金钱获取幸福。所以，我们曾有的经验与观念都错了，虽然我们自以为是地认为自己掌握了很多的现代知识，却无法超越古人的智慧和经验。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05979"/>
            <a:ext cx="7498080" cy="61317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819150"/>
            <a:ext cx="7498080" cy="386715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3600" dirty="0" smtClean="0"/>
              <a:t>3 </a:t>
            </a:r>
            <a:r>
              <a:rPr lang="zh-CN" altLang="en-US" sz="3600" dirty="0" smtClean="0"/>
              <a:t>痛苦的来源</a:t>
            </a:r>
            <a:endParaRPr lang="en-US" sz="3600" dirty="0" smtClean="0"/>
          </a:p>
          <a:p>
            <a:pPr>
              <a:buNone/>
            </a:pPr>
            <a:r>
              <a:rPr lang="en-US" sz="2400" dirty="0" smtClean="0"/>
              <a:t>3.1</a:t>
            </a:r>
            <a:r>
              <a:rPr lang="zh-CN" altLang="en-US" sz="2400" dirty="0" smtClean="0"/>
              <a:t>重要性：了解病因才能对症下药、治愈疾病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3.2</a:t>
            </a:r>
            <a:r>
              <a:rPr lang="zh-CN" altLang="en-US" sz="2400" b="1" dirty="0" smtClean="0">
                <a:solidFill>
                  <a:schemeClr val="accent3"/>
                </a:solidFill>
              </a:rPr>
              <a:t>除物质以外的三个来源：过度的欲望、自私心、执着</a:t>
            </a:r>
            <a:endParaRPr lang="en-US" sz="2400" b="1" dirty="0" smtClean="0">
              <a:solidFill>
                <a:schemeClr val="accent3"/>
              </a:solidFill>
            </a:endParaRPr>
          </a:p>
          <a:p>
            <a:pPr>
              <a:buNone/>
            </a:pPr>
            <a:r>
              <a:rPr lang="en-US" sz="2400" dirty="0" smtClean="0"/>
              <a:t>3.2.1 </a:t>
            </a:r>
            <a:r>
              <a:rPr lang="zh-CN" altLang="en-US" sz="2400" b="1" dirty="0" smtClean="0">
                <a:solidFill>
                  <a:schemeClr val="accent3"/>
                </a:solidFill>
              </a:rPr>
              <a:t>过度的欲望：脱轨的列车</a:t>
            </a:r>
            <a:endParaRPr lang="en-US" altLang="zh-CN" sz="2400" b="1" dirty="0" smtClean="0">
              <a:solidFill>
                <a:schemeClr val="accent3"/>
              </a:solidFill>
            </a:endParaRPr>
          </a:p>
          <a:p>
            <a:pPr>
              <a:buNone/>
            </a:pPr>
            <a:r>
              <a:rPr lang="zh-CN" altLang="en-US" sz="2400" dirty="0" smtClean="0"/>
              <a:t>（</a:t>
            </a:r>
            <a:r>
              <a:rPr lang="en-US" sz="2400" dirty="0" smtClean="0"/>
              <a:t>1</a:t>
            </a:r>
            <a:r>
              <a:rPr lang="zh-CN" altLang="en-US" sz="2400" dirty="0" smtClean="0"/>
              <a:t>）欲望：发展的动力</a:t>
            </a:r>
            <a:r>
              <a:rPr lang="en-US" sz="2400" dirty="0" smtClean="0"/>
              <a:t>VS</a:t>
            </a:r>
            <a:r>
              <a:rPr lang="zh-CN" altLang="en-US" sz="2400" dirty="0" smtClean="0"/>
              <a:t>痛苦的根源</a:t>
            </a:r>
            <a:endParaRPr lang="en-US" sz="2400" dirty="0" smtClean="0"/>
          </a:p>
          <a:p>
            <a:pPr>
              <a:buNone/>
            </a:pPr>
            <a:r>
              <a:rPr lang="zh-CN" altLang="en-US" sz="2400" dirty="0" smtClean="0"/>
              <a:t>（</a:t>
            </a:r>
            <a:r>
              <a:rPr lang="en-US" sz="2400" dirty="0" smtClean="0"/>
              <a:t>2</a:t>
            </a:r>
            <a:r>
              <a:rPr lang="zh-CN" altLang="en-US" sz="2400" dirty="0" smtClean="0"/>
              <a:t>）欲望可以无限膨胀，而物质带来的满足和兴奋却是有限的</a:t>
            </a:r>
            <a:endParaRPr lang="en-US" altLang="zh-CN" sz="2400" dirty="0" smtClean="0"/>
          </a:p>
          <a:p>
            <a:pPr>
              <a:lnSpc>
                <a:spcPct val="120000"/>
              </a:lnSpc>
              <a:buNone/>
            </a:pPr>
            <a:r>
              <a:rPr lang="zh-CN" altLang="en-US" sz="2000" dirty="0" smtClean="0"/>
              <a:t>    用有限的物质，来填补无限的欲望空间，是永远不可能的。这只会让我们被欲望牵着鼻子走，如果不控制它、调整它，欲望会更加张狂，最终将会把我们撕得鲜血淋漓、痛不欲生。</a:t>
            </a:r>
            <a:r>
              <a:rPr lang="zh-CN" altLang="en-US" sz="1800" dirty="0" smtClean="0"/>
              <a:t>所谓的幸福感，建立在满足感之上；当满足感消失以后，幸福感也将随之而衰退。</a:t>
            </a:r>
            <a:endParaRPr lang="en-US" sz="2000" dirty="0" smtClean="0"/>
          </a:p>
          <a:p>
            <a:pPr>
              <a:buNone/>
            </a:pPr>
            <a:r>
              <a:rPr lang="zh-CN" altLang="en-US" sz="2400" dirty="0" smtClean="0"/>
              <a:t>（</a:t>
            </a:r>
            <a:r>
              <a:rPr lang="en-US" sz="2400" dirty="0" smtClean="0"/>
              <a:t>3</a:t>
            </a:r>
            <a:r>
              <a:rPr lang="zh-CN" altLang="en-US" sz="2400" dirty="0" smtClean="0"/>
              <a:t>）虚荣、攀比等负面心态，会使我们往、痛苦的方向发展</a:t>
            </a:r>
            <a:endParaRPr lang="en-US" sz="2400" dirty="0" smtClean="0"/>
          </a:p>
          <a:p>
            <a:pPr>
              <a:buNone/>
            </a:pPr>
            <a:r>
              <a:rPr lang="zh-CN" altLang="en-US" sz="2400" dirty="0" smtClean="0"/>
              <a:t>（</a:t>
            </a:r>
            <a:r>
              <a:rPr lang="en-US" sz="2400" dirty="0" smtClean="0"/>
              <a:t>4</a:t>
            </a:r>
            <a:r>
              <a:rPr lang="zh-CN" altLang="en-US" sz="2400" dirty="0" smtClean="0"/>
              <a:t>）要用正确的眼光去看世界，保持必要的危机意识，佛法修行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800" dirty="0" smtClean="0"/>
              <a:t>3.2.2 </a:t>
            </a:r>
            <a:r>
              <a:rPr lang="zh-CN" altLang="en-US" sz="3800" b="1" dirty="0" smtClean="0">
                <a:solidFill>
                  <a:schemeClr val="accent3"/>
                </a:solidFill>
              </a:rPr>
              <a:t>离谱的自私，脱缰的野马</a:t>
            </a:r>
            <a:endParaRPr lang="en-US" sz="3800" b="1" dirty="0" smtClean="0">
              <a:solidFill>
                <a:schemeClr val="accent3"/>
              </a:solidFill>
            </a:endParaRPr>
          </a:p>
          <a:p>
            <a:pPr>
              <a:buNone/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）自私心的形成与表现：先天</a:t>
            </a:r>
            <a:r>
              <a:rPr lang="en-US" dirty="0" smtClean="0"/>
              <a:t>+</a:t>
            </a:r>
            <a:r>
              <a:rPr lang="zh-CN" altLang="en-US" dirty="0" smtClean="0"/>
              <a:t>后天，不愿意与人分享</a:t>
            </a:r>
            <a:endParaRPr lang="en-US" altLang="zh-CN" dirty="0" smtClean="0"/>
          </a:p>
          <a:p>
            <a:pPr>
              <a:buNone/>
            </a:pPr>
            <a:r>
              <a:rPr lang="zh-CN" altLang="en-US" sz="2900" dirty="0" smtClean="0"/>
              <a:t>如果整个社会的人都学会分享，人类历史上的所有悲剧就不可能发生。</a:t>
            </a:r>
            <a:endParaRPr lang="en-US" sz="2900" dirty="0" smtClean="0"/>
          </a:p>
          <a:p>
            <a:pPr>
              <a:buNone/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）大乘佛法的理念与训练，逐步变成菩萨</a:t>
            </a:r>
            <a:endParaRPr lang="en-US" dirty="0" smtClean="0"/>
          </a:p>
          <a:p>
            <a:pPr>
              <a:buNone/>
            </a:pPr>
            <a:r>
              <a:rPr lang="zh-CN" altLang="en-US" dirty="0" smtClean="0"/>
              <a:t>① 关键，让所有人明白世界和人生的真相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   让所有人彻底摆脱轮回痛苦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物质贫乏的痛苦，与精神空虚的痛苦等等。</a:t>
            </a:r>
            <a:endParaRPr lang="en-US" dirty="0" smtClean="0"/>
          </a:p>
          <a:p>
            <a:pPr>
              <a:buNone/>
            </a:pPr>
            <a:r>
              <a:rPr lang="zh-CN" altLang="en-US" dirty="0" smtClean="0"/>
              <a:t>② 所缘，天下所有的生命，名副其实的平等观</a:t>
            </a: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③ 途径，要帮助众生，最好能先向释迦牟尼佛看齐</a:t>
            </a:r>
            <a:endParaRPr lang="en-US" dirty="0" smtClean="0"/>
          </a:p>
          <a:p>
            <a:pPr>
              <a:buNone/>
            </a:pPr>
            <a:r>
              <a:rPr lang="zh-CN" altLang="en-US" dirty="0" smtClean="0"/>
              <a:t>④ 静下来，看书、禅修，落实到生活工作中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3800" dirty="0" smtClean="0"/>
              <a:t>3.2.3</a:t>
            </a:r>
            <a:r>
              <a:rPr lang="zh-CN" altLang="en-US" sz="3800" b="1" dirty="0" smtClean="0">
                <a:solidFill>
                  <a:schemeClr val="accent3"/>
                </a:solidFill>
              </a:rPr>
              <a:t>过度的执着，无形的杀手</a:t>
            </a:r>
            <a:endParaRPr lang="en-US" sz="3800" b="1" dirty="0" smtClean="0">
              <a:solidFill>
                <a:schemeClr val="accent3"/>
              </a:solidFill>
            </a:endParaRPr>
          </a:p>
          <a:p>
            <a:pPr>
              <a:buNone/>
            </a:pPr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）执着有很多层次，高层次而言，就是实有的执着</a:t>
            </a:r>
            <a:r>
              <a:rPr lang="zh-CN" altLang="en-US" dirty="0"/>
              <a:t>：</a:t>
            </a:r>
            <a:r>
              <a:rPr lang="zh-CN" altLang="en-US" dirty="0" smtClean="0"/>
              <a:t>把周边的一切，包括人和物质，都看得非常实在，就是执着。</a:t>
            </a:r>
            <a:endParaRPr lang="en-US" dirty="0" smtClean="0"/>
          </a:p>
          <a:p>
            <a:pPr>
              <a:buNone/>
            </a:pPr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）世界并不是实有存在的，例如：颜色、</a:t>
            </a:r>
            <a:r>
              <a:rPr lang="en-US" altLang="zh-CN" dirty="0" smtClean="0"/>
              <a:t>《</a:t>
            </a:r>
            <a:r>
              <a:rPr lang="zh-CN" altLang="en-US" dirty="0" smtClean="0"/>
              <a:t>黑客帝国</a:t>
            </a:r>
            <a:r>
              <a:rPr lang="en-US" altLang="zh-CN" dirty="0" smtClean="0"/>
              <a:t>》</a:t>
            </a:r>
            <a:r>
              <a:rPr lang="zh-CN" altLang="en-US" dirty="0" smtClean="0"/>
              <a:t>、红尘大梦，我们的现实生活也是一场梦，而且是一场多生累劫无法醒来的梦。</a:t>
            </a:r>
            <a:endParaRPr lang="en-US" dirty="0" smtClean="0"/>
          </a:p>
          <a:p>
            <a:pPr>
              <a:buNone/>
            </a:pPr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）适当地往内心去寻找，从而获得幸福</a:t>
            </a:r>
            <a:endParaRPr lang="en-US" dirty="0" smtClean="0"/>
          </a:p>
          <a:p>
            <a:pPr>
              <a:buNone/>
            </a:pPr>
            <a:r>
              <a:rPr lang="zh-CN" altLang="en-US" dirty="0" smtClean="0"/>
              <a:t>① 随缘，以正常、健康的心态去面对客观的环境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zh-CN" altLang="en-US" dirty="0" smtClean="0"/>
              <a:t>② 一切有为法，都在因果中循环、生灭，反复思考断除执着</a:t>
            </a:r>
            <a:endParaRPr lang="en-US" dirty="0" smtClean="0"/>
          </a:p>
          <a:p>
            <a:pPr>
              <a:buNone/>
            </a:pPr>
            <a:r>
              <a:rPr lang="zh-CN" altLang="en-US" dirty="0" smtClean="0"/>
              <a:t>③ 掌握内心演变的自然规律，调试内心获得幸福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Custom 1">
      <a:dk1>
        <a:sysClr val="windowText" lastClr="000000"/>
      </a:dk1>
      <a:lt1>
        <a:srgbClr val="FBF5E1"/>
      </a:lt1>
      <a:dk2>
        <a:srgbClr val="4F271C"/>
      </a:dk2>
      <a:lt2>
        <a:srgbClr val="A8811E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1075</TotalTime>
  <Words>3334</Words>
  <Application>Microsoft Office PowerPoint</Application>
  <PresentationFormat>On-screen Show (16:9)</PresentationFormat>
  <Paragraphs>129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Solstice</vt:lpstr>
      <vt:lpstr>Office 主题​​</vt:lpstr>
      <vt:lpstr>PowerPoint Presentation</vt:lpstr>
      <vt:lpstr>如何面对痛苦和幸福</vt:lpstr>
      <vt:lpstr>本次学习内容</vt:lpstr>
      <vt:lpstr>前期回顾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如何面对痛苦和幸福</vt:lpstr>
      <vt:lpstr>1.引言：</vt:lpstr>
      <vt:lpstr>2.如何面对痛苦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讨论思考题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对初学者的教诲</dc:title>
  <dc:creator>chuan liang</dc:creator>
  <cp:lastModifiedBy>Danny</cp:lastModifiedBy>
  <cp:revision>141</cp:revision>
  <dcterms:created xsi:type="dcterms:W3CDTF">2015-12-05T23:24:36Z</dcterms:created>
  <dcterms:modified xsi:type="dcterms:W3CDTF">2017-10-17T22:33:22Z</dcterms:modified>
</cp:coreProperties>
</file>