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304" r:id="rId3"/>
    <p:sldId id="302" r:id="rId4"/>
    <p:sldId id="261" r:id="rId5"/>
    <p:sldId id="276" r:id="rId6"/>
    <p:sldId id="277" r:id="rId7"/>
    <p:sldId id="278" r:id="rId8"/>
    <p:sldId id="279" r:id="rId9"/>
    <p:sldId id="280" r:id="rId10"/>
    <p:sldId id="288" r:id="rId11"/>
    <p:sldId id="294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3"/>
    <p:restoredTop sz="94698"/>
  </p:normalViewPr>
  <p:slideViewPr>
    <p:cSldViewPr>
      <p:cViewPr varScale="1">
        <p:scale>
          <a:sx n="112" d="100"/>
          <a:sy n="112" d="100"/>
        </p:scale>
        <p:origin x="-610" y="-7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 /><Relationship Id="rId13" Type="http://schemas.openxmlformats.org/officeDocument/2006/relationships/presProps" Target="presProps.xml" /><Relationship Id="rId3" Type="http://schemas.openxmlformats.org/officeDocument/2006/relationships/slide" Target="slides/slide1.xml" /><Relationship Id="rId7" Type="http://schemas.openxmlformats.org/officeDocument/2006/relationships/slide" Target="slides/slide5.xml" /><Relationship Id="rId12" Type="http://schemas.openxmlformats.org/officeDocument/2006/relationships/slide" Target="slides/slide10.xml" /><Relationship Id="rId2" Type="http://schemas.openxmlformats.org/officeDocument/2006/relationships/slideMaster" Target="slideMasters/slideMaster2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4.xml" /><Relationship Id="rId11" Type="http://schemas.openxmlformats.org/officeDocument/2006/relationships/slide" Target="slides/slide9.xml" /><Relationship Id="rId5" Type="http://schemas.openxmlformats.org/officeDocument/2006/relationships/slide" Target="slides/slide3.xml" /><Relationship Id="rId15" Type="http://schemas.openxmlformats.org/officeDocument/2006/relationships/theme" Target="theme/theme1.xml" /><Relationship Id="rId10" Type="http://schemas.openxmlformats.org/officeDocument/2006/relationships/slide" Target="slides/slide8.xml" /><Relationship Id="rId4" Type="http://schemas.openxmlformats.org/officeDocument/2006/relationships/slide" Target="slides/slide2.xml" /><Relationship Id="rId9" Type="http://schemas.openxmlformats.org/officeDocument/2006/relationships/slide" Target="slides/slide7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269923"/>
            <a:ext cx="7406640" cy="1104138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387548"/>
            <a:ext cx="7406640" cy="131445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530B-065C-47D3-95CA-BCFCD04D645D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060352"/>
            <a:ext cx="210312" cy="157734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008762"/>
            <a:ext cx="64008" cy="48006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530B-065C-47D3-95CA-BCFCD04D645D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05980"/>
            <a:ext cx="18288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530B-065C-47D3-95CA-BCFCD04D645D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28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4481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9580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251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2290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6708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34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52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530B-065C-47D3-95CA-BCFCD04D645D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370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0517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75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41"/>
            <a:ext cx="6858000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1950244"/>
            <a:ext cx="6400800" cy="17145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800100"/>
            <a:ext cx="6400800" cy="1132284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530B-065C-47D3-95CA-BCFCD04D645D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110992"/>
            <a:ext cx="210312" cy="157734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059403"/>
            <a:ext cx="64008" cy="48006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05740"/>
            <a:ext cx="7498080" cy="85725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143000"/>
            <a:ext cx="3657600" cy="34975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143000"/>
            <a:ext cx="3657600" cy="34975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530B-065C-47D3-95CA-BCFCD04D645D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70252"/>
            <a:ext cx="8229600" cy="85725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6209"/>
            <a:ext cx="4023360" cy="48006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246209"/>
            <a:ext cx="4023360" cy="48006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727002"/>
            <a:ext cx="4023360" cy="30861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727002"/>
            <a:ext cx="4023360" cy="30861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530B-065C-47D3-95CA-BCFCD04D645D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05740"/>
            <a:ext cx="7498080" cy="85725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530B-065C-47D3-95CA-BCFCD04D645D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51435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530B-065C-47D3-95CA-BCFCD04D645D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41"/>
            <a:ext cx="73152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2583"/>
            <a:ext cx="3810000" cy="871538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055223"/>
            <a:ext cx="3810000" cy="523875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153400" cy="299442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530B-065C-47D3-95CA-BCFCD04D645D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800100"/>
            <a:ext cx="2743200" cy="14859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530B-065C-47D3-95CA-BCFCD04D645D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800100"/>
            <a:ext cx="4572000" cy="3429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857253"/>
            <a:ext cx="4419600" cy="2635898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715756"/>
            <a:ext cx="685800" cy="15323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702589"/>
            <a:ext cx="649224" cy="15323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3600450"/>
            <a:ext cx="4419600" cy="5715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13" Type="http://schemas.openxmlformats.org/officeDocument/2006/relationships/image" Target="../media/image2.jpeg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611941"/>
            <a:ext cx="1638887" cy="1229165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7" y="15827"/>
            <a:ext cx="1702191" cy="1276643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2" y="791308"/>
            <a:ext cx="1125717" cy="826968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4" y="-41"/>
            <a:ext cx="8131127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05979"/>
            <a:ext cx="7498080" cy="8572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085850"/>
            <a:ext cx="7498080" cy="360045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4729162"/>
            <a:ext cx="2133600" cy="357188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FFE530B-065C-47D3-95CA-BCFCD04D645D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4729162"/>
            <a:ext cx="2895600" cy="357188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4729162"/>
            <a:ext cx="457200" cy="357188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41"/>
            <a:ext cx="73152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2017/10/24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127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411510"/>
            <a:ext cx="6400800" cy="4320480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顶礼本师释迦牟尼佛！</a:t>
            </a:r>
          </a:p>
          <a:p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顶礼文殊智慧勇识！</a:t>
            </a:r>
          </a:p>
          <a:p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顶礼传承大恩上师！</a:t>
            </a:r>
          </a:p>
          <a:p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无上甚深微妙法，</a:t>
            </a:r>
          </a:p>
          <a:p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百千万劫难遭遇，</a:t>
            </a:r>
          </a:p>
          <a:p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我今见闻得受持，</a:t>
            </a:r>
          </a:p>
          <a:p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愿解如来真实义。</a:t>
            </a:r>
          </a:p>
          <a:p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为度化一切众生，</a:t>
            </a:r>
          </a:p>
          <a:p>
            <a:r>
              <a:rPr lang="zh-CN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请大家发无上殊胜的菩提心！</a:t>
            </a:r>
          </a:p>
          <a:p>
            <a:endParaRPr lang="zh-CN" altLang="en-US" dirty="0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5673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cs-CZ" b="1" dirty="0"/>
          </a:p>
          <a:p>
            <a:pPr marL="82296" indent="0">
              <a:buNone/>
            </a:pPr>
            <a:r>
              <a:rPr lang="en-US" altLang="zh-CN" dirty="0"/>
              <a:t>1,</a:t>
            </a:r>
            <a:r>
              <a:rPr lang="zh-CN" altLang="en-US" dirty="0"/>
              <a:t>请简单谈谈慈悲心与菩提心的关系与不同。</a:t>
            </a:r>
            <a:endParaRPr lang="en-US" altLang="zh-CN" dirty="0"/>
          </a:p>
          <a:p>
            <a:pPr marL="82296" indent="0">
              <a:buNone/>
            </a:pPr>
            <a:r>
              <a:rPr lang="en-US" altLang="zh-CN" dirty="0"/>
              <a:t>2,</a:t>
            </a:r>
            <a:r>
              <a:rPr lang="zh-CN" altLang="en-US" dirty="0"/>
              <a:t>如何理解所有的痛苦都是来自爱我执，而外界因素只是助缘。</a:t>
            </a:r>
          </a:p>
          <a:p>
            <a:pPr marL="82296" indent="0">
              <a:buNone/>
            </a:pPr>
            <a:r>
              <a:rPr lang="en-US" altLang="zh-CN" dirty="0"/>
              <a:t>3,</a:t>
            </a:r>
            <a:r>
              <a:rPr lang="zh-CN" altLang="en-US" dirty="0"/>
              <a:t>断除爱我执的方法有那些</a:t>
            </a:r>
            <a:r>
              <a:rPr lang="en-US" altLang="zh-CN" dirty="0"/>
              <a:t>?</a:t>
            </a:r>
          </a:p>
          <a:p>
            <a:pPr marL="82296" indent="0">
              <a:buNone/>
            </a:pPr>
            <a:r>
              <a:rPr lang="en-US" altLang="zh-CN" dirty="0"/>
              <a:t>4</a:t>
            </a:r>
            <a:r>
              <a:rPr lang="zh-CN" altLang="en-US" dirty="0"/>
              <a:t>慈上师开示的世俗谛七种修法目的是为了减轻自己的痛苦吗？</a:t>
            </a:r>
            <a:endParaRPr lang="cs-CZ" b="1" dirty="0"/>
          </a:p>
          <a:p>
            <a:pPr marL="82296" indent="0">
              <a:buNone/>
            </a:pPr>
            <a:r>
              <a:rPr lang="en-US" altLang="zh-CN" dirty="0"/>
              <a:t>5,</a:t>
            </a:r>
            <a:r>
              <a:rPr lang="zh-CN" altLang="en-US" dirty="0"/>
              <a:t>证悟空性后以胜义谛的方法是如何对治痛苦的？</a:t>
            </a:r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zh-CN" altLang="en-US" dirty="0"/>
          </a:p>
          <a:p>
            <a:endParaRPr lang="zh-CN" altLang="en-US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4802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zh-CN" altLang="en-US" dirty="0"/>
              <a:t>如何面对痛苦和幸福 </a:t>
            </a:r>
            <a:r>
              <a:rPr lang="en-US" altLang="zh-CN" dirty="0"/>
              <a:t>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zh-CN" altLang="en-US" dirty="0"/>
              <a:t>慈诚罗珠  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759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如何面对痛苦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CN" altLang="en-US" dirty="0"/>
              <a:t>四、解决痛苦的方法</a:t>
            </a:r>
            <a:endParaRPr lang="en-US" dirty="0"/>
          </a:p>
          <a:p>
            <a:pPr>
              <a:buNone/>
            </a:pPr>
            <a:r>
              <a:rPr lang="zh-CN" altLang="en-US" sz="2800" dirty="0"/>
              <a:t>（一）世俗谛的方法</a:t>
            </a:r>
            <a:r>
              <a:rPr lang="en-US" altLang="zh-CN" sz="2800" dirty="0"/>
              <a:t>——</a:t>
            </a:r>
            <a:r>
              <a:rPr lang="zh-CN" altLang="en-US" sz="2800" dirty="0"/>
              <a:t>减轻痛苦，转为道用</a:t>
            </a:r>
            <a:br>
              <a:rPr lang="en-US" sz="2800" dirty="0"/>
            </a:br>
            <a:r>
              <a:rPr lang="en-US" altLang="zh-CN" sz="2800" dirty="0">
                <a:solidFill>
                  <a:schemeClr val="tx2"/>
                </a:solidFill>
              </a:rPr>
              <a:t>1. </a:t>
            </a:r>
            <a:r>
              <a:rPr lang="zh-CN" altLang="en-US" sz="2800" dirty="0">
                <a:solidFill>
                  <a:schemeClr val="tx2"/>
                </a:solidFill>
              </a:rPr>
              <a:t>制止、消除或减轻不愿意接受痛苦的心态</a:t>
            </a:r>
            <a:endParaRPr lang="en-US" sz="2800" dirty="0">
              <a:solidFill>
                <a:schemeClr val="tx2"/>
              </a:solidFill>
            </a:endParaRP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/>
              <a:t> </a:t>
            </a:r>
            <a:br>
              <a:rPr lang="en-US" sz="2700" dirty="0"/>
            </a:br>
            <a:br>
              <a:rPr lang="en-US" sz="2700" dirty="0"/>
            </a:br>
            <a:br>
              <a:rPr lang="en-US" sz="2700" dirty="0"/>
            </a:br>
            <a:r>
              <a:rPr lang="en-US" altLang="zh-CN" sz="2800" dirty="0"/>
              <a:t>2. </a:t>
            </a:r>
            <a:r>
              <a:rPr lang="zh-CN" altLang="en-US" sz="2700" dirty="0"/>
              <a:t>对痛苦发起欢喜心，勇敢面对、接受痛苦，化痛苦为修行的助缘</a:t>
            </a:r>
            <a:r>
              <a:rPr lang="en-US" altLang="zh-CN" sz="2700" dirty="0"/>
              <a:t>—</a:t>
            </a:r>
            <a:r>
              <a:rPr lang="zh-CN" altLang="en-US" sz="2700" dirty="0"/>
              <a:t>七种修法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085850"/>
            <a:ext cx="7498080" cy="37719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altLang="zh-CN" sz="11200" dirty="0"/>
          </a:p>
          <a:p>
            <a:pPr>
              <a:buNone/>
            </a:pPr>
            <a:r>
              <a:rPr lang="zh-CN" altLang="en-US" sz="11200" dirty="0">
                <a:solidFill>
                  <a:schemeClr val="accent3"/>
                </a:solidFill>
              </a:rPr>
              <a:t>① 化悲痛为出离心</a:t>
            </a:r>
            <a:endParaRPr lang="en-US" sz="11200" dirty="0">
              <a:solidFill>
                <a:schemeClr val="accent3"/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en-US" sz="9600" dirty="0"/>
              <a:t>A</a:t>
            </a:r>
            <a:r>
              <a:rPr lang="zh-CN" altLang="en-US" sz="9600" dirty="0"/>
              <a:t>、方法：打坐观修思维：</a:t>
            </a:r>
          </a:p>
          <a:p>
            <a:pPr>
              <a:lnSpc>
                <a:spcPct val="120000"/>
              </a:lnSpc>
              <a:buNone/>
            </a:pPr>
            <a:r>
              <a:rPr lang="zh-CN" altLang="en-US" sz="6400" dirty="0"/>
              <a:t>    先以毗卢七法坐式坐在禅垫上，然后依次修皈依、发菩提心、排浊气、祈祷上师三宝化光融入自心，</a:t>
            </a:r>
            <a:endParaRPr lang="en-US" altLang="zh-CN" sz="6400" dirty="0"/>
          </a:p>
          <a:p>
            <a:pPr>
              <a:lnSpc>
                <a:spcPct val="120000"/>
              </a:lnSpc>
              <a:buNone/>
            </a:pPr>
            <a:r>
              <a:rPr lang="zh-CN" altLang="en-US" sz="6400" dirty="0"/>
              <a:t>    之后开始思维：因缘产生了世间的一切。痛苦与快乐的缘，是客观因素；因，是我自己的执着。放下就是不执着，只要不执着，就不会痛苦。万事万物是无常、有漏、痛苦、空性的，不值得我们去执着。在无始以来的轮回中，我肯定经历过成千上万次类似的痛苦，应该早已厌倦这个世界和轮回；如果这点痛苦都无法接受，以后又如何去面对地狱、旁生、饿鬼的痛苦呢？我一定要好好修行、追求解脱，如果再不修行，后果是非常可怕的。这就是出离心。</a:t>
            </a:r>
            <a:endParaRPr lang="en-US" altLang="zh-CN" sz="6400" dirty="0"/>
          </a:p>
          <a:p>
            <a:pPr>
              <a:lnSpc>
                <a:spcPct val="120000"/>
              </a:lnSpc>
              <a:buNone/>
            </a:pPr>
            <a:r>
              <a:rPr lang="zh-CN" altLang="en-US" sz="6400" dirty="0"/>
              <a:t>     出坐思维：随时随地都可以思维上述的内容</a:t>
            </a:r>
            <a:endParaRPr lang="en-US" altLang="zh-CN" sz="6400" dirty="0"/>
          </a:p>
          <a:p>
            <a:pPr>
              <a:lnSpc>
                <a:spcPct val="120000"/>
              </a:lnSpc>
              <a:buNone/>
            </a:pPr>
            <a:endParaRPr lang="en-US" altLang="zh-C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B</a:t>
            </a:r>
            <a:r>
              <a:rPr lang="zh-CN" altLang="en-US" sz="2400" dirty="0"/>
              <a:t>、</a:t>
            </a:r>
            <a:r>
              <a:rPr lang="en-US" sz="2400" dirty="0"/>
              <a:t> </a:t>
            </a:r>
            <a:r>
              <a:rPr lang="zh-CN" altLang="en-US" sz="2400" dirty="0"/>
              <a:t>效果：</a:t>
            </a:r>
            <a:endParaRPr lang="en-US" altLang="zh-CN" sz="2400" dirty="0"/>
          </a:p>
          <a:p>
            <a:pPr>
              <a:buNone/>
            </a:pPr>
            <a:r>
              <a:rPr lang="en-US" sz="2400" dirty="0"/>
              <a:t>a </a:t>
            </a:r>
            <a:r>
              <a:rPr lang="zh-CN" altLang="en-US" sz="2400" dirty="0"/>
              <a:t>通过思维可以平静地接受痛苦；</a:t>
            </a:r>
            <a:endParaRPr lang="en-US" altLang="zh-CN" sz="2400" dirty="0"/>
          </a:p>
          <a:p>
            <a:pPr>
              <a:buNone/>
            </a:pPr>
            <a:r>
              <a:rPr lang="en-US" sz="2400" dirty="0"/>
              <a:t>b </a:t>
            </a:r>
            <a:r>
              <a:rPr lang="zh-CN" altLang="en-US" sz="2400" dirty="0"/>
              <a:t>将痛苦转为道用，变成修出离心的动力</a:t>
            </a:r>
            <a:endParaRPr lang="en-US" altLang="zh-CN" sz="2400" dirty="0"/>
          </a:p>
          <a:p>
            <a:pPr>
              <a:buNone/>
            </a:pPr>
            <a:r>
              <a:rPr lang="zh-CN" altLang="en-US" sz="2000" dirty="0"/>
              <a:t>    一定要有针对性地处理事情，要将一切矛头的焦点对准执着，将执着彻底斩除。没有针对性的烧香、拜佛、念经等善法虽然好，但不能彻底解决问题，这一点非常关键。</a:t>
            </a:r>
            <a:endParaRPr lang="en-US" altLang="zh-CN" sz="2000" dirty="0"/>
          </a:p>
          <a:p>
            <a:pPr>
              <a:buNone/>
            </a:pPr>
            <a:endParaRPr lang="en-US" altLang="zh-CN" sz="2000" dirty="0"/>
          </a:p>
          <a:p>
            <a:pPr>
              <a:buNone/>
            </a:pPr>
            <a:r>
              <a:rPr lang="zh-CN" altLang="en-US" sz="2000" dirty="0"/>
              <a:t>   遇到巨大痛苦的时候修出离心，与没有痛苦的时候修出离心，前者的效果要好得多。</a:t>
            </a:r>
            <a:endParaRPr lang="en-US" sz="2000" dirty="0"/>
          </a:p>
          <a:p>
            <a:pPr>
              <a:buNone/>
            </a:pPr>
            <a:endParaRPr lang="en-US" sz="20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742950"/>
            <a:ext cx="7498080" cy="394335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zh-CN" altLang="en-US" sz="3300" dirty="0">
                <a:solidFill>
                  <a:schemeClr val="accent3"/>
                </a:solidFill>
              </a:rPr>
              <a:t>② 悲痛转化为皈依</a:t>
            </a:r>
            <a:endParaRPr lang="en-US" altLang="zh-CN" sz="3300" dirty="0">
              <a:solidFill>
                <a:schemeClr val="accent3"/>
              </a:solidFill>
            </a:endParaRPr>
          </a:p>
          <a:p>
            <a:pPr>
              <a:buNone/>
            </a:pPr>
            <a:r>
              <a:rPr lang="en-US" sz="2800" dirty="0"/>
              <a:t>A</a:t>
            </a:r>
            <a:r>
              <a:rPr lang="zh-CN" altLang="en-US" sz="2800" dirty="0"/>
              <a:t>、方法：经历巨大痛苦时，真切地体会轮回之苦；深深体会到三宝的伟大和能力，生起虔诚、急切的皈依之心；</a:t>
            </a:r>
            <a:endParaRPr lang="en-US" altLang="zh-CN" sz="2800" dirty="0"/>
          </a:p>
          <a:p>
            <a:pPr>
              <a:lnSpc>
                <a:spcPct val="120000"/>
              </a:lnSpc>
              <a:buNone/>
            </a:pPr>
            <a:r>
              <a:rPr lang="zh-CN" altLang="en-US" sz="2300" dirty="0"/>
              <a:t>    因为已经亲身感受到痛苦的逼迫，所以想逃离的意念要比平时修皈依的急迫感强得多，这样就能把悲痛转化为皈依的因缘，并修出发自内心的皈依感。这样一来，悲痛不但不是违缘，反而成为修行道路上前进的动力了。</a:t>
            </a:r>
            <a:endParaRPr lang="en-US" altLang="zh-CN" sz="2300" dirty="0"/>
          </a:p>
          <a:p>
            <a:pPr>
              <a:lnSpc>
                <a:spcPct val="120000"/>
              </a:lnSpc>
              <a:buNone/>
            </a:pPr>
            <a:endParaRPr lang="en-US" altLang="zh-CN" sz="2300" dirty="0"/>
          </a:p>
          <a:p>
            <a:pPr>
              <a:buNone/>
            </a:pPr>
            <a:r>
              <a:rPr lang="en-US" sz="2800" dirty="0"/>
              <a:t>B </a:t>
            </a:r>
            <a:r>
              <a:rPr lang="zh-CN" altLang="en-US" sz="2800" dirty="0"/>
              <a:t>、效果：悲痛转化为皈依，具有痛苦减弱、修行进步双重利益。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71550"/>
            <a:ext cx="7498080" cy="371475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zh-CN" altLang="en-US" sz="3600" dirty="0">
                <a:solidFill>
                  <a:schemeClr val="accent3"/>
                </a:solidFill>
              </a:rPr>
              <a:t>③ 消除傲慢心</a:t>
            </a:r>
            <a:endParaRPr lang="en-US" sz="3600" dirty="0">
              <a:solidFill>
                <a:schemeClr val="accent3"/>
              </a:solidFill>
            </a:endParaRPr>
          </a:p>
          <a:p>
            <a:pPr>
              <a:buNone/>
            </a:pPr>
            <a:r>
              <a:rPr lang="en-US" sz="3100" dirty="0"/>
              <a:t>A</a:t>
            </a:r>
            <a:r>
              <a:rPr lang="zh-CN" altLang="en-US" sz="3100" dirty="0"/>
              <a:t>、</a:t>
            </a:r>
            <a:r>
              <a:rPr lang="en-US" sz="3100" dirty="0"/>
              <a:t> </a:t>
            </a:r>
            <a:r>
              <a:rPr lang="zh-CN" altLang="en-US" sz="3100" dirty="0"/>
              <a:t>方法：思维傲慢心的生起（世间的圆满</a:t>
            </a:r>
            <a:r>
              <a:rPr lang="en-US" sz="3100" dirty="0"/>
              <a:t>/</a:t>
            </a:r>
            <a:r>
              <a:rPr lang="zh-CN" altLang="en-US" sz="3100" dirty="0"/>
              <a:t>佛教的修学）、面对痛苦，省思修行不足，勉励自己加倍努力闻思修行。</a:t>
            </a:r>
            <a:endParaRPr lang="en-US" altLang="zh-CN" sz="3100" dirty="0"/>
          </a:p>
          <a:p>
            <a:pPr>
              <a:buNone/>
            </a:pPr>
            <a:endParaRPr lang="en-US" altLang="en-US" sz="3100" dirty="0"/>
          </a:p>
          <a:p>
            <a:pPr>
              <a:buNone/>
            </a:pPr>
            <a:r>
              <a:rPr lang="en-US" sz="3100" dirty="0"/>
              <a:t>B</a:t>
            </a:r>
            <a:r>
              <a:rPr lang="zh-CN" altLang="en-US" sz="3100" dirty="0"/>
              <a:t>、</a:t>
            </a:r>
            <a:r>
              <a:rPr lang="en-US" sz="3100" dirty="0"/>
              <a:t> </a:t>
            </a:r>
            <a:r>
              <a:rPr lang="zh-CN" altLang="en-US" sz="3100" dirty="0"/>
              <a:t>效果：亲历难以堪忍的痛苦，较观想式修行更有效果。</a:t>
            </a:r>
            <a:endParaRPr lang="en-US" altLang="zh-CN" sz="3100" dirty="0"/>
          </a:p>
          <a:p>
            <a:pPr>
              <a:buNone/>
            </a:pPr>
            <a:r>
              <a:rPr lang="zh-CN" altLang="en-US" sz="2600" dirty="0"/>
              <a:t>    所以我们要对痛苦充满欢喜心，通过痛苦的磨砺让自己的内心真正坚强起来。从此以后，再大的痛苦和违缘都不怕，任何困难都不但不会阻碍我们的修行，反而会让我们的修行有长足的进步</a:t>
            </a:r>
            <a:r>
              <a:rPr lang="zh-CN" altLang="en-US" dirty="0"/>
              <a:t>。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19150"/>
            <a:ext cx="7498080" cy="386715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zh-CN" altLang="en-US" sz="3300" dirty="0">
                <a:solidFill>
                  <a:schemeClr val="accent3"/>
                </a:solidFill>
              </a:rPr>
              <a:t>④ 清净罪业：</a:t>
            </a:r>
            <a:endParaRPr lang="en-US" sz="3300" dirty="0">
              <a:solidFill>
                <a:schemeClr val="accent3"/>
              </a:solidFill>
            </a:endParaRPr>
          </a:p>
          <a:p>
            <a:pPr>
              <a:buNone/>
            </a:pPr>
            <a:r>
              <a:rPr lang="en-US" sz="2800" dirty="0"/>
              <a:t>A</a:t>
            </a:r>
            <a:r>
              <a:rPr lang="zh-CN" altLang="en-US" sz="2800" dirty="0"/>
              <a:t>、</a:t>
            </a:r>
            <a:r>
              <a:rPr lang="en-US" sz="2800" dirty="0"/>
              <a:t> </a:t>
            </a:r>
            <a:r>
              <a:rPr lang="zh-CN" altLang="en-US" sz="2800" dirty="0"/>
              <a:t>方法：思维因果轮回，认识到清净罪业的两种方法（忏悔</a:t>
            </a:r>
            <a:r>
              <a:rPr lang="en-US" sz="2800" dirty="0"/>
              <a:t>+</a:t>
            </a:r>
            <a:r>
              <a:rPr lang="zh-CN" altLang="en-US" sz="2800" dirty="0"/>
              <a:t>接受果报）</a:t>
            </a:r>
            <a:endParaRPr lang="en-US" altLang="zh-CN" sz="2800" dirty="0"/>
          </a:p>
          <a:p>
            <a:pPr>
              <a:lnSpc>
                <a:spcPct val="120000"/>
              </a:lnSpc>
              <a:buNone/>
            </a:pPr>
            <a:r>
              <a:rPr lang="zh-CN" altLang="en-US" sz="2400" dirty="0"/>
              <a:t>    面对痛苦本身，就是偿还果报。就像生病必须清除病根一样，如果不要有痛苦，就必须清净过去所造的杀、盗、淫、妄等罪业。</a:t>
            </a:r>
            <a:endParaRPr lang="en-US" dirty="0"/>
          </a:p>
          <a:p>
            <a:pPr>
              <a:buNone/>
            </a:pPr>
            <a:r>
              <a:rPr lang="zh-CN" altLang="en-US" sz="2500" dirty="0"/>
              <a:t>    自他相更换，为救脱众生的苦难而发菩提心。</a:t>
            </a:r>
            <a:endParaRPr lang="en-US" altLang="zh-CN" sz="2500" dirty="0"/>
          </a:p>
          <a:p>
            <a:pPr>
              <a:buNone/>
            </a:pPr>
            <a:endParaRPr lang="en-US" altLang="en-US" sz="2500" dirty="0"/>
          </a:p>
          <a:p>
            <a:pPr>
              <a:buNone/>
            </a:pPr>
            <a:r>
              <a:rPr lang="en-US" sz="2800" dirty="0"/>
              <a:t>B</a:t>
            </a:r>
            <a:r>
              <a:rPr lang="zh-CN" altLang="en-US" sz="2800" dirty="0"/>
              <a:t>、</a:t>
            </a:r>
            <a:r>
              <a:rPr lang="en-US" sz="2800" dirty="0"/>
              <a:t> </a:t>
            </a:r>
            <a:r>
              <a:rPr lang="zh-CN" altLang="en-US" sz="2800" dirty="0"/>
              <a:t>效果：基础的修法，非常实用，随时随地都可以学以致用。</a:t>
            </a:r>
            <a:endParaRPr lang="en-US" altLang="zh-CN" sz="2800" dirty="0"/>
          </a:p>
          <a:p>
            <a:pPr>
              <a:lnSpc>
                <a:spcPct val="120000"/>
              </a:lnSpc>
              <a:buNone/>
            </a:pPr>
            <a:r>
              <a:rPr lang="zh-CN" altLang="en-US" sz="2400" dirty="0"/>
              <a:t>    专修一种，还是每种都修，可以自己安排，怎么修都可以。但在一座当中，最好只修一个法。</a:t>
            </a:r>
            <a:endParaRPr lang="en-US" sz="2400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dirty="0"/>
            </a:br>
            <a:r>
              <a:rPr lang="zh-CN" altLang="en-US" dirty="0"/>
              <a:t>思考题</a:t>
            </a:r>
            <a:br>
              <a:rPr lang="en-US" altLang="zh-CN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altLang="zh-CN" sz="2400" dirty="0"/>
              <a:t>1.</a:t>
            </a:r>
            <a:r>
              <a:rPr lang="zh-CN" altLang="en-US" sz="2400" dirty="0"/>
              <a:t>为何要对痛苦发起欢喜心？</a:t>
            </a:r>
            <a:endParaRPr lang="en-US" altLang="zh-CN" sz="2400" dirty="0"/>
          </a:p>
          <a:p>
            <a:pPr>
              <a:buNone/>
            </a:pPr>
            <a:r>
              <a:rPr lang="en-US" altLang="zh-CN" sz="2400" dirty="0"/>
              <a:t>2.</a:t>
            </a:r>
            <a:r>
              <a:rPr lang="zh-CN" altLang="en-US" sz="2400" dirty="0"/>
              <a:t>我们常说化悲痛为力量，对学佛者来说，这是一种什么样的力量？</a:t>
            </a:r>
            <a:endParaRPr lang="en-US" altLang="zh-CN" sz="2400" dirty="0"/>
          </a:p>
          <a:p>
            <a:pPr>
              <a:buNone/>
            </a:pPr>
            <a:r>
              <a:rPr lang="en-US" altLang="zh-CN" sz="2400" dirty="0"/>
              <a:t>3.</a:t>
            </a:r>
            <a:r>
              <a:rPr lang="zh-CN" altLang="en-US" sz="2400" dirty="0"/>
              <a:t> 佛陀告诉我们，因缘产生了世间的一切。什么是痛苦的因和缘？怎样才能使我们在过去世造的业不成熟？</a:t>
            </a:r>
            <a:endParaRPr lang="en-US" altLang="zh-CN" sz="2400" dirty="0"/>
          </a:p>
          <a:p>
            <a:pPr>
              <a:buNone/>
            </a:pPr>
            <a:r>
              <a:rPr lang="en-US" altLang="zh-CN" sz="2400" dirty="0"/>
              <a:t>4.</a:t>
            </a:r>
            <a:r>
              <a:rPr lang="zh-CN" altLang="en-US" sz="2400" dirty="0"/>
              <a:t> 如何理解皈依三宝是解决痛苦的唯一途径和方法？</a:t>
            </a:r>
            <a:endParaRPr lang="en-US" altLang="zh-CN" sz="2400" dirty="0"/>
          </a:p>
          <a:p>
            <a:pPr>
              <a:buNone/>
            </a:pPr>
            <a:r>
              <a:rPr lang="en-US" altLang="zh-CN" sz="2400" dirty="0"/>
              <a:t>5.</a:t>
            </a:r>
            <a:r>
              <a:rPr lang="zh-CN" altLang="en-US" sz="2400" dirty="0"/>
              <a:t> 简单谈谈痛苦是如何帮助我们消除傲慢心的。</a:t>
            </a:r>
            <a:endParaRPr lang="en-US" altLang="zh-CN" sz="2400" dirty="0"/>
          </a:p>
          <a:p>
            <a:pPr>
              <a:buNone/>
            </a:pPr>
            <a:r>
              <a:rPr lang="en-US" altLang="zh-CN" sz="2400" dirty="0"/>
              <a:t>6.</a:t>
            </a:r>
            <a:r>
              <a:rPr lang="zh-CN" altLang="en-US" sz="2400" dirty="0"/>
              <a:t>面对和承受痛苦的过程，也就是一个清静罪业的过程，请问如何理解？</a:t>
            </a:r>
            <a:endParaRPr lang="en-US" altLang="zh-CN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Solstice">
  <a:themeElements>
    <a:clrScheme name="Custom 1">
      <a:dk1>
        <a:sysClr val="windowText" lastClr="000000"/>
      </a:dk1>
      <a:lt1>
        <a:srgbClr val="FBF5E1"/>
      </a:lt1>
      <a:dk2>
        <a:srgbClr val="4F271C"/>
      </a:dk2>
      <a:lt2>
        <a:srgbClr val="A8811E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6470</TotalTime>
  <Words>1394</Words>
  <Application>Microsoft Office PowerPoint</Application>
  <PresentationFormat>On-screen Show (16:9)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Solstice</vt:lpstr>
      <vt:lpstr>Office 主题​​</vt:lpstr>
      <vt:lpstr>PowerPoint Presentation</vt:lpstr>
      <vt:lpstr>如何面对痛苦和幸福 2</vt:lpstr>
      <vt:lpstr>如何面对痛苦</vt:lpstr>
      <vt:lpstr>    2. 对痛苦发起欢喜心，勇敢面对、接受痛苦，化痛苦为修行的助缘—七种修法 </vt:lpstr>
      <vt:lpstr>PowerPoint Presentation</vt:lpstr>
      <vt:lpstr>PowerPoint Presentation</vt:lpstr>
      <vt:lpstr>PowerPoint Presentation</vt:lpstr>
      <vt:lpstr>PowerPoint Presentation</vt:lpstr>
      <vt:lpstr> 思考题 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对初学者的教诲</dc:title>
  <dc:creator>chuan liang</dc:creator>
  <cp:lastModifiedBy>admin</cp:lastModifiedBy>
  <cp:revision>134</cp:revision>
  <dcterms:created xsi:type="dcterms:W3CDTF">2015-12-05T23:24:36Z</dcterms:created>
  <dcterms:modified xsi:type="dcterms:W3CDTF">2017-10-24T14:28:55Z</dcterms:modified>
</cp:coreProperties>
</file>