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2" r:id="rId2"/>
    <p:sldId id="261" r:id="rId3"/>
    <p:sldId id="276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98"/>
  </p:normalViewPr>
  <p:slideViewPr>
    <p:cSldViewPr>
      <p:cViewPr varScale="1">
        <p:scale>
          <a:sx n="64" d="100"/>
          <a:sy n="64" d="100"/>
        </p:scale>
        <p:origin x="-845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FE530B-065C-47D3-95CA-BCFCD04D645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如何面对痛苦和幸福 </a:t>
            </a:r>
            <a:r>
              <a:rPr lang="en-US" altLang="zh-CN" dirty="0" smtClean="0"/>
              <a:t>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zh-CN" altLang="en-US" sz="4400" dirty="0" smtClean="0"/>
              <a:t>⑶ 勉励：</a:t>
            </a:r>
            <a:r>
              <a:rPr lang="en-US" sz="4400" dirty="0" smtClean="0"/>
              <a:t> </a:t>
            </a:r>
          </a:p>
          <a:p>
            <a:pPr>
              <a:buNone/>
            </a:pPr>
            <a:r>
              <a:rPr lang="zh-CN" altLang="en-US" dirty="0" smtClean="0"/>
              <a:t>① 一切都取决于自己的努力；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② 了解痛苦的本质与作用，懂得直面和转化痛苦的窍诀和方法；</a:t>
            </a:r>
            <a:endParaRPr lang="en-US" altLang="zh-CN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dirty="0" smtClean="0"/>
              <a:t>缺乏智慧与勇气的人通常会害怕和逃避痛苦，一辈子的努力奋斗，就是为了逃避今生的痛苦，而没有想到来世的解脱，原因都是不了解痛苦的本质与作用，是内心脆弱的表现。这样的结果，只会让心胸越来越狭窄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怕自己以后生活出问题、家庭出问题、老的时候出问题。因为愚痴与恐惧，就会不由自主地拼命造业。通过上述的修行，就能断除这样的思维方式，从此勇敢地面对痛苦，与人相处心胸也会更加宽广，生活处处充满了愉快的氛围。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③ 重视胜义谛的方法，如理如法地去修。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思考题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19150"/>
            <a:ext cx="7498080" cy="4114800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1560" dirty="0"/>
              <a:t>上师讲的第五种修法，“将痛苦转化为行善的动力”。请您说说这个修法的意义是什么？</a:t>
            </a:r>
            <a:endParaRPr lang="en-US" altLang="zh-CN" sz="1560" dirty="0"/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1560" dirty="0"/>
              <a:t>上师讲的第六种修法，“将痛苦转化为慈悲心”。在修悲心的过程中，会有两种结果和利益。请您说说是哪两种。结合您的经历，能不能说说一段亲身的感受？</a:t>
            </a:r>
            <a:endParaRPr lang="en-US" altLang="zh-CN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1560" dirty="0"/>
              <a:t>上师讲的第七种修法，“开示将痛苦转为利他心”。上师指出所有痛苦的来源就是爱我执。您怎样体会，如何逐步减少，并最终断除爱我执？</a:t>
            </a:r>
            <a:endParaRPr lang="en-US" altLang="zh-CN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1560" dirty="0"/>
              <a:t>在尚未证悟空性的时候，面对痛苦，我们修行人应如何适当地训练、观修？</a:t>
            </a:r>
            <a:endParaRPr lang="en-US" altLang="zh-CN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sz="156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1560" dirty="0"/>
              <a:t>您是如何理解上师在本课里的开示“ 所有修法最后的结果，就是把痛苦转化为修行的助缘，顺缘与力量”？请结合自身的经历，发表一个简短感言。</a:t>
            </a:r>
            <a:endParaRPr lang="en-US" sz="156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如何面对痛苦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zh-CN" altLang="en-US" dirty="0" smtClean="0"/>
              <a:t>引言：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世人没有面对痛苦的方法，所以渴望幸福，害怕痛苦。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修行人也会面临痛苦和幸福这两种境遇，如何把幸福，尤其是痛苦，转变成修行的助缘、顺缘，就显得非常重要。如果没有正确的方法，痛苦和幸福就会变成修行的障碍，这样不但修行没有进步，连正常的生活都会受影响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面对痛苦的方法，可分为四个阶段：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一、认定什么是痛苦；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二、确定痛苦的来源；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三、战胜痛苦；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四、解决痛苦的方法。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zh-CN" altLang="en-US" sz="2700" dirty="0" smtClean="0"/>
              <a:t>对痛苦发起欢喜心，勇敢面对、接受痛苦，化痛苦为修行的助缘</a:t>
            </a:r>
            <a:r>
              <a:rPr lang="en-US" altLang="zh-CN" sz="2700" dirty="0" smtClean="0"/>
              <a:t>—</a:t>
            </a:r>
            <a:r>
              <a:rPr lang="zh-CN" altLang="en-US" sz="2700" dirty="0" smtClean="0"/>
              <a:t>七种修法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5100" dirty="0" smtClean="0"/>
              <a:t>① 化悲痛为出离心</a:t>
            </a:r>
            <a:endParaRPr lang="en-US" altLang="zh-CN" sz="5100" dirty="0" smtClean="0"/>
          </a:p>
          <a:p>
            <a:pPr>
              <a:buNone/>
            </a:pPr>
            <a:r>
              <a:rPr lang="zh-CN" altLang="en-US" sz="5100" dirty="0"/>
              <a:t>② 悲痛转化为</a:t>
            </a:r>
            <a:r>
              <a:rPr lang="zh-CN" altLang="en-US" sz="5100" dirty="0" smtClean="0"/>
              <a:t>皈依</a:t>
            </a:r>
            <a:endParaRPr lang="en-US" altLang="zh-CN" sz="5100" dirty="0" smtClean="0"/>
          </a:p>
          <a:p>
            <a:pPr>
              <a:buNone/>
            </a:pPr>
            <a:r>
              <a:rPr lang="zh-CN" altLang="en-US" sz="5100" dirty="0"/>
              <a:t>③ 消除傲慢</a:t>
            </a:r>
            <a:r>
              <a:rPr lang="zh-CN" altLang="en-US" sz="5100" dirty="0" smtClean="0"/>
              <a:t>心</a:t>
            </a:r>
            <a:endParaRPr lang="en-US" altLang="zh-CN" sz="5100" dirty="0" smtClean="0"/>
          </a:p>
          <a:p>
            <a:pPr>
              <a:buNone/>
            </a:pPr>
            <a:r>
              <a:rPr lang="zh-CN" altLang="en-US" sz="5100" dirty="0"/>
              <a:t>④ 清净罪</a:t>
            </a:r>
            <a:r>
              <a:rPr lang="zh-CN" altLang="en-US" sz="5100" dirty="0" smtClean="0"/>
              <a:t>业</a:t>
            </a:r>
            <a:endParaRPr lang="en-US" sz="5100" dirty="0"/>
          </a:p>
          <a:p>
            <a:pPr>
              <a:buNone/>
            </a:pPr>
            <a:endParaRPr lang="en-US" sz="9600" dirty="0"/>
          </a:p>
          <a:p>
            <a:pPr>
              <a:buNone/>
            </a:pPr>
            <a:endParaRPr lang="en-US" altLang="zh-CN" sz="9600" dirty="0"/>
          </a:p>
          <a:p>
            <a:pPr>
              <a:buNone/>
            </a:pPr>
            <a:endParaRPr lang="en-US" sz="11200" dirty="0" smtClean="0"/>
          </a:p>
          <a:p>
            <a:pPr>
              <a:lnSpc>
                <a:spcPct val="120000"/>
              </a:lnSpc>
              <a:buNone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2800" dirty="0" smtClean="0"/>
              <a:t>⑤ 痛苦转化为行善的动力</a:t>
            </a:r>
            <a:endParaRPr lang="en-US" sz="2800" dirty="0" smtClean="0"/>
          </a:p>
          <a:p>
            <a:pPr>
              <a:buNone/>
            </a:pPr>
            <a:r>
              <a:rPr lang="en-US" sz="2400" dirty="0" smtClean="0"/>
              <a:t>A </a:t>
            </a:r>
            <a:r>
              <a:rPr lang="zh-CN" altLang="en-US" sz="2400" dirty="0" smtClean="0"/>
              <a:t>方法：思维三恶道苦生起珍惜之心；思维因果不虚勉励行善积资；</a:t>
            </a:r>
            <a:endParaRPr lang="en-US" sz="2400" dirty="0" smtClean="0"/>
          </a:p>
          <a:p>
            <a:pPr>
              <a:buNone/>
            </a:pPr>
            <a:r>
              <a:rPr lang="zh-CN" altLang="en-US" sz="2000" dirty="0" smtClean="0"/>
              <a:t>但在面临痛苦的沉重打击之后，才能深深体会到世间轮回并不是像我们想象的那么完美、幸福，而是苦难重重。这样就能把痛苦转为行善的动力</a:t>
            </a:r>
            <a:r>
              <a:rPr lang="zh-CN" altLang="en-US" sz="2400" dirty="0" smtClean="0"/>
              <a:t>。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 </a:t>
            </a:r>
            <a:r>
              <a:rPr lang="zh-CN" altLang="en-US" sz="2800" dirty="0" smtClean="0"/>
              <a:t>⑥ 痛苦转化为慈悲心</a:t>
            </a:r>
            <a:endParaRPr lang="en-US" sz="2800" dirty="0" smtClean="0"/>
          </a:p>
          <a:p>
            <a:pPr>
              <a:buNone/>
            </a:pPr>
            <a:r>
              <a:rPr lang="en-US" sz="2400" dirty="0" smtClean="0"/>
              <a:t>A</a:t>
            </a:r>
            <a:r>
              <a:rPr lang="zh-CN" altLang="en-US" sz="2400" dirty="0" smtClean="0"/>
              <a:t>、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正见：慈悲心是菩提心的基础，菩提心是大乘佛法的灵魂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</a:t>
            </a:r>
            <a:r>
              <a:rPr lang="zh-CN" altLang="en-US" sz="2400" dirty="0" smtClean="0"/>
              <a:t>、方法：痛苦让我们不由自主地产生慈悲心，诚心诚意地希望所有众生远离痛苦，愿意将自己的幸福与他众的痛苦相交换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 </a:t>
            </a:r>
            <a:r>
              <a:rPr lang="zh-CN" altLang="en-US" sz="2400" dirty="0" smtClean="0"/>
              <a:t>、效果：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修的过程懂得道理，减轻痛苦；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dirty="0" smtClean="0"/>
              <a:t>产生大悲心，面临痛苦应对自如。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CN" altLang="en-US" sz="3600" dirty="0" smtClean="0"/>
              <a:t>⑦ 痛苦转为利他心</a:t>
            </a:r>
            <a:endParaRPr lang="en-US" sz="3600" dirty="0" smtClean="0"/>
          </a:p>
          <a:p>
            <a:pPr>
              <a:buNone/>
            </a:pP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 </a:t>
            </a:r>
            <a:r>
              <a:rPr lang="zh-CN" altLang="en-US" dirty="0" smtClean="0"/>
              <a:t>正见：所有痛苦的来源，就是爱我执。</a:t>
            </a:r>
            <a:endParaRPr lang="en-US" altLang="zh-CN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900" dirty="0" smtClean="0"/>
              <a:t>为自己的幸福，去破坏他人的幸福；为自己的健康，去毁坏他人的健康乃至生命，丝毫没有利益众生和爱护众生的心。为了这个爱我执，造了罄竹难书的罪业。如今感受的痛苦，只是无数果报汪洋之一滴，但对我的打击都如此沉重，让我伤痕累累、无力直面。</a:t>
            </a:r>
            <a:endParaRPr lang="en-US" altLang="zh-CN" sz="29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600" dirty="0" smtClean="0"/>
              <a:t>如果不想再感受痛苦，就不能再像以前那样有爱我执，一直都为自己算计，不替他众着想。从此以后我要无私利他，关爱、护持一切众生。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smtClean="0"/>
              <a:t>B</a:t>
            </a:r>
            <a:r>
              <a:rPr lang="zh-CN" altLang="en-US" sz="3800" dirty="0" smtClean="0"/>
              <a:t>、方法：观修自他相换和自轻他重，发愿代众生受苦；</a:t>
            </a:r>
            <a:endParaRPr lang="en-US" altLang="zh-CN" sz="38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900" dirty="0" smtClean="0"/>
              <a:t>观修自他相换：将呼吸作为载体，呼气的时候，把自身过去、现在、未来所造的所有善根，再加上目前肉体与精神上的所有幸福和快乐，都通过呼出去的气，分享给天下所有的众生，然后观想所有众生都得到了自己所有的幸福；吸气的时候，将众生所有精神与肉体上的痛苦，都变成黑色的气体，吸到自己的体内，并融入到驻扎在心脏内部的爱我执上面，并将爱我执彻底摧毁。所有众生的痛苦都由自己一人承担，让所有众生都远离痛苦，最后再修无我。</a:t>
            </a:r>
            <a:endParaRPr lang="en-US" altLang="zh-CN" sz="29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900" dirty="0" smtClean="0"/>
              <a:t>诚心实意地发愿：愿以我这次的痛苦，能代替所有众生的痛苦。希望世界上再没有第二个人感受这种痛苦，对众生发菩提心。</a:t>
            </a:r>
            <a:endParaRPr lang="en-US" altLang="zh-CN" sz="2900" dirty="0" smtClean="0"/>
          </a:p>
          <a:p>
            <a:pPr>
              <a:buNone/>
            </a:pPr>
            <a:r>
              <a:rPr lang="en-US" sz="3800" dirty="0" smtClean="0"/>
              <a:t>C </a:t>
            </a:r>
            <a:r>
              <a:rPr lang="zh-CN" altLang="en-US" sz="3800" dirty="0" smtClean="0"/>
              <a:t>、效果：减少众生的痛苦，积累资粮，发菩提心。</a:t>
            </a:r>
            <a:endParaRPr lang="en-US" sz="3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2800" dirty="0" smtClean="0"/>
              <a:t>⑶ 勉励：</a:t>
            </a:r>
            <a:endParaRPr lang="en-US" sz="2800" dirty="0" smtClean="0"/>
          </a:p>
          <a:p>
            <a:pPr>
              <a:buNone/>
            </a:pPr>
            <a:r>
              <a:rPr lang="zh-CN" altLang="en-US" sz="2400" dirty="0" smtClean="0"/>
              <a:t>① 七个修法简便易行见效快捷，打坐</a:t>
            </a:r>
            <a:r>
              <a:rPr lang="en-US" sz="2400" dirty="0" smtClean="0"/>
              <a:t>+</a:t>
            </a:r>
            <a:r>
              <a:rPr lang="zh-CN" altLang="en-US" sz="2400" dirty="0" smtClean="0"/>
              <a:t>平时，持之以恒</a:t>
            </a:r>
            <a:r>
              <a:rPr lang="en-US" sz="2400" dirty="0" smtClean="0"/>
              <a:t>+</a:t>
            </a:r>
            <a:r>
              <a:rPr lang="zh-CN" altLang="en-US" sz="2400" dirty="0" smtClean="0"/>
              <a:t>先易后难；</a:t>
            </a:r>
            <a:endParaRPr lang="en-US" sz="2400" dirty="0" smtClean="0"/>
          </a:p>
          <a:p>
            <a:pPr>
              <a:buNone/>
            </a:pPr>
            <a:r>
              <a:rPr lang="zh-CN" altLang="en-US" sz="2400" dirty="0" smtClean="0"/>
              <a:t>② 发心，回向，利用违缘强化心力、提高修行的境界；</a:t>
            </a:r>
            <a:endParaRPr lang="en-US" sz="2400" dirty="0" smtClean="0"/>
          </a:p>
          <a:p>
            <a:pPr>
              <a:buNone/>
            </a:pPr>
            <a:r>
              <a:rPr lang="zh-CN" altLang="en-US" sz="2400" dirty="0" smtClean="0"/>
              <a:t>③ 真正的佛法融入生活，就是修皈依、出离心、菩提心和空性见。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2.4.3 </a:t>
            </a:r>
            <a:r>
              <a:rPr lang="zh-CN" altLang="en-US" sz="3100" dirty="0" smtClean="0"/>
              <a:t>胜义谛的方法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zh-CN" altLang="en-US" sz="3800" dirty="0" smtClean="0"/>
              <a:t>⑴ 前提：证悟空性</a:t>
            </a:r>
            <a:endParaRPr lang="en-US" sz="3800" dirty="0" smtClean="0"/>
          </a:p>
          <a:p>
            <a:pPr>
              <a:buNone/>
            </a:pPr>
            <a:r>
              <a:rPr lang="zh-CN" altLang="en-US" sz="3800" dirty="0" smtClean="0"/>
              <a:t>⑵ 方法：</a:t>
            </a:r>
            <a:endParaRPr lang="en-US" sz="3800" dirty="0" smtClean="0"/>
          </a:p>
          <a:p>
            <a:pPr>
              <a:buNone/>
            </a:pPr>
            <a:r>
              <a:rPr lang="zh-CN" altLang="en-US" dirty="0" smtClean="0"/>
              <a:t>① 认识到一切都如梦如幻，都是心的一种现象；</a:t>
            </a:r>
            <a:endParaRPr lang="en-US" altLang="zh-CN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900" dirty="0" smtClean="0"/>
              <a:t>有智慧的人，是往内追求幸福，寻找痛苦的根源。他们知道：外界物质只是临时的助缘，幸福和痛苦的种子缘起，在自己的内心当中。因为方向正确，所以最终彻底断除了痛苦，得到了绝对的幸福与自由</a:t>
            </a:r>
            <a:r>
              <a:rPr lang="en-US" altLang="zh-CN" sz="2900" dirty="0" smtClean="0"/>
              <a:t>——</a:t>
            </a:r>
            <a:r>
              <a:rPr lang="zh-CN" altLang="en-US" sz="2900" dirty="0" smtClean="0"/>
              <a:t>解脱。</a:t>
            </a:r>
            <a:r>
              <a:rPr lang="en-US" sz="2900" dirty="0" smtClean="0"/>
              <a:t> </a:t>
            </a:r>
          </a:p>
          <a:p>
            <a:pPr>
              <a:buNone/>
            </a:pPr>
            <a:r>
              <a:rPr lang="zh-CN" altLang="en-US" dirty="0" smtClean="0"/>
              <a:t>② 心静下来，闭关打坐、观察自心，体会其光明空性；</a:t>
            </a:r>
            <a:endParaRPr lang="en-US" altLang="zh-CN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900" dirty="0" smtClean="0"/>
              <a:t>虚幻的痛苦表象背后的本来面目，也像</a:t>
            </a:r>
            <a:r>
              <a:rPr lang="en-US" altLang="zh-CN" sz="2900" dirty="0" smtClean="0"/>
              <a:t>《</a:t>
            </a:r>
            <a:r>
              <a:rPr lang="zh-CN" altLang="en-US" sz="2900" dirty="0" smtClean="0"/>
              <a:t>定解宝灯论</a:t>
            </a:r>
            <a:r>
              <a:rPr lang="en-US" altLang="zh-CN" sz="2900" dirty="0" smtClean="0"/>
              <a:t>》</a:t>
            </a:r>
            <a:r>
              <a:rPr lang="zh-CN" altLang="en-US" sz="2900" dirty="0" smtClean="0"/>
              <a:t>中所讲的一样，像藏地高原清澈、纯净的虚空，一切都是空性</a:t>
            </a:r>
            <a:r>
              <a:rPr lang="zh-CN" altLang="en-US" dirty="0" smtClean="0"/>
              <a:t>。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③ 修加行、集资净障，直到证悟的境界稳固为止。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1">
      <a:dk1>
        <a:sysClr val="windowText" lastClr="000000"/>
      </a:dk1>
      <a:lt1>
        <a:srgbClr val="FBF5E1"/>
      </a:lt1>
      <a:dk2>
        <a:srgbClr val="4F271C"/>
      </a:dk2>
      <a:lt2>
        <a:srgbClr val="A8811E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6438</TotalTime>
  <Words>1248</Words>
  <Application>Microsoft Office PowerPoint</Application>
  <PresentationFormat>全屏显示(16:9)</PresentationFormat>
  <Paragraphs>64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Solstice</vt:lpstr>
      <vt:lpstr>如何面对痛苦和幸福 3</vt:lpstr>
      <vt:lpstr>如何面对痛苦</vt:lpstr>
      <vt:lpstr>   对痛苦发起欢喜心，勇敢面对、接受痛苦，化痛苦为修行的助缘—七种修法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2.4.3 胜义谛的方法 </vt:lpstr>
      <vt:lpstr>PowerPoint 演示文稿</vt:lpstr>
      <vt:lpstr>思考题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对初学者的教诲</dc:title>
  <dc:creator>chuan liang</dc:creator>
  <cp:lastModifiedBy>Kent Wong</cp:lastModifiedBy>
  <cp:revision>126</cp:revision>
  <dcterms:created xsi:type="dcterms:W3CDTF">2015-12-05T23:24:36Z</dcterms:created>
  <dcterms:modified xsi:type="dcterms:W3CDTF">2017-01-19T03:12:09Z</dcterms:modified>
</cp:coreProperties>
</file>