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4" r:id="rId2"/>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p:cViewPr>
        <p:scale>
          <a:sx n="60" d="100"/>
          <a:sy n="60" d="100"/>
        </p:scale>
        <p:origin x="-965" y="-149"/>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1/23/2017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FFE530B-065C-47D3-95CA-BCFCD04D645D}" type="datetimeFigureOut">
              <a:rPr lang="en-US" smtClean="0"/>
              <a:pPr/>
              <a:t>1/23/2017</a:t>
            </a:fld>
            <a:endParaRPr lang="en-US"/>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DD52A96-36BC-4DFD-8C9D-86602E373E70}" type="slidenum">
              <a:rPr lang="en-US" smtClean="0"/>
              <a:pPr/>
              <a:t>‹#›</a:t>
            </a:fld>
            <a:endParaRPr lang="en-US"/>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smtClean="0"/>
              <a:t>如何面对幸福</a:t>
            </a:r>
            <a:endParaRPr lang="en-US" dirty="0"/>
          </a:p>
        </p:txBody>
      </p:sp>
      <p:sp>
        <p:nvSpPr>
          <p:cNvPr id="3" name="Content Placeholder 2"/>
          <p:cNvSpPr>
            <a:spLocks noGrp="1"/>
          </p:cNvSpPr>
          <p:nvPr>
            <p:ph idx="1"/>
          </p:nvPr>
        </p:nvSpPr>
        <p:spPr>
          <a:xfrm>
            <a:off x="1447800" y="1276350"/>
            <a:ext cx="7498080" cy="3600450"/>
          </a:xfrm>
        </p:spPr>
        <p:txBody>
          <a:bodyPr>
            <a:normAutofit fontScale="62500" lnSpcReduction="20000"/>
          </a:bodyPr>
          <a:lstStyle/>
          <a:p>
            <a:pPr>
              <a:buNone/>
            </a:pPr>
            <a:r>
              <a:rPr lang="en-US" dirty="0" smtClean="0"/>
              <a:t>  3.1 </a:t>
            </a:r>
            <a:r>
              <a:rPr lang="zh-CN" altLang="en-US" dirty="0" smtClean="0"/>
              <a:t>幸福也需要佛法</a:t>
            </a:r>
            <a:endParaRPr lang="en-US" dirty="0" smtClean="0"/>
          </a:p>
          <a:p>
            <a:pPr>
              <a:buNone/>
            </a:pPr>
            <a:r>
              <a:rPr lang="en-US" dirty="0" smtClean="0"/>
              <a:t>3.1.1 </a:t>
            </a:r>
            <a:r>
              <a:rPr lang="zh-CN" altLang="en-US" dirty="0" smtClean="0"/>
              <a:t>幸福的负面作用：滋生傲慢心和懒惰思想；</a:t>
            </a:r>
            <a:endParaRPr lang="en-US" altLang="zh-CN" dirty="0" smtClean="0"/>
          </a:p>
          <a:p>
            <a:pPr>
              <a:lnSpc>
                <a:spcPct val="120000"/>
              </a:lnSpc>
              <a:buNone/>
            </a:pPr>
            <a:r>
              <a:rPr lang="zh-CN" altLang="en-US" sz="2300" dirty="0" smtClean="0"/>
              <a:t> </a:t>
            </a:r>
            <a:r>
              <a:rPr lang="zh-CN" altLang="en-US" sz="2600" dirty="0" smtClean="0"/>
              <a:t>傲慢心最大的坏处和负面作用，就是自以为超越一切，自视清高、目中无人，最终丧失恭敬心。另外还会产生一种错误的价值观，认为只要有钱，就可以解决一切问题。感觉不到修行与解脱的重要性，从此更加沉迷于物质享受，没有积极向上的态度。</a:t>
            </a:r>
            <a:endParaRPr lang="en-US" sz="2600" dirty="0" smtClean="0"/>
          </a:p>
          <a:p>
            <a:pPr>
              <a:buNone/>
            </a:pPr>
            <a:r>
              <a:rPr lang="en-US" dirty="0" smtClean="0"/>
              <a:t>3.1.2 </a:t>
            </a:r>
            <a:r>
              <a:rPr lang="zh-CN" altLang="en-US" dirty="0" smtClean="0"/>
              <a:t>缺乏佛法结果：无法面对人生大起大落，减损福报、造作恶业</a:t>
            </a:r>
            <a:endParaRPr lang="en-US" altLang="zh-CN" dirty="0" smtClean="0"/>
          </a:p>
          <a:p>
            <a:pPr>
              <a:lnSpc>
                <a:spcPct val="120000"/>
              </a:lnSpc>
              <a:buNone/>
            </a:pPr>
            <a:r>
              <a:rPr lang="zh-CN" altLang="en-US" sz="2600" dirty="0" smtClean="0"/>
              <a:t>如果没有佛法的教育和修行，面对痛苦，人一般还能承受；面对幸福，却很难保持从容淡定。因为再苦，心里还抱着一丝希望；有钱、有权、有名的时候，人就会狂妄自大、忘乎所以，无法再和以前一样平平淡淡地过普通人的生活，更无法静下心来闻思修，整日过着奢侈的生活，减损自己的福报。</a:t>
            </a:r>
            <a:endParaRPr lang="en-US" sz="2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400" dirty="0" smtClean="0"/>
              <a:t>3.2.1 </a:t>
            </a:r>
            <a:r>
              <a:rPr lang="zh-CN" altLang="en-US" sz="2400" dirty="0" smtClean="0"/>
              <a:t>胜义谛的方法（修空性）</a:t>
            </a:r>
            <a:endParaRPr lang="en-US" sz="2400" dirty="0" smtClean="0"/>
          </a:p>
          <a:p>
            <a:pPr>
              <a:buNone/>
            </a:pPr>
            <a:r>
              <a:rPr lang="zh-CN" altLang="en-US" sz="2400" dirty="0" smtClean="0"/>
              <a:t>⑴ 中观推理，认识到现实世界都是梦幻泡影，没有一个真实的东西；</a:t>
            </a:r>
            <a:endParaRPr lang="en-US" altLang="zh-CN" sz="2400" dirty="0" smtClean="0"/>
          </a:p>
          <a:p>
            <a:pPr>
              <a:buNone/>
            </a:pPr>
            <a:r>
              <a:rPr lang="zh-CN" altLang="en-US" sz="1900" dirty="0" smtClean="0"/>
              <a:t>就像昨天晚上的一场梦，梦到自己做高官，梦到自己很有钱，当时感觉似乎与现实生活是一样的，但今天醒来之后会明白，梦中的一切都是假的。同样，虽然我们在目前的现实生活中当高官、做富豪，但总有一天我们会知道，现实生活也是假的。现实与梦幻之间只有时间长短的差别，而没有本质上的差别。</a:t>
            </a:r>
            <a:endParaRPr lang="en-US" sz="1900"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zh-CN" altLang="en-US" sz="2400" dirty="0" smtClean="0"/>
              <a:t>⑵ 直接观心：</a:t>
            </a:r>
            <a:endParaRPr lang="en-US" sz="2400" dirty="0" smtClean="0"/>
          </a:p>
          <a:p>
            <a:pPr>
              <a:buNone/>
            </a:pPr>
            <a:r>
              <a:rPr lang="zh-CN" altLang="en-US" sz="2400" dirty="0" smtClean="0"/>
              <a:t>① 首先明白，心的本性是根本不存在的东西，皮之不存，毛将焉附？</a:t>
            </a:r>
            <a:endParaRPr lang="en-US" altLang="zh-CN" sz="2400" dirty="0" smtClean="0"/>
          </a:p>
          <a:p>
            <a:pPr>
              <a:buNone/>
            </a:pPr>
            <a:r>
              <a:rPr lang="zh-CN" altLang="en-US" sz="1600" dirty="0" smtClean="0"/>
              <a:t>在观修之前，首先要明白，所谓痛苦与幸福，都是内心的感受，它不在于金钱的多少，地位的高低，权利的大小。</a:t>
            </a:r>
            <a:endParaRPr lang="en-US" altLang="zh-CN" sz="1600" dirty="0" smtClean="0"/>
          </a:p>
          <a:p>
            <a:pPr>
              <a:buNone/>
            </a:pPr>
            <a:r>
              <a:rPr lang="zh-CN" altLang="en-US" sz="1600" dirty="0" smtClean="0"/>
              <a:t>虽然在尚未证悟的时候，心的现象实在且鲜活，但在证悟心的本性之后，就能现量觉察到，心或意识的本性都是根本不存在的东西，像虚空一样，附着在心或意识之上的痛苦和幸福也会像云彩和冰雪一样瞬时无影无踪。</a:t>
            </a:r>
            <a:endParaRPr lang="en-US" sz="1600"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zh-CN" altLang="en-US" sz="2400" dirty="0" smtClean="0"/>
              <a:t>② 观修方法：上师瑜伽</a:t>
            </a:r>
            <a:r>
              <a:rPr lang="en-US" altLang="zh-CN" sz="2400" dirty="0" smtClean="0"/>
              <a:t>—</a:t>
            </a:r>
            <a:r>
              <a:rPr lang="zh-CN" altLang="en-US" sz="2400" dirty="0" smtClean="0"/>
              <a:t>观察心的本性（清净、光明、空性）</a:t>
            </a:r>
            <a:endParaRPr lang="en-US" sz="2400" dirty="0" smtClean="0"/>
          </a:p>
          <a:p>
            <a:pPr>
              <a:buNone/>
            </a:pPr>
            <a:r>
              <a:rPr lang="zh-CN" altLang="en-US" sz="1600" dirty="0" smtClean="0"/>
              <a:t>此处上师瑜伽中的上师，是法王如意宝。其他所有上师，都可以包含在法王如意宝当中。修完上师瑜伽以后，观想上师融入自己的心。然后静下来，看心的本性。此时一下子就能明白心的本性，从无始以来就是这么清净，从来没有诞生、存在或消失过任何念头，它本来就是这样清净、宁静、安静、光明、空性。此时会感觉到一切都是空性，无论痛苦还是幸福。</a:t>
            </a:r>
            <a:endParaRPr lang="en-US" altLang="zh-CN" sz="1600" dirty="0" smtClean="0"/>
          </a:p>
          <a:p>
            <a:pPr>
              <a:buNone/>
            </a:pPr>
            <a:r>
              <a:rPr lang="zh-CN" altLang="en-US" sz="1600" dirty="0" smtClean="0"/>
              <a:t>起坐以后，在现实生活中，也要知道一切都是如梦如幻，这样无论遇到任何境遇，都会安之若素、游刃有余。</a:t>
            </a:r>
            <a:endParaRPr lang="en-US" sz="1600" dirty="0" smtClean="0"/>
          </a:p>
          <a:p>
            <a:pPr>
              <a:buNone/>
            </a:pPr>
            <a:endParaRPr lang="en-US" sz="1600" dirty="0" smtClean="0"/>
          </a:p>
          <a:p>
            <a:pPr>
              <a:buNone/>
            </a:pP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zh-CN" altLang="en-US" sz="2400" dirty="0" smtClean="0"/>
              <a:t>③ 静处抉择，长期坚持，应用娴熟，身处不尽红尘、心住清净佛刹</a:t>
            </a:r>
            <a:endParaRPr lang="en-US" sz="2400" dirty="0" smtClean="0"/>
          </a:p>
          <a:p>
            <a:pPr>
              <a:buNone/>
            </a:pPr>
            <a:r>
              <a:rPr lang="zh-CN" altLang="en-US" sz="1600" dirty="0" smtClean="0"/>
              <a:t>刚开始的时候，最好能把自己从人群中隔离开来，寻找一个相对比较僻静的地方去修，这样效果会更明显。这样长期坚持，也能达到预期的效果，当应用娴熟之后，则无论住在吵闹的城市，还是安住在寂静的圣地，内心始终就像住在净土一样宁静祥和，丝毫不受末法时代之娑婆世界的沾染。身处不净红尘，心住清净佛刹。</a:t>
            </a:r>
            <a:endParaRPr lang="en-US" sz="1600" dirty="0" smtClean="0"/>
          </a:p>
          <a:p>
            <a:pPr>
              <a:buNone/>
            </a:pP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400" dirty="0" smtClean="0"/>
              <a:t>4 </a:t>
            </a:r>
            <a:r>
              <a:rPr lang="zh-CN" altLang="en-US" sz="2400" dirty="0" smtClean="0"/>
              <a:t>总结：训心若驯象</a:t>
            </a:r>
            <a:endParaRPr lang="en-US" sz="2400" dirty="0" smtClean="0"/>
          </a:p>
          <a:p>
            <a:pPr>
              <a:buNone/>
            </a:pPr>
            <a:r>
              <a:rPr lang="en-US" sz="2400" dirty="0" smtClean="0"/>
              <a:t>4.1 </a:t>
            </a:r>
            <a:r>
              <a:rPr lang="zh-CN" altLang="en-US" sz="2400" dirty="0" smtClean="0"/>
              <a:t>调伏内心，让心不走极端，始终处于中立、正常的状态当中。</a:t>
            </a:r>
            <a:endParaRPr lang="en-US" altLang="zh-CN" sz="2400" dirty="0" smtClean="0"/>
          </a:p>
          <a:p>
            <a:pPr>
              <a:buNone/>
            </a:pPr>
            <a:r>
              <a:rPr lang="zh-CN" altLang="en-US" sz="1600" dirty="0" smtClean="0"/>
              <a:t>调伏内心，就像驯服动物一样。当它孤独绝望、颓废失落的时候，就修如何面对痛苦的法，把痛苦转化为力量，鼓励自心，给心以勇气，让它重新站起来，走上解脱道。当它洋洋得意、不可一世的时候，就观修诸行无常、有漏皆苦之类的法，以克制过度的傲慢。让心不走两个极端，始终处于中立、正常的状态当中。</a:t>
            </a:r>
            <a:endParaRPr lang="en-US" sz="1600" dirty="0" smtClean="0"/>
          </a:p>
          <a:p>
            <a:pPr>
              <a:buNone/>
            </a:pP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sz="2400" dirty="0" smtClean="0"/>
              <a:t>4.2 </a:t>
            </a:r>
            <a:r>
              <a:rPr lang="zh-CN" altLang="en-US" sz="2400" dirty="0" smtClean="0"/>
              <a:t>唯有佛陀知道最彻底、最有效的调心方法，是驯服内心的唯一导师；</a:t>
            </a:r>
            <a:endParaRPr lang="en-US" sz="2400" dirty="0" smtClean="0"/>
          </a:p>
          <a:p>
            <a:pPr>
              <a:buNone/>
            </a:pPr>
            <a:r>
              <a:rPr lang="zh-CN" altLang="en-US" sz="1600" dirty="0" smtClean="0"/>
              <a:t>虽然世间强制性的法律法规，可以控制人的部分语言和行为，却无法调伏人心；驯服内心的唯一导师，就是佛陀。</a:t>
            </a:r>
            <a:endParaRPr lang="en-US" sz="1600" dirty="0" smtClean="0"/>
          </a:p>
          <a:p>
            <a:pPr>
              <a:buNone/>
            </a:pPr>
            <a:r>
              <a:rPr lang="en-US" sz="2400" dirty="0" smtClean="0"/>
              <a:t>4.3 </a:t>
            </a:r>
            <a:r>
              <a:rPr lang="zh-CN" altLang="en-US" sz="2400" dirty="0" smtClean="0"/>
              <a:t>不依佛法调心的过患：偏于两端，或痛苦绝望，或狂妄自大；</a:t>
            </a:r>
            <a:endParaRPr lang="en-US" altLang="zh-CN" sz="2400" dirty="0" smtClean="0"/>
          </a:p>
          <a:p>
            <a:pPr>
              <a:lnSpc>
                <a:spcPct val="110000"/>
              </a:lnSpc>
              <a:buNone/>
            </a:pPr>
            <a:r>
              <a:rPr lang="zh-CN" altLang="en-US" sz="1700" dirty="0" smtClean="0"/>
              <a:t>如果没有这些方法，很多人在遇到沉重打击的时候，会极度绝望，甚至以自杀的极端行为，来让自己宝贵的生命走到尽头</a:t>
            </a:r>
            <a:endParaRPr lang="en-US" sz="1700" dirty="0" smtClean="0"/>
          </a:p>
          <a:p>
            <a:pPr>
              <a:buNone/>
            </a:pPr>
            <a:r>
              <a:rPr lang="en-US" sz="2400" dirty="0" smtClean="0"/>
              <a:t>      </a:t>
            </a:r>
            <a:r>
              <a:rPr lang="zh-CN" altLang="en-US" sz="2400" dirty="0" smtClean="0"/>
              <a:t>依止佛法调心的胜利：对于自己有利，对于所有生命的未来有利</a:t>
            </a:r>
            <a:r>
              <a:rPr lang="zh-CN" alt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dirty="0" smtClean="0"/>
              <a:t>4.4 </a:t>
            </a:r>
            <a:r>
              <a:rPr lang="zh-CN" altLang="en-US" sz="2400" dirty="0" smtClean="0"/>
              <a:t>勉励：入座体会正知正见，座下融入现实生活；只有修行过才能最终自利利他，要珍惜暇满、把握当下。</a:t>
            </a:r>
            <a:endParaRPr lang="en-US" altLang="zh-CN" sz="2400" dirty="0" smtClean="0"/>
          </a:p>
          <a:p>
            <a:pPr>
              <a:buNone/>
            </a:pPr>
            <a:r>
              <a:rPr lang="zh-CN" altLang="en-US" sz="1600" dirty="0" smtClean="0"/>
              <a:t>希望大家在现实生活中，能尽量运用、落实这些修法。这是我们唯一的机会，我们千万不要错过。假如今生今世没有修出什么结果，什么时候再有这样的机会，就非常难说了。只有修行，才能最终自利利他。</a:t>
            </a:r>
            <a:endParaRPr lang="en-US" sz="1600" dirty="0" smtClean="0"/>
          </a:p>
          <a:p>
            <a:pPr>
              <a:buNone/>
            </a:pPr>
            <a:endParaRPr lang="en-US" sz="1600"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讨论思考题</a:t>
            </a:r>
            <a:endParaRPr lang="en-US" dirty="0"/>
          </a:p>
        </p:txBody>
      </p:sp>
      <p:sp>
        <p:nvSpPr>
          <p:cNvPr id="3" name="Content Placeholder 2"/>
          <p:cNvSpPr>
            <a:spLocks noGrp="1"/>
          </p:cNvSpPr>
          <p:nvPr>
            <p:ph idx="1"/>
          </p:nvPr>
        </p:nvSpPr>
        <p:spPr>
          <a:xfrm>
            <a:off x="1435608" y="1352550"/>
            <a:ext cx="7498080" cy="3333750"/>
          </a:xfrm>
        </p:spPr>
        <p:txBody>
          <a:bodyPr>
            <a:normAutofit/>
          </a:bodyPr>
          <a:lstStyle/>
          <a:p>
            <a:pPr>
              <a:buNone/>
            </a:pPr>
            <a:r>
              <a:rPr lang="en-US" sz="2800" dirty="0" smtClean="0"/>
              <a:t>1</a:t>
            </a:r>
            <a:r>
              <a:rPr lang="en-US" altLang="zh-CN" sz="2800" dirty="0" smtClean="0"/>
              <a:t>.</a:t>
            </a:r>
            <a:r>
              <a:rPr lang="zh-CN" altLang="en-US" sz="2800" dirty="0" smtClean="0"/>
              <a:t>为什么幸福也需要佛法</a:t>
            </a:r>
            <a:r>
              <a:rPr lang="zh-CN" altLang="en-US" sz="2800" dirty="0" smtClean="0"/>
              <a:t>？</a:t>
            </a:r>
            <a:endParaRPr lang="en-US" altLang="zh-CN" sz="2800" dirty="0" smtClean="0"/>
          </a:p>
          <a:p>
            <a:pPr>
              <a:buNone/>
            </a:pPr>
            <a:r>
              <a:rPr lang="en-US" altLang="zh-CN" sz="2800" dirty="0"/>
              <a:t>2</a:t>
            </a:r>
            <a:r>
              <a:rPr lang="en-US" altLang="zh-CN" sz="2800" dirty="0" smtClean="0"/>
              <a:t>.</a:t>
            </a:r>
            <a:r>
              <a:rPr lang="zh-CN" altLang="en-US" sz="2800" dirty="0" smtClean="0"/>
              <a:t>如何用菩提心来对治傲慢心？</a:t>
            </a:r>
            <a:endParaRPr lang="en-US" altLang="zh-CN" sz="2800" dirty="0" smtClean="0"/>
          </a:p>
          <a:p>
            <a:pPr>
              <a:buNone/>
            </a:pPr>
            <a:r>
              <a:rPr lang="en-US" altLang="zh-CN" sz="2800" dirty="0"/>
              <a:t>3</a:t>
            </a:r>
            <a:r>
              <a:rPr lang="en-US" altLang="zh-CN" sz="2800" dirty="0" smtClean="0"/>
              <a:t>.</a:t>
            </a:r>
            <a:r>
              <a:rPr lang="zh-CN" altLang="en-US" sz="2800" dirty="0" smtClean="0"/>
              <a:t>如何让幸福生活与闻思修行成为互相促进的因缘？</a:t>
            </a:r>
            <a:endParaRPr lang="en-US" altLang="zh-CN" sz="2800" dirty="0" smtClean="0"/>
          </a:p>
          <a:p>
            <a:pPr>
              <a:buNone/>
            </a:pPr>
            <a:r>
              <a:rPr lang="en-US" altLang="zh-CN" sz="2800" dirty="0" smtClean="0"/>
              <a:t>4.</a:t>
            </a:r>
            <a:r>
              <a:rPr lang="zh-CN" altLang="en-US" sz="2800" dirty="0" smtClean="0"/>
              <a:t>为什么要以佛法来调伏内心？</a:t>
            </a:r>
            <a:endParaRPr lang="en-US" altLang="zh-CN" sz="2800" dirty="0" smtClean="0"/>
          </a:p>
          <a:p>
            <a:pPr>
              <a:buNone/>
            </a:pP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400" dirty="0" smtClean="0"/>
              <a:t>3.1.3 </a:t>
            </a:r>
            <a:r>
              <a:rPr lang="zh-CN" altLang="en-US" sz="2400" dirty="0" smtClean="0"/>
              <a:t>究竟的幸福：超越轮回、源于内心，需要佛法、祛除贪嗔痴慢</a:t>
            </a:r>
            <a:endParaRPr lang="en-US" altLang="zh-CN" sz="2400" dirty="0" smtClean="0"/>
          </a:p>
          <a:p>
            <a:pPr>
              <a:lnSpc>
                <a:spcPct val="120000"/>
              </a:lnSpc>
              <a:buNone/>
            </a:pPr>
            <a:r>
              <a:rPr lang="zh-CN" altLang="en-US" sz="1900" dirty="0" smtClean="0"/>
              <a:t>无论现实生活当中短暂的幸福，或是超越轮回以后永久的自由幸福，都不是来源于外在的物质生活，而是来源于内心的安静与自由。当心里有嗔恨心、自私心、贪欲心时，就不会自由。要得到终极、永恒的自由，就必须祛除内心当中的贪嗔痴慢。</a:t>
            </a:r>
            <a:endParaRPr lang="en-US" sz="1900"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dirty="0" smtClean="0"/>
              <a:t> 3.2 </a:t>
            </a:r>
            <a:r>
              <a:rPr lang="zh-CN" altLang="en-US" dirty="0" smtClean="0"/>
              <a:t>面对幸福的具体方法</a:t>
            </a:r>
            <a:r>
              <a:rPr lang="en-US" altLang="zh-CN" dirty="0" smtClean="0"/>
              <a:t>——</a:t>
            </a:r>
            <a:r>
              <a:rPr lang="zh-CN" altLang="en-US" dirty="0" smtClean="0"/>
              <a:t>每天一到两小时的闭关打坐</a:t>
            </a:r>
            <a:endParaRPr lang="en-US" dirty="0" smtClean="0"/>
          </a:p>
          <a:p>
            <a:pPr>
              <a:buNone/>
            </a:pPr>
            <a:r>
              <a:rPr lang="en-US" dirty="0" smtClean="0"/>
              <a:t>3.2.1 </a:t>
            </a:r>
            <a:r>
              <a:rPr lang="zh-CN" altLang="en-US" dirty="0" smtClean="0"/>
              <a:t>世俗谛的方法</a:t>
            </a:r>
            <a:endParaRPr lang="en-US" dirty="0" smtClean="0"/>
          </a:p>
          <a:p>
            <a:pPr>
              <a:buNone/>
            </a:pPr>
            <a:r>
              <a:rPr lang="en-US" dirty="0" smtClean="0"/>
              <a:t> </a:t>
            </a:r>
            <a:r>
              <a:rPr lang="zh-CN" altLang="en-US" dirty="0" smtClean="0"/>
              <a:t>⑴ 思维寿命无常，降低傲慢心，用菩提心去对待世间福报；</a:t>
            </a:r>
            <a:endParaRPr lang="en-US" altLang="zh-CN" dirty="0" smtClean="0"/>
          </a:p>
          <a:p>
            <a:pPr>
              <a:lnSpc>
                <a:spcPct val="120000"/>
              </a:lnSpc>
              <a:buNone/>
            </a:pPr>
            <a:r>
              <a:rPr lang="zh-CN" altLang="en-US" sz="2300" dirty="0" smtClean="0"/>
              <a:t>思维：今生的钱和地位，都是相对的，我走的时候，全部都只能归零，和我降临人世的时候完全一样，赤条条来、赤条条去，只是多了一大堆杀盗淫妄的罪业。我不能因为一点点世间小福报，就愚蠢到不修行、不学习的地步，而是要更加精进地闻思修行、利益众生。</a:t>
            </a:r>
            <a:endParaRPr lang="en-US" altLang="zh-CN" sz="2300" dirty="0" smtClean="0"/>
          </a:p>
          <a:p>
            <a:pPr>
              <a:lnSpc>
                <a:spcPct val="120000"/>
              </a:lnSpc>
              <a:buNone/>
            </a:pPr>
            <a:r>
              <a:rPr lang="zh-CN" altLang="en-US" sz="2300" dirty="0" smtClean="0"/>
              <a:t>有菩提心的国王或企业家会认为，这个钱并不是我所拥有的，我只是负责保管或分配这些钱的工作人员，我的任务，就是把钱合理地分配给需要的地方，做对众生有益的事情。</a:t>
            </a:r>
            <a:endParaRPr lang="en-US" sz="2300" dirty="0" smtClean="0"/>
          </a:p>
          <a:p>
            <a:pPr>
              <a:lnSpc>
                <a:spcPct val="120000"/>
              </a:lnSpc>
              <a:buNone/>
            </a:pPr>
            <a:r>
              <a:rPr lang="zh-CN" altLang="en-US" sz="2300" dirty="0" smtClean="0"/>
              <a:t>如果没有用菩提心去对待，世间的钱财都是害人的痛苦之因，它会让我们不得解脱。</a:t>
            </a:r>
            <a:endParaRPr lang="en-US" sz="2300" dirty="0" smtClean="0"/>
          </a:p>
          <a:p>
            <a:pPr>
              <a:lnSpc>
                <a:spcPct val="120000"/>
              </a:lnSpc>
              <a:buNone/>
            </a:pPr>
            <a:endParaRPr lang="en-US" sz="23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dirty="0" smtClean="0"/>
              <a:t> </a:t>
            </a:r>
            <a:r>
              <a:rPr lang="zh-CN" altLang="en-US" dirty="0" smtClean="0"/>
              <a:t>⑵ 思维暇满义大，生起稀有富有心，让幸福与闻思修行相互促进；</a:t>
            </a:r>
            <a:endParaRPr lang="en-US" altLang="zh-CN" dirty="0" smtClean="0"/>
          </a:p>
          <a:p>
            <a:pPr>
              <a:lnSpc>
                <a:spcPct val="120000"/>
              </a:lnSpc>
              <a:buNone/>
            </a:pPr>
            <a:r>
              <a:rPr lang="zh-CN" altLang="en-US" sz="2600" dirty="0" smtClean="0"/>
              <a:t>佛经里面讲过：能在人间过着比较幸福的生活，同时又有机会闻思修行，才是人间顶级的高端享受，是真正的福报，人间的幸福顶多不过如此了。在轮回当中能同时拥有二者的人，是非常稀有罕见的。</a:t>
            </a:r>
            <a:endParaRPr lang="en-US" sz="2600" dirty="0" smtClean="0"/>
          </a:p>
          <a:p>
            <a:pPr>
              <a:lnSpc>
                <a:spcPct val="120000"/>
              </a:lnSpc>
              <a:buNone/>
            </a:pPr>
            <a:r>
              <a:rPr lang="zh-CN" altLang="en-US" sz="2600" dirty="0" smtClean="0"/>
              <a:t>要知道，做高官、富豪、社会精英，不算什么稀有，虽然他们家财万贯、应有尽有，但他们却缺乏佛法的闻思修智慧以及慈悲心。从修行的角度来说，他们只能是贫乏、可怜的落后分子。</a:t>
            </a:r>
            <a:endParaRPr lang="en-US" sz="2600" dirty="0" smtClean="0"/>
          </a:p>
          <a:p>
            <a:pPr>
              <a:lnSpc>
                <a:spcPct val="120000"/>
              </a:lnSpc>
              <a:buNone/>
            </a:pPr>
            <a:r>
              <a:rPr lang="zh-CN" altLang="en-US" sz="2600" dirty="0" smtClean="0"/>
              <a:t>两相比较，才知道自己是多么的富有，所以，我要用福报去换佛法，然后用佛法去换取更深层、更恒久的幸福。让幸福生活与闻思修行，成为相互促进的因缘。</a:t>
            </a:r>
            <a:endParaRPr lang="en-US" sz="2600"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zh-CN" altLang="en-US" sz="2400" dirty="0" smtClean="0"/>
              <a:t>⑶ 感知当下幸福、学会感恩与分享，提醒自己更加精进闻思修行；</a:t>
            </a:r>
            <a:endParaRPr lang="en-US" altLang="zh-CN" sz="2400" dirty="0" smtClean="0"/>
          </a:p>
          <a:p>
            <a:pPr>
              <a:buNone/>
            </a:pPr>
            <a:r>
              <a:rPr lang="zh-CN" altLang="en-US" sz="1800" dirty="0" smtClean="0"/>
              <a:t>并习惯于朴素、低调、低碳、简单的生活，并懂得少欲、知足、感恩和分享，学会布施多余的东西。虽然这只是钱财上的微小布施，但也可以同时具备六度，在出离心和菩提心的基础上做布施，可以积累很大的资粮。这样，心就会慢慢平静下来，在这个平静当中，可以感受到自由、幸福与快乐。还要提醒自己，我不能沉醉在这小小的福报当中，我要用更多的时间去积极闻思修行。</a:t>
            </a:r>
            <a:endParaRPr lang="en-US"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zh-CN" altLang="en-US" sz="2400" dirty="0" smtClean="0"/>
              <a:t>⑷ 自他相换，呼气、观想，所有众生得到自己分享的幸福与幸福之因，并远离一切痛苦等不幸。</a:t>
            </a:r>
            <a:endParaRPr lang="en-US" altLang="zh-CN" sz="2400" dirty="0" smtClean="0"/>
          </a:p>
          <a:p>
            <a:pPr>
              <a:buNone/>
            </a:pPr>
            <a:r>
              <a:rPr lang="zh-CN" altLang="en-US" sz="1800" dirty="0" smtClean="0"/>
              <a:t>佛经中一再提醒我们：千万不要把幸福浪费掉了！所以，在事业成功、心情舒畅、幸福无比的时候，一定要修自他相换。</a:t>
            </a:r>
            <a:endParaRPr lang="en-US" altLang="zh-CN" sz="1800" dirty="0" smtClean="0"/>
          </a:p>
          <a:p>
            <a:pPr>
              <a:buNone/>
            </a:pPr>
            <a:r>
              <a:rPr lang="zh-CN" altLang="en-US" sz="1800" dirty="0" smtClean="0"/>
              <a:t>呼气的时候，把自己当下的幸福，与幸福之因</a:t>
            </a:r>
            <a:r>
              <a:rPr lang="en-US" altLang="zh-CN" sz="1800" dirty="0" smtClean="0"/>
              <a:t>——</a:t>
            </a:r>
            <a:r>
              <a:rPr lang="zh-CN" altLang="en-US" sz="1800" dirty="0" smtClean="0"/>
              <a:t>过去、现在、未来三世所有的善业、福德，全部观想成白色气体呼出去，融入天下所有众生的身心。观想天下所有的众生，都得到自己分享的幸福与幸福之因，并远离一切痛苦等不幸。</a:t>
            </a:r>
            <a:endParaRPr lang="en-US" sz="1800" dirty="0" smtClean="0"/>
          </a:p>
          <a:p>
            <a:pPr>
              <a:buNone/>
            </a:pPr>
            <a:endParaRPr lang="en-US" altLang="zh-CN" sz="1600" dirty="0" smtClean="0"/>
          </a:p>
          <a:p>
            <a:pPr>
              <a:buNone/>
            </a:pPr>
            <a:endParaRPr lang="en-US" sz="1600" dirty="0" smtClean="0"/>
          </a:p>
          <a:p>
            <a:pPr>
              <a:buNone/>
            </a:pPr>
            <a:endParaRPr lang="en-US" altLang="zh-CN"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zh-CN" altLang="en-US" sz="2400" dirty="0" smtClean="0"/>
              <a:t>⑸ 世俗谛方法的补充说明</a:t>
            </a:r>
            <a:endParaRPr lang="en-US" sz="2400" dirty="0" smtClean="0"/>
          </a:p>
          <a:p>
            <a:pPr>
              <a:buNone/>
            </a:pPr>
            <a:r>
              <a:rPr lang="zh-CN" altLang="en-US" sz="2400" dirty="0" smtClean="0"/>
              <a:t>① 点滴落实、持之以恒；</a:t>
            </a:r>
            <a:endParaRPr lang="en-US" sz="2400" dirty="0" smtClean="0"/>
          </a:p>
          <a:p>
            <a:pPr>
              <a:buNone/>
            </a:pPr>
            <a:r>
              <a:rPr lang="zh-CN" altLang="en-US" sz="1700" dirty="0" smtClean="0"/>
              <a:t>虽然从表面上看，这个修法显得很简单，不能和大圆满、大幻化网、大中观等高深大法相比。但是，对我们这些位于修行初段的人来说，最重要的就是这些修法了。心灵的成长，有一个过程，要从零开始，不是一下子就能一蹴而就的。经过长时的努力，最终一定能达到最高的境界</a:t>
            </a:r>
            <a:r>
              <a:rPr lang="zh-CN" altLang="en-US" dirty="0" smtClean="0"/>
              <a:t>。</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zh-CN" altLang="en-US" sz="2400" dirty="0" smtClean="0"/>
              <a:t>② 真正的幸福生活：有理想、有悲心、品行高尚、尊重因果、护生</a:t>
            </a:r>
            <a:endParaRPr lang="en-US" altLang="zh-CN" sz="2400" dirty="0" smtClean="0"/>
          </a:p>
          <a:p>
            <a:pPr>
              <a:buNone/>
            </a:pPr>
            <a:r>
              <a:rPr lang="zh-CN" altLang="en-US" sz="1800" dirty="0" smtClean="0"/>
              <a:t>幸福不在于金钱的多少，地位的高低。即使没有钱，过着清贫的生活，人一样可以有理想、有悲心，品行高尚、尊重因果，既不伤害其他生命，也不破坏周围环境。不管别人怎么看待自己，自己都感觉很愉悦、很开心，这就是真正的幸福生活。</a:t>
            </a:r>
            <a:endParaRPr lang="en-US" sz="1800"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zh-CN" altLang="en-US" sz="2600" dirty="0" smtClean="0"/>
              <a:t>③ 珍惜当下的生命，珍惜自己修行的机会</a:t>
            </a:r>
            <a:endParaRPr lang="en-US" altLang="zh-CN" sz="2600" dirty="0" smtClean="0"/>
          </a:p>
          <a:p>
            <a:pPr>
              <a:lnSpc>
                <a:spcPct val="110000"/>
              </a:lnSpc>
              <a:buNone/>
            </a:pPr>
            <a:r>
              <a:rPr lang="zh-CN" altLang="en-US" sz="1800" dirty="0" smtClean="0"/>
              <a:t>很多人虽然学佛了，但由于没有足够的闻思修，所以素质和不学佛的人一样低下。佛教团体中互不团结、互不理解，抱怨的现象也随处可见。为什么没有修行？就是因为不知道人身多么难得，不知道现在的机会多么难得。一个人买再大的房子，再贵的名车，都没有用。要珍惜当下自己的生命，珍惜自己的机会，这个非常难得。我们要知道，我们现在是最幸福的时候了，在这个时候，我们还不知道幸福，还不修行的话，再往后走，就是下坡路了。</a:t>
            </a:r>
            <a:endParaRPr lang="en-US" sz="1800"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1">
      <a:dk1>
        <a:sysClr val="windowText" lastClr="000000"/>
      </a:dk1>
      <a:lt1>
        <a:srgbClr val="FBF5E1"/>
      </a:lt1>
      <a:dk2>
        <a:srgbClr val="4F271C"/>
      </a:dk2>
      <a:lt2>
        <a:srgbClr val="A8811E"/>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4688</TotalTime>
  <Words>2164</Words>
  <Application>Microsoft Office PowerPoint</Application>
  <PresentationFormat>全屏显示(16:9)</PresentationFormat>
  <Paragraphs>59</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Solstice</vt:lpstr>
      <vt:lpstr>如何面对幸福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讨论思考题</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对初学者的教诲</dc:title>
  <dc:creator>chuan liang</dc:creator>
  <cp:lastModifiedBy>Kent Wong</cp:lastModifiedBy>
  <cp:revision>158</cp:revision>
  <dcterms:created xsi:type="dcterms:W3CDTF">2015-12-05T23:24:36Z</dcterms:created>
  <dcterms:modified xsi:type="dcterms:W3CDTF">2017-01-25T23:24:05Z</dcterms:modified>
</cp:coreProperties>
</file>