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15"/>
  </p:notesMasterIdLst>
  <p:sldIdLst>
    <p:sldId id="281" r:id="rId3"/>
    <p:sldId id="268" r:id="rId4"/>
    <p:sldId id="267" r:id="rId5"/>
    <p:sldId id="270" r:id="rId6"/>
    <p:sldId id="273" r:id="rId7"/>
    <p:sldId id="272" r:id="rId8"/>
    <p:sldId id="275" r:id="rId9"/>
    <p:sldId id="276" r:id="rId10"/>
    <p:sldId id="277" r:id="rId11"/>
    <p:sldId id="278" r:id="rId12"/>
    <p:sldId id="279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32" autoAdjust="0"/>
  </p:normalViewPr>
  <p:slideViewPr>
    <p:cSldViewPr>
      <p:cViewPr>
        <p:scale>
          <a:sx n="79" d="100"/>
          <a:sy n="79" d="100"/>
        </p:scale>
        <p:origin x="-498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3D69A-6E90-41AD-9E14-DE3398D8DF22}" type="datetimeFigureOut">
              <a:rPr lang="en-CA" smtClean="0"/>
              <a:t>11/25/17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E9D4B-A1A4-4187-B4FF-C58B244B71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8352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A5C-C1E5-4E6A-8319-964BCA9B71A0}" type="datetime1">
              <a:rPr lang="en-US" smtClean="0"/>
              <a:t>11/25/2017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1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7CA3-DF3B-4DA5-9610-C4727BE05A9E}" type="datetime1">
              <a:rPr lang="en-US" smtClean="0"/>
              <a:t>11/25/2017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2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6A0-E69E-4929-B919-27635018A196}" type="datetime1">
              <a:rPr lang="en-US" smtClean="0"/>
              <a:t>11/25/2017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02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A5C-C1E5-4E6A-8319-964BCA9B71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65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C78D-55BB-4229-AA68-D1FF4EF5FBB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421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EB204-0D1B-46B4-A87D-008485AF98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530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425B-D8A7-4E11-AD7E-E78499F613F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559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AC268-128A-4535-B38F-B17C511FA08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344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C45F-68ED-4B3F-80E3-5B2835E26C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84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DFBF-CD25-44D4-AE53-2B1F4677B9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38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0BE3-0D19-4948-BA7B-8D51955F40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11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BC78D-55BB-4229-AA68-D1FF4EF5FBBC}" type="datetime1">
              <a:rPr lang="en-US" smtClean="0"/>
              <a:t>11/25/2017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125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D38B-7562-4B97-BA1E-A598425F9C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057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7CA3-DF3B-4DA5-9610-C4727BE05A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85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6A0-E69E-4929-B919-27635018A1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11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EB204-0D1B-46B4-A87D-008485AF98D7}" type="datetime1">
              <a:rPr lang="en-US" smtClean="0"/>
              <a:t>11/25/2017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6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8425B-D8A7-4E11-AD7E-E78499F613F6}" type="datetime1">
              <a:rPr lang="en-US" smtClean="0"/>
              <a:t>11/25/2017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5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AC268-128A-4535-B38F-B17C511FA08F}" type="datetime1">
              <a:rPr lang="en-US" smtClean="0"/>
              <a:t>11/25/2017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3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C45F-68ED-4B3F-80E3-5B2835E26C8D}" type="datetime1">
              <a:rPr lang="en-US" smtClean="0"/>
              <a:t>11/25/2017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7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DFBF-CD25-44D4-AE53-2B1F4677B941}" type="datetime1">
              <a:rPr lang="en-US" smtClean="0"/>
              <a:t>11/25/2017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6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F0BE3-0D19-4948-BA7B-8D51955F40FA}" type="datetime1">
              <a:rPr lang="en-US" smtClean="0"/>
              <a:t>11/25/2017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4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D38B-7562-4B97-BA1E-A598425F9C9F}" type="datetime1">
              <a:rPr lang="en-US" smtClean="0"/>
              <a:t>11/25/2017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8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9F1B4-6B9F-491E-9194-25E751AF9866}" type="datetime1">
              <a:rPr lang="en-US" smtClean="0"/>
              <a:t>11/25/2017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3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9F1B4-6B9F-491E-9194-25E751AF986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99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219200" y="1524000"/>
            <a:ext cx="6400800" cy="1143000"/>
          </a:xfrm>
        </p:spPr>
        <p:txBody>
          <a:bodyPr>
            <a:normAutofit/>
          </a:bodyPr>
          <a:lstStyle/>
          <a:p>
            <a:pPr algn="ctr"/>
            <a:r>
              <a:rPr lang="zh-CN" altLang="en-US" sz="6600" dirty="0">
                <a:latin typeface="+mn-ea"/>
                <a:ea typeface="+mn-ea"/>
              </a:rPr>
              <a:t>素</a:t>
            </a:r>
            <a:r>
              <a:rPr lang="zh-CN" altLang="en-US" sz="6600" dirty="0" smtClean="0">
                <a:latin typeface="+mn-ea"/>
                <a:ea typeface="+mn-ea"/>
              </a:rPr>
              <a:t>食的</a:t>
            </a:r>
            <a:r>
              <a:rPr lang="zh-CN" altLang="en-US" sz="6600" dirty="0">
                <a:latin typeface="+mn-ea"/>
                <a:ea typeface="+mn-ea"/>
              </a:rPr>
              <a:t>意</a:t>
            </a:r>
            <a:r>
              <a:rPr lang="zh-CN" altLang="en-US" sz="6600" dirty="0" smtClean="0">
                <a:latin typeface="+mn-ea"/>
                <a:ea typeface="+mn-ea"/>
              </a:rPr>
              <a:t>义</a:t>
            </a:r>
            <a:endParaRPr lang="en-CA" sz="6600" dirty="0">
              <a:latin typeface="+mn-ea"/>
              <a:ea typeface="+mn-e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19200" y="2819400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altLang="zh-CN" sz="4800" dirty="0" smtClean="0">
                <a:solidFill>
                  <a:prstClr val="black"/>
                </a:solidFill>
                <a:latin typeface="宋体"/>
              </a:rPr>
              <a:t>2017</a:t>
            </a:r>
            <a:r>
              <a:rPr lang="zh-CN" altLang="en-US" sz="4800" dirty="0" smtClean="0">
                <a:solidFill>
                  <a:prstClr val="black"/>
                </a:solidFill>
                <a:latin typeface="宋体"/>
              </a:rPr>
              <a:t>年</a:t>
            </a:r>
            <a:r>
              <a:rPr lang="en-CA" altLang="zh-CN" sz="4800" dirty="0" smtClean="0">
                <a:solidFill>
                  <a:prstClr val="black"/>
                </a:solidFill>
                <a:latin typeface="宋体"/>
              </a:rPr>
              <a:t>11</a:t>
            </a:r>
            <a:r>
              <a:rPr lang="zh-CN" altLang="en-US" sz="4800" dirty="0" smtClean="0">
                <a:solidFill>
                  <a:prstClr val="black"/>
                </a:solidFill>
                <a:latin typeface="宋体"/>
              </a:rPr>
              <a:t>月</a:t>
            </a:r>
            <a:r>
              <a:rPr lang="en-CA" altLang="zh-CN" sz="4800" dirty="0" smtClean="0">
                <a:solidFill>
                  <a:prstClr val="black"/>
                </a:solidFill>
                <a:latin typeface="宋体"/>
              </a:rPr>
              <a:t>28</a:t>
            </a:r>
            <a:r>
              <a:rPr lang="zh-CN" altLang="en-US" sz="4800" dirty="0" smtClean="0">
                <a:solidFill>
                  <a:prstClr val="black"/>
                </a:solidFill>
                <a:latin typeface="宋体"/>
              </a:rPr>
              <a:t>日</a:t>
            </a:r>
            <a:endParaRPr lang="en-CA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10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上师期待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/>
          </a:bodyPr>
          <a:lstStyle/>
          <a:p>
            <a:r>
              <a:rPr lang="zh-CN" altLang="en-US" sz="2000" dirty="0"/>
              <a:t>根据我们现在的能力和条</a:t>
            </a:r>
            <a:r>
              <a:rPr lang="zh-CN" altLang="en-US" sz="2000" dirty="0" smtClean="0"/>
              <a:t>件，就</a:t>
            </a:r>
            <a:r>
              <a:rPr lang="zh-CN" altLang="en-US" sz="2000" dirty="0"/>
              <a:t>应当吃</a:t>
            </a:r>
            <a:r>
              <a:rPr lang="zh-CN" altLang="en-US" sz="2000" dirty="0" smtClean="0"/>
              <a:t>素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zh-CN" altLang="en-US" sz="2000" dirty="0"/>
              <a:t>吃素不能象其他不学佛的</a:t>
            </a:r>
            <a:r>
              <a:rPr lang="zh-CN" altLang="en-US" sz="2000" dirty="0" smtClean="0"/>
              <a:t>人，只</a:t>
            </a:r>
            <a:r>
              <a:rPr lang="zh-CN" altLang="en-US" sz="2000" dirty="0"/>
              <a:t>考虑自己的健</a:t>
            </a:r>
            <a:r>
              <a:rPr lang="zh-CN" altLang="en-US" sz="2000" dirty="0" smtClean="0"/>
              <a:t>康，</a:t>
            </a:r>
            <a:r>
              <a:rPr lang="zh-CN" altLang="en-US" sz="2000" dirty="0"/>
              <a:t>没有考虑来世</a:t>
            </a:r>
            <a:r>
              <a:rPr lang="en-US" altLang="zh-CN" sz="2000" dirty="0"/>
              <a:t>,</a:t>
            </a:r>
            <a:r>
              <a:rPr lang="zh-CN" altLang="en-US" sz="2000" dirty="0"/>
              <a:t>没有考虑慈</a:t>
            </a:r>
            <a:r>
              <a:rPr lang="zh-CN" altLang="en-US" sz="2000" dirty="0" smtClean="0"/>
              <a:t>悲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zh-CN" altLang="en-US" sz="2000" dirty="0" smtClean="0"/>
              <a:t>我们</a:t>
            </a:r>
            <a:r>
              <a:rPr lang="zh-CN" altLang="en-US" sz="2000" dirty="0"/>
              <a:t>吃素时</a:t>
            </a:r>
            <a:r>
              <a:rPr lang="en-US" altLang="zh-CN" sz="2000" dirty="0"/>
              <a:t>,</a:t>
            </a:r>
            <a:r>
              <a:rPr lang="zh-CN" altLang="en-US" sz="2000" dirty="0" smtClean="0"/>
              <a:t>一</a:t>
            </a:r>
            <a:r>
              <a:rPr lang="zh-CN" altLang="en-US" sz="2000" dirty="0"/>
              <a:t>定要发愿不再吃肉</a:t>
            </a:r>
            <a:r>
              <a:rPr lang="en-US" altLang="zh-CN" sz="2000" dirty="0"/>
              <a:t>,</a:t>
            </a:r>
            <a:r>
              <a:rPr lang="zh-CN" altLang="en-US" sz="2000" dirty="0"/>
              <a:t>时间长短由自己定</a:t>
            </a:r>
            <a:r>
              <a:rPr lang="en-US" altLang="zh-CN" sz="2000" dirty="0"/>
              <a:t>,</a:t>
            </a:r>
            <a:r>
              <a:rPr lang="zh-CN" altLang="en-US" sz="2000" dirty="0"/>
              <a:t>越长越好</a:t>
            </a:r>
            <a:r>
              <a:rPr lang="en-US" altLang="zh-CN" sz="2000" dirty="0"/>
              <a:t>,</a:t>
            </a:r>
            <a:r>
              <a:rPr lang="zh-CN" altLang="en-US" sz="2000" dirty="0"/>
              <a:t>不发愿就不能成为善</a:t>
            </a:r>
            <a:r>
              <a:rPr lang="zh-CN" altLang="en-US" sz="2000" dirty="0" smtClean="0"/>
              <a:t>事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zh-CN" altLang="en-US" sz="2000" dirty="0"/>
              <a:t>还</a:t>
            </a:r>
            <a:r>
              <a:rPr lang="zh-CN" altLang="en-US" sz="2000" dirty="0" smtClean="0"/>
              <a:t>要发</a:t>
            </a:r>
            <a:r>
              <a:rPr lang="zh-CN" altLang="en-US" sz="2000" dirty="0"/>
              <a:t>愿</a:t>
            </a:r>
            <a:r>
              <a:rPr lang="en-US" altLang="zh-CN" sz="2000" dirty="0"/>
              <a:t>:</a:t>
            </a:r>
            <a:r>
              <a:rPr lang="zh-CN" altLang="en-US" sz="2000" dirty="0"/>
              <a:t>我们现在吃素</a:t>
            </a:r>
            <a:r>
              <a:rPr lang="en-US" altLang="zh-CN" sz="2000" dirty="0"/>
              <a:t>,</a:t>
            </a:r>
            <a:r>
              <a:rPr lang="zh-CN" altLang="en-US" sz="2000" dirty="0"/>
              <a:t>以此功德愿我们以后生生世世不要吃肉。如</a:t>
            </a:r>
            <a:r>
              <a:rPr lang="zh-CN" altLang="en-US" sz="2000" dirty="0" smtClean="0"/>
              <a:t>果</a:t>
            </a:r>
            <a:r>
              <a:rPr lang="zh-CN" altLang="en-US" sz="2000" dirty="0"/>
              <a:t>我作了动物</a:t>
            </a:r>
            <a:r>
              <a:rPr lang="en-US" altLang="zh-CN" sz="2000" dirty="0"/>
              <a:t>,</a:t>
            </a:r>
            <a:r>
              <a:rPr lang="zh-CN" altLang="en-US" sz="2000" dirty="0"/>
              <a:t>也要作一个草食动物</a:t>
            </a:r>
            <a:r>
              <a:rPr lang="en-US" altLang="zh-CN" sz="2000" dirty="0"/>
              <a:t>,</a:t>
            </a:r>
            <a:r>
              <a:rPr lang="zh-CN" altLang="en-US" sz="2000" dirty="0"/>
              <a:t>不要作肉食动</a:t>
            </a:r>
            <a:r>
              <a:rPr lang="zh-CN" altLang="en-US" sz="2000" dirty="0" smtClean="0"/>
              <a:t>物。</a:t>
            </a:r>
            <a:r>
              <a:rPr lang="zh-CN" altLang="en-US" sz="2000" dirty="0"/>
              <a:t>这样即使下一世堕落</a:t>
            </a:r>
            <a:r>
              <a:rPr lang="zh-CN" altLang="en-US" sz="2000" dirty="0" smtClean="0"/>
              <a:t>为</a:t>
            </a:r>
            <a:r>
              <a:rPr lang="zh-CN" altLang="en-US" sz="2000" dirty="0"/>
              <a:t>旁生</a:t>
            </a:r>
            <a:r>
              <a:rPr lang="en-US" altLang="zh-CN" sz="2000" dirty="0"/>
              <a:t>,</a:t>
            </a:r>
            <a:r>
              <a:rPr lang="zh-CN" altLang="en-US" sz="2000" dirty="0"/>
              <a:t>也不会吃肉</a:t>
            </a:r>
            <a:r>
              <a:rPr lang="en-US" altLang="zh-CN" sz="2000" dirty="0"/>
              <a:t>,</a:t>
            </a:r>
            <a:r>
              <a:rPr lang="zh-CN" altLang="en-US" sz="2000" dirty="0"/>
              <a:t>既不会伤害他人</a:t>
            </a:r>
            <a:r>
              <a:rPr lang="en-US" altLang="zh-CN" sz="2000" dirty="0"/>
              <a:t>,</a:t>
            </a:r>
            <a:r>
              <a:rPr lang="zh-CN" altLang="en-US" sz="2000" dirty="0"/>
              <a:t>也不会伤害自己</a:t>
            </a:r>
          </a:p>
          <a:p>
            <a:endParaRPr lang="zh-CN" altLang="en-US" dirty="0"/>
          </a:p>
          <a:p>
            <a:endParaRPr lang="zh-CN" altLang="en-US" dirty="0"/>
          </a:p>
          <a:p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7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问题讨论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有人认为学</a:t>
            </a:r>
            <a:r>
              <a:rPr lang="zh-CN" altLang="en-US" dirty="0"/>
              <a:t>佛与素食无关</a:t>
            </a:r>
            <a:r>
              <a:rPr lang="zh-CN" altLang="en-US" dirty="0" smtClean="0"/>
              <a:t>，比如非佛教徒的素</a:t>
            </a:r>
            <a:r>
              <a:rPr lang="zh-CN" altLang="en-US" dirty="0"/>
              <a:t>食主义者也不吃肉</a:t>
            </a:r>
            <a:r>
              <a:rPr lang="zh-CN" altLang="en-US" dirty="0" smtClean="0"/>
              <a:t>，而小</a:t>
            </a:r>
            <a:r>
              <a:rPr lang="zh-CN" altLang="en-US" dirty="0"/>
              <a:t>乘佛</a:t>
            </a:r>
            <a:r>
              <a:rPr lang="zh-CN" altLang="en-US" dirty="0" smtClean="0"/>
              <a:t>教徒吃三净肉，还</a:t>
            </a:r>
            <a:r>
              <a:rPr lang="zh-CN" altLang="en-US" dirty="0"/>
              <a:t>认为什么肉都不吃是提婆达多的仪</a:t>
            </a:r>
            <a:r>
              <a:rPr lang="zh-CN" altLang="en-US" dirty="0" smtClean="0"/>
              <a:t>表，所以学佛和素食没有关系，你认为对吗？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zh-CN" altLang="en-US" dirty="0" smtClean="0"/>
              <a:t>一种观点是不</a:t>
            </a:r>
            <a:r>
              <a:rPr lang="zh-CN" altLang="en-US" dirty="0"/>
              <a:t>吃素就不能学</a:t>
            </a:r>
            <a:r>
              <a:rPr lang="zh-CN" altLang="en-US" dirty="0" smtClean="0"/>
              <a:t>佛，还有一种观点觉得修</a:t>
            </a:r>
            <a:r>
              <a:rPr lang="zh-CN" altLang="en-US" dirty="0"/>
              <a:t>学佛法就好，没必要一定吃</a:t>
            </a:r>
            <a:r>
              <a:rPr lang="zh-CN" altLang="en-US" dirty="0" smtClean="0"/>
              <a:t>素，这两种观点有何偏颇，谈谈你的看法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zh-CN" altLang="en-US" dirty="0"/>
              <a:t>吃素如可成佛，牛羊早已成</a:t>
            </a:r>
            <a:r>
              <a:rPr lang="zh-CN" altLang="en-US" dirty="0" smtClean="0"/>
              <a:t>佛，这种说法对吗，为什么？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/>
              <a:t>请问你吃素吗</a:t>
            </a:r>
            <a:r>
              <a:rPr lang="zh-CN" altLang="en-US" dirty="0" smtClean="0"/>
              <a:t>，如果吃素，最初和现在的动机是什么？如</a:t>
            </a:r>
            <a:r>
              <a:rPr lang="zh-CN" altLang="en-US" dirty="0"/>
              <a:t>果没有吃素，妨碍你吃素的原因是什</a:t>
            </a:r>
            <a:r>
              <a:rPr lang="zh-CN" altLang="en-US" dirty="0" smtClean="0"/>
              <a:t>么？</a:t>
            </a:r>
            <a:endParaRPr lang="en-US" altLang="zh-CN" dirty="0" smtClean="0"/>
          </a:p>
          <a:p>
            <a:endParaRPr lang="zh-CN" altLang="en-US" dirty="0"/>
          </a:p>
          <a:p>
            <a:endParaRPr lang="zh-CN" altLang="en-US" dirty="0"/>
          </a:p>
          <a:p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9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问题讨论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现在有很多人在吃素的边缘徘徊，请问你有什么方法帮助他们走上素食的</a:t>
            </a:r>
            <a:r>
              <a:rPr lang="zh-CN" altLang="en-US" smtClean="0"/>
              <a:t>道路？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世人常说“</a:t>
            </a:r>
            <a:r>
              <a:rPr lang="zh-CN" altLang="en-US" dirty="0"/>
              <a:t>酒肉穿肠过 佛在心头坐</a:t>
            </a:r>
            <a:r>
              <a:rPr lang="zh-CN" altLang="en-US" dirty="0" smtClean="0"/>
              <a:t>”，这种说法对吗？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有人认为对</a:t>
            </a:r>
            <a:r>
              <a:rPr lang="zh-CN" altLang="en-US" dirty="0"/>
              <a:t>于无法完全吃素的人而言，用仿荤素食替代是个方</a:t>
            </a:r>
            <a:r>
              <a:rPr lang="zh-CN" altLang="en-US" dirty="0" smtClean="0"/>
              <a:t>便，你怎么看待？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/>
              <a:t>自己在素食上行持的如何，持素有何收益？学习后，打算在日后生活中如何做</a:t>
            </a:r>
            <a:r>
              <a:rPr lang="en-US" altLang="zh-CN" dirty="0"/>
              <a:t>?</a:t>
            </a:r>
            <a:endParaRPr lang="zh-CN" altLang="en-US" dirty="0"/>
          </a:p>
          <a:p>
            <a:endParaRPr lang="en-US" altLang="zh-CN" dirty="0"/>
          </a:p>
          <a:p>
            <a:endParaRPr lang="zh-CN" altLang="en-US" dirty="0"/>
          </a:p>
          <a:p>
            <a:endParaRPr lang="zh-CN" altLang="en-US" dirty="0"/>
          </a:p>
          <a:p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1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752600"/>
            <a:ext cx="678180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 smtClean="0"/>
              <a:t>一，</a:t>
            </a:r>
            <a:r>
              <a:rPr lang="zh-CN" altLang="en-US" sz="2800" dirty="0" smtClean="0">
                <a:latin typeface="Aharoni" pitchFamily="2" charset="-79"/>
                <a:cs typeface="Aharoni" pitchFamily="2" charset="-79"/>
              </a:rPr>
              <a:t>佛教对吃素的观点</a:t>
            </a:r>
            <a:endParaRPr lang="en-US" altLang="zh-CN" sz="2800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zh-CN" altLang="en-US" sz="2800" dirty="0"/>
              <a:t>二</a:t>
            </a:r>
            <a:r>
              <a:rPr lang="zh-CN" altLang="en-US" sz="2800" dirty="0" smtClean="0"/>
              <a:t>，小乘的观点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三</a:t>
            </a:r>
            <a:r>
              <a:rPr lang="zh-CN" altLang="en-US" sz="2800" dirty="0" smtClean="0"/>
              <a:t>，大乘的观点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四</a:t>
            </a:r>
            <a:r>
              <a:rPr lang="zh-CN" altLang="en-US" sz="2800" dirty="0" smtClean="0"/>
              <a:t>，密宗的观点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五</a:t>
            </a:r>
            <a:r>
              <a:rPr lang="zh-CN" altLang="en-US" sz="2800" dirty="0" smtClean="0"/>
              <a:t>，</a:t>
            </a:r>
            <a:r>
              <a:rPr lang="zh-CN" altLang="en-US" sz="2800" dirty="0"/>
              <a:t>上</a:t>
            </a:r>
            <a:r>
              <a:rPr lang="zh-CN" altLang="en-US" sz="2800" dirty="0" smtClean="0"/>
              <a:t>师</a:t>
            </a:r>
            <a:r>
              <a:rPr lang="zh-CN" altLang="en-US" sz="2800" dirty="0"/>
              <a:t>期待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/>
              <a:t>六</a:t>
            </a:r>
            <a:r>
              <a:rPr lang="zh-CN" altLang="en-US" sz="2800" dirty="0" smtClean="0"/>
              <a:t>，问题讨论</a:t>
            </a:r>
            <a:endParaRPr lang="en-CA" sz="28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4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dirty="0"/>
              <a:t>佛教对吃素的观</a:t>
            </a:r>
            <a:r>
              <a:rPr lang="zh-CN" altLang="en-US" dirty="0" smtClean="0"/>
              <a:t>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371600"/>
            <a:ext cx="6781800" cy="4027488"/>
          </a:xfrm>
        </p:spPr>
        <p:txBody>
          <a:bodyPr>
            <a:normAutofit/>
          </a:bodyPr>
          <a:lstStyle/>
          <a:p>
            <a:r>
              <a:rPr lang="zh-CN" altLang="en-US" sz="2000" dirty="0"/>
              <a:t>小乘佛教认为</a:t>
            </a:r>
            <a:r>
              <a:rPr lang="en-US" altLang="zh-CN" sz="2000" dirty="0"/>
              <a:t>:</a:t>
            </a:r>
            <a:r>
              <a:rPr lang="zh-CN" altLang="en-US" sz="2000" dirty="0"/>
              <a:t>三净肉能食</a:t>
            </a:r>
            <a:r>
              <a:rPr lang="en-US" altLang="zh-CN" sz="2000" dirty="0"/>
              <a:t>,</a:t>
            </a:r>
            <a:r>
              <a:rPr lang="zh-CN" altLang="en-US" sz="2000" dirty="0"/>
              <a:t>非三净肉不能食。在泰国等地</a:t>
            </a:r>
            <a:r>
              <a:rPr lang="en-US" altLang="zh-CN" sz="2000" dirty="0"/>
              <a:t>,</a:t>
            </a:r>
            <a:r>
              <a:rPr lang="zh-CN" altLang="en-US" sz="2000" dirty="0"/>
              <a:t>僧众至今还是</a:t>
            </a:r>
            <a:r>
              <a:rPr lang="zh-CN" altLang="en-US" sz="2000" dirty="0" smtClean="0"/>
              <a:t>这样</a:t>
            </a:r>
            <a:r>
              <a:rPr lang="zh-CN" altLang="en-US" sz="2000" dirty="0"/>
              <a:t>行持的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zh-CN" altLang="en-US" sz="2000" dirty="0"/>
              <a:t>在大乘佛教中</a:t>
            </a:r>
            <a:r>
              <a:rPr lang="en-US" altLang="zh-CN" sz="2000" dirty="0"/>
              <a:t>,</a:t>
            </a:r>
            <a:r>
              <a:rPr lang="zh-CN" altLang="en-US" sz="2000" dirty="0"/>
              <a:t>汉传佛教有着吃素的优良传</a:t>
            </a:r>
            <a:r>
              <a:rPr lang="zh-CN" altLang="en-US" sz="2000" dirty="0" smtClean="0"/>
              <a:t>统</a:t>
            </a:r>
            <a:r>
              <a:rPr lang="en-US" altLang="zh-CN" sz="2000" dirty="0" smtClean="0"/>
              <a:t>,</a:t>
            </a:r>
            <a:r>
              <a:rPr lang="zh-CN" altLang="en-US" sz="2000" dirty="0"/>
              <a:t>主要是依</a:t>
            </a:r>
            <a:r>
              <a:rPr lang="en-US" altLang="zh-CN" sz="2000" dirty="0"/>
              <a:t>«</a:t>
            </a:r>
            <a:r>
              <a:rPr lang="zh-CN" altLang="en-US" sz="2000" dirty="0"/>
              <a:t>楞伽经</a:t>
            </a:r>
            <a:r>
              <a:rPr lang="en-US" altLang="zh-CN" sz="2000" dirty="0"/>
              <a:t>»</a:t>
            </a:r>
            <a:r>
              <a:rPr lang="zh-CN" altLang="en-US" sz="2000" dirty="0"/>
              <a:t>和</a:t>
            </a:r>
            <a:r>
              <a:rPr lang="en-US" altLang="zh-CN" sz="2000" dirty="0"/>
              <a:t>«</a:t>
            </a:r>
            <a:r>
              <a:rPr lang="zh-CN" altLang="en-US" sz="2000" dirty="0"/>
              <a:t>涅槃经</a:t>
            </a:r>
            <a:r>
              <a:rPr lang="en-US" altLang="zh-CN" sz="2000" dirty="0"/>
              <a:t>»</a:t>
            </a:r>
            <a:r>
              <a:rPr lang="zh-CN" altLang="en-US" sz="2000" dirty="0"/>
              <a:t>这两部大乘经典而行的</a:t>
            </a:r>
            <a:r>
              <a:rPr lang="en-US" altLang="zh-CN" sz="2000" dirty="0"/>
              <a:t>,</a:t>
            </a:r>
            <a:r>
              <a:rPr lang="zh-CN" altLang="en-US" sz="2000" dirty="0"/>
              <a:t>这也是大乘</a:t>
            </a:r>
            <a:r>
              <a:rPr lang="zh-CN" altLang="en-US" sz="2000" dirty="0" smtClean="0"/>
              <a:t>佛教</a:t>
            </a:r>
            <a:r>
              <a:rPr lang="zh-CN" altLang="en-US" sz="2000" dirty="0"/>
              <a:t>慈悲精神的具体再</a:t>
            </a:r>
            <a:r>
              <a:rPr lang="zh-CN" altLang="en-US" sz="2000" dirty="0" smtClean="0"/>
              <a:t>现。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zh-CN" altLang="en-US" sz="2000" dirty="0">
                <a:latin typeface="+mj-lt"/>
              </a:rPr>
              <a:t>密宗分前</a:t>
            </a:r>
            <a:r>
              <a:rPr lang="zh-CN" altLang="en-US" sz="2000" dirty="0" smtClean="0">
                <a:latin typeface="+mj-lt"/>
              </a:rPr>
              <a:t>译续部中</a:t>
            </a:r>
            <a:r>
              <a:rPr lang="zh-CN" altLang="en-US" sz="2000" dirty="0">
                <a:latin typeface="+mj-lt"/>
              </a:rPr>
              <a:t>明确讲到不允许吃</a:t>
            </a:r>
            <a:r>
              <a:rPr lang="zh-CN" altLang="en-US" sz="2000" dirty="0" smtClean="0">
                <a:latin typeface="+mj-lt"/>
              </a:rPr>
              <a:t>肉，</a:t>
            </a:r>
            <a:r>
              <a:rPr lang="zh-CN" altLang="en-US" sz="2000" dirty="0">
                <a:latin typeface="+mj-lt"/>
              </a:rPr>
              <a:t>后</a:t>
            </a:r>
            <a:r>
              <a:rPr lang="zh-CN" altLang="en-US" sz="2000" dirty="0" smtClean="0">
                <a:latin typeface="+mj-lt"/>
              </a:rPr>
              <a:t>译续部</a:t>
            </a:r>
            <a:r>
              <a:rPr lang="zh-CN" altLang="en-US" sz="2000" dirty="0">
                <a:latin typeface="+mj-lt"/>
              </a:rPr>
              <a:t>的</a:t>
            </a:r>
            <a:r>
              <a:rPr lang="en-US" altLang="zh-CN" sz="2000" dirty="0" smtClean="0">
                <a:latin typeface="+mj-lt"/>
              </a:rPr>
              <a:t>«</a:t>
            </a:r>
            <a:r>
              <a:rPr lang="zh-CN" altLang="en-US" sz="2000" dirty="0">
                <a:latin typeface="+mj-lt"/>
              </a:rPr>
              <a:t>时轮金刚</a:t>
            </a:r>
            <a:r>
              <a:rPr lang="en-US" altLang="zh-CN" sz="2000" dirty="0" smtClean="0">
                <a:latin typeface="+mj-lt"/>
              </a:rPr>
              <a:t>»</a:t>
            </a:r>
            <a:r>
              <a:rPr lang="zh-CN" altLang="en-US" sz="2000" dirty="0" smtClean="0">
                <a:latin typeface="+mj-lt"/>
              </a:rPr>
              <a:t> 也</a:t>
            </a:r>
            <a:r>
              <a:rPr lang="zh-CN" altLang="en-US" sz="2000" dirty="0">
                <a:latin typeface="+mj-lt"/>
              </a:rPr>
              <a:t>讲得很清楚</a:t>
            </a:r>
            <a:r>
              <a:rPr lang="en-US" altLang="zh-CN" sz="2000" dirty="0">
                <a:latin typeface="+mj-lt"/>
              </a:rPr>
              <a:t>:</a:t>
            </a:r>
            <a:r>
              <a:rPr lang="zh-CN" altLang="en-US" sz="2000" dirty="0">
                <a:latin typeface="+mj-lt"/>
              </a:rPr>
              <a:t>不允</a:t>
            </a:r>
            <a:r>
              <a:rPr lang="zh-CN" altLang="en-US" sz="2000" dirty="0" smtClean="0">
                <a:latin typeface="+mj-lt"/>
              </a:rPr>
              <a:t>许吃</a:t>
            </a:r>
            <a:r>
              <a:rPr lang="zh-CN" altLang="en-US" sz="2000" dirty="0">
                <a:latin typeface="+mj-lt"/>
              </a:rPr>
              <a:t>肉</a:t>
            </a:r>
            <a:endParaRPr lang="en-CA" sz="2000" dirty="0">
              <a:latin typeface="+mj-lt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572000"/>
            <a:ext cx="60198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400" dirty="0" smtClean="0">
                <a:latin typeface="+mj-lt"/>
              </a:rPr>
              <a:t>注释</a:t>
            </a:r>
            <a:endParaRPr lang="en-US" altLang="zh-CN" sz="1400" dirty="0">
              <a:latin typeface="+mj-lt"/>
            </a:endParaRPr>
          </a:p>
          <a:p>
            <a:pPr lvl="1"/>
            <a:r>
              <a:rPr lang="zh-CN" altLang="en-US" sz="1400" dirty="0">
                <a:latin typeface="Aharoni" pitchFamily="2" charset="-79"/>
                <a:cs typeface="Aharoni" pitchFamily="2" charset="-79"/>
              </a:rPr>
              <a:t>续部：密宗的经典叫</a:t>
            </a:r>
            <a:r>
              <a:rPr lang="en-US" altLang="zh-CN" sz="1400" dirty="0">
                <a:latin typeface="Aharoni" pitchFamily="2" charset="-79"/>
                <a:cs typeface="Aharoni" pitchFamily="2" charset="-79"/>
              </a:rPr>
              <a:t>«</a:t>
            </a:r>
            <a:r>
              <a:rPr lang="zh-CN" altLang="en-US" sz="1400" dirty="0">
                <a:latin typeface="Aharoni" pitchFamily="2" charset="-79"/>
                <a:cs typeface="Aharoni" pitchFamily="2" charset="-79"/>
              </a:rPr>
              <a:t>续部</a:t>
            </a:r>
            <a:r>
              <a:rPr lang="en-US" altLang="zh-CN" sz="1400" dirty="0" smtClean="0">
                <a:latin typeface="Aharoni" pitchFamily="2" charset="-79"/>
                <a:cs typeface="Aharoni" pitchFamily="2" charset="-79"/>
              </a:rPr>
              <a:t>»</a:t>
            </a:r>
          </a:p>
          <a:p>
            <a:pPr lvl="1"/>
            <a:r>
              <a:rPr lang="zh-CN" altLang="en-US" sz="1400" dirty="0"/>
              <a:t>三净肉</a:t>
            </a:r>
            <a:endParaRPr lang="en-US" altLang="zh-CN" sz="1400" dirty="0"/>
          </a:p>
          <a:p>
            <a:pPr lvl="2"/>
            <a:r>
              <a:rPr lang="zh-CN" altLang="en-US" sz="1200" dirty="0"/>
              <a:t>第一、没有亲眼看到为我而杀（不见）</a:t>
            </a:r>
            <a:endParaRPr lang="en-US" altLang="zh-CN" sz="1200" dirty="0"/>
          </a:p>
          <a:p>
            <a:pPr lvl="2"/>
            <a:r>
              <a:rPr lang="zh-CN" altLang="en-US" sz="1200" dirty="0"/>
              <a:t>第二、没有听到我信任的人说这是专门为我而杀的（不闻）</a:t>
            </a:r>
            <a:endParaRPr lang="en-US" altLang="zh-CN" sz="1200" dirty="0"/>
          </a:p>
          <a:p>
            <a:pPr lvl="2"/>
            <a:r>
              <a:rPr lang="zh-CN" altLang="en-US" sz="1200" dirty="0"/>
              <a:t>第三、自己没有怀疑这是专门为我而杀的（不疑）</a:t>
            </a:r>
            <a:endParaRPr lang="en-US" altLang="zh-CN" sz="1200" dirty="0"/>
          </a:p>
          <a:p>
            <a:pPr lvl="2"/>
            <a:r>
              <a:rPr lang="zh-CN" altLang="en-US" sz="1200" dirty="0"/>
              <a:t>第四、不是蛇、狗、马、黄牛和人的肉</a:t>
            </a:r>
            <a:endParaRPr lang="en-US" altLang="zh-CN" sz="1200" dirty="0"/>
          </a:p>
          <a:p>
            <a:pPr lvl="1"/>
            <a:endParaRPr lang="en-US" altLang="zh-CN" sz="1400" dirty="0">
              <a:latin typeface="Aharoni" pitchFamily="2" charset="-79"/>
              <a:cs typeface="Aharoni" pitchFamily="2" charset="-79"/>
            </a:endParaRPr>
          </a:p>
          <a:p>
            <a:pPr lvl="1"/>
            <a:endParaRPr lang="en-US" altLang="zh-CN" sz="1600" dirty="0" smtClean="0">
              <a:latin typeface="+mj-lt"/>
            </a:endParaRPr>
          </a:p>
          <a:p>
            <a:endParaRPr lang="en-US" altLang="zh-CN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148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小乘的观点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7467600" cy="3951288"/>
          </a:xfrm>
        </p:spPr>
        <p:txBody>
          <a:bodyPr/>
          <a:lstStyle/>
          <a:p>
            <a:r>
              <a:rPr lang="zh-CN" altLang="en-US" dirty="0"/>
              <a:t>三清净的肉可以吃，非三清净的不可以</a:t>
            </a:r>
            <a:r>
              <a:rPr lang="zh-CN" altLang="en-US" dirty="0" smtClean="0"/>
              <a:t>吃</a:t>
            </a:r>
            <a:endParaRPr lang="en-US" altLang="zh-CN" dirty="0" smtClean="0"/>
          </a:p>
          <a:p>
            <a:pPr lvl="1"/>
            <a:r>
              <a:rPr lang="zh-CN" altLang="en-US" dirty="0"/>
              <a:t>依</a:t>
            </a:r>
            <a:r>
              <a:rPr lang="zh-CN" altLang="en-US" dirty="0" smtClean="0"/>
              <a:t>据：小</a:t>
            </a:r>
            <a:r>
              <a:rPr lang="zh-CN" altLang="en-US" dirty="0"/>
              <a:t>乘戒</a:t>
            </a:r>
            <a:r>
              <a:rPr lang="zh-CN" altLang="en-US" dirty="0" smtClean="0"/>
              <a:t>律</a:t>
            </a:r>
            <a:endParaRPr lang="en-US" altLang="zh-CN" dirty="0" smtClean="0"/>
          </a:p>
          <a:p>
            <a:pPr lvl="1"/>
            <a:r>
              <a:rPr lang="zh-CN" altLang="en-US" dirty="0"/>
              <a:t>缘</a:t>
            </a:r>
            <a:r>
              <a:rPr lang="zh-CN" altLang="en-US" dirty="0" smtClean="0"/>
              <a:t>起：释</a:t>
            </a:r>
            <a:r>
              <a:rPr lang="zh-CN" altLang="en-US" dirty="0"/>
              <a:t>迦牟尼佛住世</a:t>
            </a:r>
            <a:r>
              <a:rPr lang="zh-CN" altLang="en-US" dirty="0" smtClean="0"/>
              <a:t>时，</a:t>
            </a:r>
            <a:r>
              <a:rPr lang="zh-CN" altLang="en-US" dirty="0"/>
              <a:t>针对外道的诽谤</a:t>
            </a:r>
            <a:r>
              <a:rPr lang="zh-CN" altLang="en-US" dirty="0" smtClean="0"/>
              <a:t>，佛陀规</a:t>
            </a:r>
            <a:r>
              <a:rPr lang="zh-CN" altLang="en-US" dirty="0"/>
              <a:t>定三净肉可以吃，除此以外的肉不能</a:t>
            </a:r>
            <a:r>
              <a:rPr lang="zh-CN" altLang="en-US" dirty="0" smtClean="0"/>
              <a:t>吃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zh-CN" altLang="en-US" dirty="0"/>
              <a:t>为什么小乘佛教不秉</a:t>
            </a:r>
            <a:r>
              <a:rPr lang="zh-CN" altLang="en-US" dirty="0" smtClean="0"/>
              <a:t>持素食</a:t>
            </a:r>
            <a:r>
              <a:rPr lang="zh-CN" altLang="en-US" dirty="0"/>
              <a:t>观念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他们认为如</a:t>
            </a:r>
            <a:r>
              <a:rPr lang="zh-CN" altLang="en-US" dirty="0"/>
              <a:t>果所有的肉都不吃</a:t>
            </a:r>
            <a:r>
              <a:rPr lang="en-US" altLang="zh-CN" dirty="0"/>
              <a:t>,</a:t>
            </a:r>
            <a:r>
              <a:rPr lang="zh-CN" altLang="en-US" dirty="0"/>
              <a:t>是提婆达多的仪</a:t>
            </a:r>
            <a:r>
              <a:rPr lang="zh-CN" altLang="en-US" dirty="0" smtClean="0"/>
              <a:t>表，非</a:t>
            </a:r>
            <a:r>
              <a:rPr lang="zh-CN" altLang="en-US" dirty="0"/>
              <a:t>释迦牟尼</a:t>
            </a:r>
            <a:r>
              <a:rPr lang="zh-CN" altLang="en-US" dirty="0" smtClean="0"/>
              <a:t>佛所传讲的戒律</a:t>
            </a:r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09600" y="4724400"/>
            <a:ext cx="6019800" cy="190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400" dirty="0" smtClean="0">
                <a:latin typeface="+mj-lt"/>
              </a:rPr>
              <a:t>注释</a:t>
            </a:r>
            <a:endParaRPr lang="en-US" altLang="zh-CN" sz="1400" dirty="0">
              <a:latin typeface="+mj-lt"/>
            </a:endParaRPr>
          </a:p>
          <a:p>
            <a:pPr lvl="1"/>
            <a:r>
              <a:rPr lang="zh-CN" altLang="en-US" sz="1400" dirty="0"/>
              <a:t>提婆达多：佛陀的堂兄弟，为人机智聪明，富有才干。出家后，却一直怀有野心，至佛陀晚年，还做出了出佛身血与</a:t>
            </a:r>
            <a:r>
              <a:rPr lang="zh-CN" altLang="en-US" sz="1400" dirty="0" smtClean="0"/>
              <a:t>破坏合僧</a:t>
            </a:r>
            <a:r>
              <a:rPr lang="zh-CN" altLang="en-US" sz="1400" dirty="0"/>
              <a:t>的恶行。</a:t>
            </a:r>
            <a:r>
              <a:rPr lang="en-US" altLang="zh-CN" sz="1400" dirty="0"/>
              <a:t>《</a:t>
            </a:r>
            <a:r>
              <a:rPr lang="zh-CN" altLang="en-US" sz="1400" dirty="0"/>
              <a:t>法华经</a:t>
            </a:r>
            <a:r>
              <a:rPr lang="en-US" altLang="zh-CN" sz="1400" dirty="0"/>
              <a:t>》</a:t>
            </a:r>
            <a:r>
              <a:rPr lang="zh-CN" altLang="en-US" sz="1400" dirty="0"/>
              <a:t>中有佛陀为提婆达多授记成佛的记载。（摘自</a:t>
            </a:r>
            <a:r>
              <a:rPr lang="en-CA" altLang="zh-CN" sz="1400" dirty="0"/>
              <a:t>http://www.zhibeifw.com/fjgc/ptsx_list.php?id=8457 </a:t>
            </a:r>
            <a:r>
              <a:rPr lang="zh-CN" altLang="en-US" sz="1400" dirty="0" smtClean="0"/>
              <a:t>）</a:t>
            </a:r>
            <a:endParaRPr lang="en-US" altLang="zh-CN" sz="1400" dirty="0" smtClean="0"/>
          </a:p>
          <a:p>
            <a:pPr lvl="1"/>
            <a:r>
              <a:rPr lang="zh-CN" altLang="en-US" sz="1400" dirty="0" smtClean="0"/>
              <a:t>提</a:t>
            </a:r>
            <a:r>
              <a:rPr lang="zh-CN" altLang="en-US" sz="1400" dirty="0"/>
              <a:t>婆达多在</a:t>
            </a:r>
            <a:r>
              <a:rPr lang="zh-CN" altLang="en-US" sz="1400" dirty="0">
                <a:latin typeface="Aharoni" pitchFamily="2" charset="-79"/>
                <a:cs typeface="Aharoni" pitchFamily="2" charset="-79"/>
              </a:rPr>
              <a:t>佛陀住世时另立僧团，崇尚苦行，严格素食主义</a:t>
            </a:r>
            <a:endParaRPr lang="en-US" altLang="zh-CN" sz="1400" dirty="0">
              <a:latin typeface="Aharoni" pitchFamily="2" charset="-79"/>
              <a:cs typeface="Aharoni" pitchFamily="2" charset="-79"/>
            </a:endParaRPr>
          </a:p>
          <a:p>
            <a:pPr lvl="1"/>
            <a:endParaRPr lang="en-US" altLang="zh-CN" sz="1600" dirty="0" smtClean="0">
              <a:latin typeface="+mj-lt"/>
            </a:endParaRPr>
          </a:p>
          <a:p>
            <a:endParaRPr lang="en-US" altLang="zh-CN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343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大乘的观点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600200"/>
            <a:ext cx="6781800" cy="4876800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dirty="0"/>
              <a:t>大乘佛教认为</a:t>
            </a:r>
            <a:r>
              <a:rPr lang="en-US" altLang="zh-CN" dirty="0"/>
              <a:t>:</a:t>
            </a:r>
            <a:r>
              <a:rPr lang="zh-CN" altLang="en-US" dirty="0"/>
              <a:t>所有的肉都不能吃</a:t>
            </a:r>
            <a:r>
              <a:rPr lang="en-US" altLang="zh-CN" dirty="0" smtClean="0"/>
              <a:t>,</a:t>
            </a:r>
            <a:r>
              <a:rPr lang="zh-CN" altLang="en-US" dirty="0"/>
              <a:t>不但非三净</a:t>
            </a:r>
            <a:r>
              <a:rPr lang="zh-CN" altLang="en-US" dirty="0" smtClean="0"/>
              <a:t>肉不</a:t>
            </a:r>
            <a:r>
              <a:rPr lang="zh-CN" altLang="en-US" dirty="0"/>
              <a:t>可以吃</a:t>
            </a:r>
            <a:r>
              <a:rPr lang="en-US" altLang="zh-CN" dirty="0"/>
              <a:t>,</a:t>
            </a:r>
            <a:r>
              <a:rPr lang="zh-CN" altLang="en-US" dirty="0"/>
              <a:t>即使是因病或者自然灾害而死</a:t>
            </a:r>
            <a:r>
              <a:rPr lang="en-US" altLang="zh-CN" dirty="0"/>
              <a:t>,</a:t>
            </a:r>
            <a:r>
              <a:rPr lang="zh-CN" altLang="en-US" dirty="0"/>
              <a:t>不是为食肉而被杀死的牛、羊等等也不</a:t>
            </a:r>
            <a:r>
              <a:rPr lang="zh-CN" altLang="en-US" dirty="0" smtClean="0"/>
              <a:t>能吃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/>
              <a:t>依</a:t>
            </a:r>
            <a:r>
              <a:rPr lang="zh-CN" altLang="en-US" dirty="0" smtClean="0"/>
              <a:t>据：</a:t>
            </a:r>
            <a:r>
              <a:rPr lang="en-US" altLang="zh-CN" dirty="0" smtClean="0"/>
              <a:t>«</a:t>
            </a:r>
            <a:r>
              <a:rPr lang="zh-CN" altLang="en-US" dirty="0"/>
              <a:t>楞伽经</a:t>
            </a:r>
            <a:r>
              <a:rPr lang="en-US" altLang="zh-CN" dirty="0"/>
              <a:t>»</a:t>
            </a:r>
            <a:r>
              <a:rPr lang="zh-CN" altLang="en-US" dirty="0"/>
              <a:t>和</a:t>
            </a:r>
            <a:r>
              <a:rPr lang="en-US" altLang="zh-CN" dirty="0"/>
              <a:t>«</a:t>
            </a:r>
            <a:r>
              <a:rPr lang="zh-CN" altLang="en-US" dirty="0"/>
              <a:t>涅槃经</a:t>
            </a:r>
            <a:r>
              <a:rPr lang="en-US" altLang="zh-CN" dirty="0" smtClean="0"/>
              <a:t>»</a:t>
            </a:r>
          </a:p>
          <a:p>
            <a:endParaRPr lang="en-US" altLang="zh-CN" dirty="0" smtClean="0"/>
          </a:p>
          <a:p>
            <a:r>
              <a:rPr lang="en-US" altLang="zh-CN" dirty="0"/>
              <a:t>«</a:t>
            </a:r>
            <a:r>
              <a:rPr lang="zh-CN" altLang="en-US" dirty="0"/>
              <a:t>楞伽经</a:t>
            </a:r>
            <a:r>
              <a:rPr lang="en-US" altLang="zh-CN" dirty="0"/>
              <a:t>»</a:t>
            </a:r>
            <a:r>
              <a:rPr lang="zh-CN" altLang="en-US" dirty="0"/>
              <a:t>中讲了很多食肉的过</a:t>
            </a:r>
            <a:r>
              <a:rPr lang="zh-CN" altLang="en-US" dirty="0" smtClean="0"/>
              <a:t>失</a:t>
            </a:r>
            <a:endParaRPr lang="en-US" altLang="zh-CN" dirty="0" smtClean="0"/>
          </a:p>
          <a:p>
            <a:pPr lvl="1"/>
            <a:r>
              <a:rPr lang="zh-CN" altLang="en-US" dirty="0"/>
              <a:t>所有的众生从无始以来彼此都做过父</a:t>
            </a:r>
            <a:r>
              <a:rPr lang="zh-CN" altLang="en-US" dirty="0" smtClean="0"/>
              <a:t>母，</a:t>
            </a:r>
            <a:r>
              <a:rPr lang="zh-CN" altLang="en-US" dirty="0"/>
              <a:t>如果吃它们的肉</a:t>
            </a:r>
            <a:r>
              <a:rPr lang="en-US" altLang="zh-CN" dirty="0"/>
              <a:t>,</a:t>
            </a:r>
            <a:r>
              <a:rPr lang="zh-CN" altLang="en-US" dirty="0"/>
              <a:t>就等于是吃自</a:t>
            </a:r>
            <a:r>
              <a:rPr lang="zh-CN" altLang="en-US" dirty="0" smtClean="0"/>
              <a:t>己父</a:t>
            </a:r>
            <a:r>
              <a:rPr lang="zh-CN" altLang="en-US" dirty="0"/>
              <a:t>母或子女的</a:t>
            </a:r>
            <a:r>
              <a:rPr lang="zh-CN" altLang="en-US" dirty="0" smtClean="0"/>
              <a:t>肉。所以无论是从世间和出世间的角度来说，吃众生肉都是不对的</a:t>
            </a:r>
            <a:endParaRPr lang="en-US" altLang="zh-CN" dirty="0" smtClean="0"/>
          </a:p>
          <a:p>
            <a:pPr lvl="1"/>
            <a:r>
              <a:rPr lang="zh-CN" altLang="en-US" dirty="0"/>
              <a:t>动物看见吃肉的人时</a:t>
            </a:r>
            <a:r>
              <a:rPr lang="en-US" altLang="zh-CN" dirty="0"/>
              <a:t>,</a:t>
            </a:r>
            <a:r>
              <a:rPr lang="zh-CN" altLang="en-US" dirty="0"/>
              <a:t>会感到非常恐</a:t>
            </a:r>
            <a:r>
              <a:rPr lang="zh-CN" altLang="en-US" dirty="0" smtClean="0"/>
              <a:t>惧</a:t>
            </a:r>
            <a:endParaRPr lang="en-US" altLang="zh-CN" dirty="0"/>
          </a:p>
          <a:p>
            <a:pPr lvl="2"/>
            <a:r>
              <a:rPr lang="zh-CN" altLang="en-US" dirty="0" smtClean="0"/>
              <a:t>很多动物的感官比人类的要敏感得多，佛说</a:t>
            </a:r>
            <a:r>
              <a:rPr lang="en-US" altLang="zh-CN" dirty="0" smtClean="0"/>
              <a:t>,</a:t>
            </a:r>
            <a:r>
              <a:rPr lang="zh-CN" altLang="en-US" dirty="0" smtClean="0"/>
              <a:t>当肉食者接近动物</a:t>
            </a:r>
            <a:r>
              <a:rPr lang="en-US" altLang="zh-CN" dirty="0" smtClean="0"/>
              <a:t>,</a:t>
            </a:r>
            <a:r>
              <a:rPr lang="zh-CN" altLang="en-US" dirty="0" smtClean="0"/>
              <a:t>特别是小生命时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他们会非常害怕和恐惧</a:t>
            </a:r>
            <a:r>
              <a:rPr lang="en-US" altLang="zh-CN" dirty="0" smtClean="0"/>
              <a:t>,</a:t>
            </a:r>
            <a:r>
              <a:rPr lang="zh-CN" altLang="en-US" dirty="0" smtClean="0"/>
              <a:t>甚至怕到要昏过去的程</a:t>
            </a:r>
            <a:r>
              <a:rPr lang="zh-CN" altLang="en-US" dirty="0"/>
              <a:t>度， </a:t>
            </a:r>
            <a:r>
              <a:rPr lang="zh-CN" altLang="en-US" dirty="0" smtClean="0"/>
              <a:t>所以自</a:t>
            </a:r>
            <a:r>
              <a:rPr lang="zh-CN" altLang="en-US" dirty="0"/>
              <a:t>称是菩萨、受菩萨戒、修慈悲心的人肯定也不应该吃肉，这是从利益其他众生的角度讲的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从自利利他的角度来讲的， 吃肉的人在转世的时候，如果堕于旁生道就绝对会作食肉动</a:t>
            </a:r>
            <a:r>
              <a:rPr lang="zh-CN" altLang="en-US" dirty="0"/>
              <a:t>物， 这一点可以说是最可怕的， 那时一定会</a:t>
            </a:r>
            <a:r>
              <a:rPr lang="zh-CN" altLang="en-US" dirty="0" smtClean="0"/>
              <a:t>吃肉，</a:t>
            </a:r>
            <a:r>
              <a:rPr lang="zh-CN" altLang="en-US" dirty="0"/>
              <a:t>会杀</a:t>
            </a:r>
            <a:r>
              <a:rPr lang="zh-CN" altLang="en-US" dirty="0" smtClean="0"/>
              <a:t>生，堕</a:t>
            </a:r>
            <a:r>
              <a:rPr lang="zh-CN" altLang="en-US" dirty="0"/>
              <a:t>落下去长劫难</a:t>
            </a:r>
            <a:r>
              <a:rPr lang="zh-CN" altLang="en-US" dirty="0" smtClean="0"/>
              <a:t>复。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修行到加行道，生起次第已经修到可以非常清楚地观想本尊，在圆满次第方面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他已经修到气脉明点完全通畅无阻，在证悟空性方面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他已经证悟到非常不错的境界，尽管如此</a:t>
            </a:r>
            <a:r>
              <a:rPr lang="en-US" altLang="zh-CN" dirty="0" smtClean="0"/>
              <a:t>,</a:t>
            </a:r>
            <a:r>
              <a:rPr lang="zh-CN" altLang="en-US" dirty="0" smtClean="0"/>
              <a:t>经书上讲得很清楚</a:t>
            </a:r>
            <a:r>
              <a:rPr lang="en-US" altLang="zh-CN" dirty="0" smtClean="0"/>
              <a:t>:</a:t>
            </a:r>
            <a:r>
              <a:rPr lang="zh-CN" altLang="en-US" dirty="0" smtClean="0"/>
              <a:t>他如果犯密乘根本戒而不忏</a:t>
            </a:r>
            <a:r>
              <a:rPr lang="zh-CN" altLang="en-US" dirty="0"/>
              <a:t>悔， 就一定会堕落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对于我们很多人，还没有的菩</a:t>
            </a:r>
            <a:r>
              <a:rPr lang="zh-CN" altLang="en-US" dirty="0"/>
              <a:t>提心， 根本没有入门，还在大乘佛教的门外，是凡夫中的凡夫，在轮回中肯定要作成千上万次的旁生，而且还是食肉的旁生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53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大乘的观点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7391400" cy="395128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«</a:t>
            </a:r>
            <a:r>
              <a:rPr lang="zh-CN" altLang="en-US" dirty="0"/>
              <a:t>涅槃经</a:t>
            </a:r>
            <a:r>
              <a:rPr lang="en-US" altLang="zh-CN" dirty="0" smtClean="0"/>
              <a:t>»</a:t>
            </a:r>
            <a:r>
              <a:rPr lang="zh-CN" altLang="en-US" dirty="0" smtClean="0"/>
              <a:t>中的观点</a:t>
            </a:r>
            <a:endParaRPr lang="en-US" altLang="zh-CN" dirty="0" smtClean="0"/>
          </a:p>
          <a:p>
            <a:pPr lvl="1"/>
            <a:r>
              <a:rPr lang="zh-CN" altLang="en-US" dirty="0"/>
              <a:t>佛涅槃时，制定了另外一条戒律。佛说：转小乘法轮时开许吃三净肉，而从现在开始，无论大小乘，一律不能吃</a:t>
            </a:r>
            <a:r>
              <a:rPr lang="zh-CN" altLang="en-US" dirty="0" smtClean="0"/>
              <a:t>肉。</a:t>
            </a:r>
            <a:endParaRPr lang="en-US" altLang="zh-CN" dirty="0" smtClean="0"/>
          </a:p>
          <a:p>
            <a:pPr lvl="1"/>
            <a:r>
              <a:rPr lang="zh-CN" altLang="en-US" dirty="0"/>
              <a:t>开</a:t>
            </a:r>
            <a:r>
              <a:rPr lang="zh-CN" altLang="en-US" dirty="0" smtClean="0"/>
              <a:t>许吃肉的条件：</a:t>
            </a:r>
            <a:endParaRPr lang="en-US" altLang="zh-CN" dirty="0" smtClean="0"/>
          </a:p>
          <a:p>
            <a:pPr lvl="2"/>
            <a:r>
              <a:rPr lang="zh-CN" altLang="en-US" dirty="0"/>
              <a:t>医生吩咐一定要吃肉，不吃就有可能死亡</a:t>
            </a:r>
            <a:endParaRPr lang="en-US" altLang="zh-CN" dirty="0"/>
          </a:p>
          <a:p>
            <a:pPr lvl="2"/>
            <a:r>
              <a:rPr lang="zh-CN" altLang="en-US" dirty="0"/>
              <a:t>这人的死亡会对众生和佛法有很大的损失，如无人转法轮、无人引导众生等</a:t>
            </a:r>
            <a:endParaRPr lang="en-US" altLang="zh-CN" dirty="0"/>
          </a:p>
          <a:p>
            <a:pPr lvl="2"/>
            <a:r>
              <a:rPr lang="zh-CN" altLang="en-US" dirty="0"/>
              <a:t>开许把肉作为药物食</a:t>
            </a:r>
            <a:r>
              <a:rPr lang="zh-CN" altLang="en-US" dirty="0" smtClean="0"/>
              <a:t>用</a:t>
            </a:r>
            <a:endParaRPr lang="en-US" altLang="zh-CN" dirty="0" smtClean="0"/>
          </a:p>
          <a:p>
            <a:pPr lvl="1"/>
            <a:r>
              <a:rPr lang="zh-CN" altLang="en-US" dirty="0"/>
              <a:t>为什么大小乘中关于吃肉的戒律不一</a:t>
            </a:r>
            <a:r>
              <a:rPr lang="zh-CN" altLang="en-US" dirty="0" smtClean="0"/>
              <a:t>样</a:t>
            </a:r>
            <a:endParaRPr lang="en-US" altLang="zh-CN" dirty="0"/>
          </a:p>
          <a:p>
            <a:pPr lvl="2"/>
            <a:r>
              <a:rPr lang="zh-CN" altLang="en-US" dirty="0" smtClean="0"/>
              <a:t>佛说</a:t>
            </a:r>
            <a:r>
              <a:rPr lang="zh-CN" altLang="en-US" dirty="0"/>
              <a:t>：戒律象楼梯，是一层层向上而去</a:t>
            </a:r>
            <a:r>
              <a:rPr lang="zh-CN" altLang="en-US" dirty="0" smtClean="0"/>
              <a:t>的</a:t>
            </a:r>
            <a:endParaRPr lang="en-US" altLang="zh-CN" dirty="0" smtClean="0"/>
          </a:p>
          <a:p>
            <a:pPr lvl="2"/>
            <a:r>
              <a:rPr lang="zh-CN" altLang="en-US" dirty="0"/>
              <a:t>当时有些人有善根和机会进入佛门，如果那时就要求不吃任何肉，他们却作不到，这就会成为他们修法的障</a:t>
            </a:r>
            <a:r>
              <a:rPr lang="zh-CN" altLang="en-US" dirty="0" smtClean="0"/>
              <a:t>碍</a:t>
            </a:r>
            <a:endParaRPr lang="en-US" altLang="zh-CN" dirty="0" smtClean="0"/>
          </a:p>
          <a:p>
            <a:pPr lvl="2"/>
            <a:r>
              <a:rPr lang="zh-CN" altLang="en-US" dirty="0"/>
              <a:t>佛慈悲开许他们吃三净肉，然后通过慢慢地引导，最后是所有的肉都不能</a:t>
            </a:r>
            <a:r>
              <a:rPr lang="zh-CN" altLang="en-US" dirty="0" smtClean="0"/>
              <a:t>吃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6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密宗的观点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7391400" cy="3951288"/>
          </a:xfrm>
        </p:spPr>
        <p:txBody>
          <a:bodyPr>
            <a:normAutofit/>
          </a:bodyPr>
          <a:lstStyle/>
          <a:p>
            <a:r>
              <a:rPr lang="zh-CN" altLang="en-US" dirty="0"/>
              <a:t>密宗</a:t>
            </a:r>
            <a:r>
              <a:rPr lang="zh-CN" altLang="en-US" dirty="0" smtClean="0"/>
              <a:t>里讲</a:t>
            </a:r>
            <a:r>
              <a:rPr lang="zh-CN" altLang="en-US" dirty="0"/>
              <a:t>到</a:t>
            </a:r>
            <a:r>
              <a:rPr lang="en-US" altLang="zh-CN" dirty="0"/>
              <a:t>,</a:t>
            </a:r>
            <a:r>
              <a:rPr lang="zh-CN" altLang="en-US" dirty="0"/>
              <a:t>凡是修大乘法的人</a:t>
            </a:r>
            <a:r>
              <a:rPr lang="en-US" altLang="zh-CN" dirty="0"/>
              <a:t>,</a:t>
            </a:r>
            <a:r>
              <a:rPr lang="zh-CN" altLang="en-US" dirty="0"/>
              <a:t>所有的肉都不能</a:t>
            </a:r>
            <a:r>
              <a:rPr lang="zh-CN" altLang="en-US" dirty="0" smtClean="0"/>
              <a:t>吃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«</a:t>
            </a:r>
            <a:r>
              <a:rPr lang="zh-CN" altLang="en-US" dirty="0" smtClean="0"/>
              <a:t>时轮金刚</a:t>
            </a:r>
            <a:r>
              <a:rPr lang="en-US" altLang="zh-CN" dirty="0" smtClean="0"/>
              <a:t>»</a:t>
            </a:r>
            <a:r>
              <a:rPr lang="zh-CN" altLang="en-US" dirty="0" smtClean="0"/>
              <a:t> 说，吃肉有很大的过失，许多人吃一个动物的罪过很大，而一个人吃很多生命的罪过更大</a:t>
            </a:r>
            <a:r>
              <a:rPr lang="en-US" altLang="zh-CN" dirty="0" smtClean="0"/>
              <a:t>,</a:t>
            </a:r>
            <a:r>
              <a:rPr lang="zh-CN" altLang="en-US" dirty="0" smtClean="0"/>
              <a:t>所</a:t>
            </a:r>
            <a:r>
              <a:rPr lang="zh-CN" altLang="en-US" dirty="0"/>
              <a:t>以吃火腿肠、午餐肉之</a:t>
            </a:r>
            <a:r>
              <a:rPr lang="zh-CN" altLang="en-US" dirty="0" smtClean="0"/>
              <a:t>类由</a:t>
            </a:r>
            <a:r>
              <a:rPr lang="zh-CN" altLang="en-US" dirty="0"/>
              <a:t>很多动物的肉混合制</a:t>
            </a:r>
            <a:r>
              <a:rPr lang="zh-CN" altLang="en-US" dirty="0" smtClean="0"/>
              <a:t>成</a:t>
            </a:r>
            <a:r>
              <a:rPr lang="zh-CN" altLang="en-US" dirty="0"/>
              <a:t>的食品有吃掉很多生命的罪过</a:t>
            </a:r>
            <a:endParaRPr lang="en-US" altLang="zh-CN" dirty="0" smtClean="0"/>
          </a:p>
          <a:p>
            <a:r>
              <a:rPr lang="zh-CN" altLang="en-US" dirty="0" smtClean="0"/>
              <a:t>密</a:t>
            </a:r>
            <a:r>
              <a:rPr lang="zh-CN" altLang="en-US" dirty="0"/>
              <a:t>宗把酒肉看作甘露</a:t>
            </a:r>
            <a:r>
              <a:rPr lang="zh-CN" altLang="en-US" dirty="0" smtClean="0"/>
              <a:t>，如何</a:t>
            </a:r>
            <a:r>
              <a:rPr lang="zh-CN" altLang="en-US" dirty="0"/>
              <a:t>接</a:t>
            </a:r>
            <a:r>
              <a:rPr lang="zh-CN" altLang="en-US" dirty="0" smtClean="0"/>
              <a:t>受这些甘露誓</a:t>
            </a:r>
            <a:r>
              <a:rPr lang="zh-CN" altLang="en-US" dirty="0"/>
              <a:t>言</a:t>
            </a:r>
            <a:r>
              <a:rPr lang="zh-CN" altLang="en-US" dirty="0" smtClean="0"/>
              <a:t>物</a:t>
            </a:r>
            <a:endParaRPr lang="en-US" altLang="zh-CN" dirty="0" smtClean="0"/>
          </a:p>
          <a:p>
            <a:pPr lvl="1"/>
            <a:r>
              <a:rPr lang="zh-CN" altLang="en-US" dirty="0"/>
              <a:t>普通人可以用观想的方法接受誓言物</a:t>
            </a:r>
            <a:r>
              <a:rPr lang="en-US" altLang="zh-CN" dirty="0"/>
              <a:t>,</a:t>
            </a:r>
            <a:r>
              <a:rPr lang="zh-CN" altLang="en-US" dirty="0"/>
              <a:t>不能真正地吃肉喝</a:t>
            </a:r>
            <a:r>
              <a:rPr lang="zh-CN" altLang="en-US" dirty="0" smtClean="0"/>
              <a:t>酒</a:t>
            </a:r>
            <a:endParaRPr lang="en-US" altLang="zh-CN" dirty="0" smtClean="0"/>
          </a:p>
          <a:p>
            <a:pPr lvl="1"/>
            <a:r>
              <a:rPr lang="zh-CN" altLang="en-US" dirty="0"/>
              <a:t>只有</a:t>
            </a:r>
            <a:r>
              <a:rPr lang="zh-CN" altLang="en-US" dirty="0" smtClean="0"/>
              <a:t>修</a:t>
            </a:r>
            <a:r>
              <a:rPr lang="zh-CN" altLang="en-US" dirty="0"/>
              <a:t>行到</a:t>
            </a:r>
            <a:r>
              <a:rPr lang="zh-CN" altLang="en-US" dirty="0" smtClean="0"/>
              <a:t>了一定的能力，吃了普</a:t>
            </a:r>
            <a:r>
              <a:rPr lang="zh-CN" altLang="en-US" dirty="0"/>
              <a:t>通人吃下去肯定要</a:t>
            </a:r>
            <a:r>
              <a:rPr lang="zh-CN" altLang="en-US" dirty="0" smtClean="0"/>
              <a:t>死的剧毒药物，也不</a:t>
            </a:r>
            <a:r>
              <a:rPr lang="zh-CN" altLang="en-US" dirty="0"/>
              <a:t>受任何影</a:t>
            </a:r>
            <a:r>
              <a:rPr lang="zh-CN" altLang="en-US" dirty="0" smtClean="0"/>
              <a:t>响的时候才可以接受誓言物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9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密宗的观点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 lnSpcReduction="10000"/>
          </a:bodyPr>
          <a:lstStyle/>
          <a:p>
            <a:r>
              <a:rPr lang="zh-CN" altLang="en-US" dirty="0" smtClean="0"/>
              <a:t>要接受会</a:t>
            </a:r>
            <a:r>
              <a:rPr lang="zh-CN" altLang="en-US" dirty="0"/>
              <a:t>供</a:t>
            </a:r>
            <a:r>
              <a:rPr lang="zh-CN" altLang="en-US" dirty="0" smtClean="0"/>
              <a:t>时的酒肉吗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要接受，否则会</a:t>
            </a:r>
            <a:r>
              <a:rPr lang="zh-CN" altLang="en-US" dirty="0"/>
              <a:t>犯根本</a:t>
            </a:r>
            <a:r>
              <a:rPr lang="zh-CN" altLang="en-US" dirty="0" smtClean="0"/>
              <a:t>戒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对于肉，可</a:t>
            </a:r>
            <a:r>
              <a:rPr lang="zh-CN" altLang="en-US" dirty="0"/>
              <a:t>以只吃象苍蝇腿那么大的一点点</a:t>
            </a:r>
            <a:r>
              <a:rPr lang="zh-CN" altLang="en-US" dirty="0" smtClean="0"/>
              <a:t>肉</a:t>
            </a:r>
            <a:endParaRPr lang="en-US" altLang="zh-CN" dirty="0" smtClean="0"/>
          </a:p>
          <a:p>
            <a:pPr lvl="1"/>
            <a:r>
              <a:rPr lang="zh-CN" altLang="en-US" dirty="0"/>
              <a:t>对于酒</a:t>
            </a:r>
            <a:r>
              <a:rPr lang="en-US" altLang="zh-CN" dirty="0" smtClean="0"/>
              <a:t>,</a:t>
            </a:r>
            <a:r>
              <a:rPr lang="zh-CN" altLang="en-US" dirty="0" smtClean="0"/>
              <a:t> 只</a:t>
            </a:r>
            <a:r>
              <a:rPr lang="zh-CN" altLang="en-US" dirty="0"/>
              <a:t>需用无名指沾一点涂到唇边就可以了</a:t>
            </a:r>
            <a:endParaRPr lang="en-US" altLang="zh-CN" dirty="0" smtClean="0"/>
          </a:p>
          <a:p>
            <a:r>
              <a:rPr lang="zh-CN" altLang="en-US" dirty="0"/>
              <a:t>密宗里面还讲</a:t>
            </a:r>
            <a:r>
              <a:rPr lang="zh-CN" altLang="en-US" dirty="0" smtClean="0"/>
              <a:t>到，屠</a:t>
            </a:r>
            <a:r>
              <a:rPr lang="zh-CN" altLang="en-US" dirty="0"/>
              <a:t>夫和付钱买肉的人有同样的罪</a:t>
            </a:r>
            <a:r>
              <a:rPr lang="zh-CN" altLang="en-US" dirty="0" smtClean="0"/>
              <a:t>过</a:t>
            </a:r>
            <a:endParaRPr lang="en-US" altLang="zh-CN" dirty="0" smtClean="0"/>
          </a:p>
          <a:p>
            <a:pPr lvl="1"/>
            <a:r>
              <a:rPr lang="zh-CN" altLang="en-US" dirty="0"/>
              <a:t>屠夫和动物之间并没有仇恨， 他唯一的目的，就是为了钱，而钱是我们给的，实际上就等于是我们在让他杀生</a:t>
            </a:r>
            <a:endParaRPr lang="en-US" altLang="zh-CN" dirty="0" smtClean="0"/>
          </a:p>
          <a:p>
            <a:pPr lvl="1"/>
            <a:r>
              <a:rPr lang="zh-CN" altLang="en-US" dirty="0"/>
              <a:t>如果付钱给工人修塔有功德，那么付钱让人杀生也同样有罪</a:t>
            </a:r>
            <a:r>
              <a:rPr lang="zh-CN" altLang="en-US" dirty="0" smtClean="0"/>
              <a:t>过</a:t>
            </a:r>
            <a:endParaRPr lang="en-US" altLang="zh-CN" dirty="0" smtClean="0"/>
          </a:p>
          <a:p>
            <a:pPr lvl="1"/>
            <a:r>
              <a:rPr lang="zh-CN" altLang="en-US" dirty="0"/>
              <a:t>世界很多国家的屠宰场为我们杀掉了成千上万的生</a:t>
            </a:r>
            <a:r>
              <a:rPr lang="zh-CN" altLang="en-US" dirty="0" smtClean="0"/>
              <a:t>命，在世界一体化的今天，我们吃肉很容易就成为了世界杀业的一部分</a:t>
            </a:r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9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/>
              <a:t>密宗的观点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6705600" cy="4572000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既然凡是大乘佛教都反对吃肉</a:t>
            </a:r>
            <a:r>
              <a:rPr lang="en-US" altLang="zh-CN" dirty="0"/>
              <a:t>,</a:t>
            </a:r>
            <a:r>
              <a:rPr lang="zh-CN" altLang="en-US" dirty="0"/>
              <a:t>那么西藏的修行人中为什么有人吃肉</a:t>
            </a:r>
            <a:r>
              <a:rPr lang="zh-CN" altLang="en-US" dirty="0" smtClean="0"/>
              <a:t>呢</a:t>
            </a:r>
            <a:endParaRPr lang="en-US" altLang="zh-CN" dirty="0" smtClean="0"/>
          </a:p>
          <a:p>
            <a:pPr lvl="1"/>
            <a:r>
              <a:rPr lang="zh-CN" altLang="en-US" dirty="0"/>
              <a:t>西藏高原上大多数地方都不适合生</a:t>
            </a:r>
            <a:r>
              <a:rPr lang="zh-CN" altLang="en-US" dirty="0" smtClean="0"/>
              <a:t>长</a:t>
            </a:r>
            <a:r>
              <a:rPr lang="zh-CN" altLang="en-US" dirty="0"/>
              <a:t>蔬菜和大</a:t>
            </a:r>
            <a:r>
              <a:rPr lang="zh-CN" altLang="en-US" dirty="0" smtClean="0"/>
              <a:t>米，</a:t>
            </a:r>
            <a:r>
              <a:rPr lang="zh-CN" altLang="en-US" dirty="0"/>
              <a:t>即使在可以生长的地方</a:t>
            </a:r>
            <a:r>
              <a:rPr lang="en-US" altLang="zh-CN" dirty="0"/>
              <a:t>,</a:t>
            </a:r>
            <a:r>
              <a:rPr lang="zh-CN" altLang="en-US" dirty="0"/>
              <a:t>其产量也很少</a:t>
            </a:r>
          </a:p>
          <a:p>
            <a:pPr lvl="1"/>
            <a:r>
              <a:rPr lang="zh-CN" altLang="en-US" dirty="0"/>
              <a:t>加之交通不方便</a:t>
            </a:r>
            <a:r>
              <a:rPr lang="en-US" altLang="zh-CN" dirty="0"/>
              <a:t>,</a:t>
            </a:r>
            <a:r>
              <a:rPr lang="zh-CN" altLang="en-US" dirty="0" smtClean="0"/>
              <a:t>和外</a:t>
            </a:r>
            <a:r>
              <a:rPr lang="zh-CN" altLang="en-US" dirty="0"/>
              <a:t>界的接触相当</a:t>
            </a:r>
            <a:r>
              <a:rPr lang="zh-CN" altLang="en-US" dirty="0" smtClean="0"/>
              <a:t>少，</a:t>
            </a:r>
            <a:r>
              <a:rPr lang="zh-CN" altLang="en-US" dirty="0"/>
              <a:t>如果不吃肉就只有糌粑</a:t>
            </a:r>
            <a:r>
              <a:rPr lang="en-US" altLang="zh-CN" dirty="0"/>
              <a:t>,</a:t>
            </a:r>
            <a:r>
              <a:rPr lang="zh-CN" altLang="en-US" dirty="0"/>
              <a:t>没有太多选</a:t>
            </a:r>
            <a:r>
              <a:rPr lang="zh-CN" altLang="en-US" dirty="0" smtClean="0"/>
              <a:t>择</a:t>
            </a:r>
            <a:endParaRPr lang="en-US" altLang="zh-CN" dirty="0" smtClean="0"/>
          </a:p>
          <a:p>
            <a:pPr lvl="1"/>
            <a:r>
              <a:rPr lang="zh-CN" altLang="en-US" dirty="0"/>
              <a:t>所</a:t>
            </a:r>
            <a:r>
              <a:rPr lang="zh-CN" altLang="en-US" dirty="0" smtClean="0"/>
              <a:t>以西藏</a:t>
            </a:r>
            <a:r>
              <a:rPr lang="zh-CN" altLang="en-US" dirty="0"/>
              <a:t>的修行者也知道肉食不符合大乘佛教的教义、是不对的</a:t>
            </a:r>
            <a:r>
              <a:rPr lang="en-US" altLang="zh-CN" dirty="0"/>
              <a:t>,</a:t>
            </a:r>
            <a:r>
              <a:rPr lang="zh-CN" altLang="en-US" dirty="0"/>
              <a:t>可是他们却因环</a:t>
            </a:r>
            <a:r>
              <a:rPr lang="zh-CN" altLang="en-US" dirty="0" smtClean="0"/>
              <a:t>境</a:t>
            </a:r>
            <a:r>
              <a:rPr lang="zh-CN" altLang="en-US" dirty="0"/>
              <a:t>因素而不能吃素</a:t>
            </a:r>
            <a:r>
              <a:rPr lang="en-US" altLang="zh-CN" dirty="0"/>
              <a:t>,</a:t>
            </a:r>
            <a:r>
              <a:rPr lang="zh-CN" altLang="en-US" dirty="0"/>
              <a:t>所以只有吃三净肉</a:t>
            </a:r>
            <a:r>
              <a:rPr lang="en-US" altLang="zh-CN" dirty="0"/>
              <a:t>,</a:t>
            </a:r>
            <a:r>
              <a:rPr lang="zh-CN" altLang="en-US" dirty="0"/>
              <a:t>但绝不吃非三净</a:t>
            </a:r>
            <a:r>
              <a:rPr lang="zh-CN" altLang="en-US" dirty="0" smtClean="0"/>
              <a:t>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但</a:t>
            </a:r>
            <a:r>
              <a:rPr lang="zh-CN" altLang="en-US" dirty="0"/>
              <a:t>这不能代表密宗</a:t>
            </a:r>
            <a:r>
              <a:rPr lang="en-US" altLang="zh-CN" dirty="0"/>
              <a:t>,</a:t>
            </a:r>
            <a:r>
              <a:rPr lang="zh-CN" altLang="en-US" dirty="0"/>
              <a:t>不能代表藏传佛教</a:t>
            </a:r>
            <a:r>
              <a:rPr lang="en-US" altLang="zh-CN" dirty="0"/>
              <a:t>,</a:t>
            </a:r>
            <a:r>
              <a:rPr lang="zh-CN" altLang="en-US" dirty="0"/>
              <a:t>也不能代表西藏的僧</a:t>
            </a:r>
            <a:r>
              <a:rPr lang="zh-CN" altLang="en-US" dirty="0" smtClean="0"/>
              <a:t>团，而事实上</a:t>
            </a:r>
            <a:r>
              <a:rPr lang="en-US" altLang="zh-CN" dirty="0"/>
              <a:t>,</a:t>
            </a:r>
            <a:r>
              <a:rPr lang="zh-CN" altLang="en-US" dirty="0"/>
              <a:t>在西藏的修行人中</a:t>
            </a:r>
            <a:r>
              <a:rPr lang="en-US" altLang="zh-CN" dirty="0"/>
              <a:t>,</a:t>
            </a:r>
            <a:r>
              <a:rPr lang="zh-CN" altLang="en-US" dirty="0"/>
              <a:t>有很多素食者</a:t>
            </a:r>
            <a:endParaRPr lang="en-US" altLang="zh-CN" dirty="0" smtClean="0"/>
          </a:p>
          <a:p>
            <a:r>
              <a:rPr lang="zh-CN" altLang="en-US" dirty="0"/>
              <a:t>在汉地原本吃素的修行人</a:t>
            </a:r>
            <a:r>
              <a:rPr lang="en-US" altLang="zh-CN" dirty="0"/>
              <a:t>,</a:t>
            </a:r>
            <a:r>
              <a:rPr lang="zh-CN" altLang="en-US" dirty="0"/>
              <a:t>在入藏修学密</a:t>
            </a:r>
            <a:r>
              <a:rPr lang="zh-CN" altLang="en-US" dirty="0" smtClean="0"/>
              <a:t>宗后，开始吃肉的行为是不对的</a:t>
            </a:r>
            <a:endParaRPr lang="zh-CN" altLang="en-US" dirty="0"/>
          </a:p>
          <a:p>
            <a:endParaRPr lang="en-US" altLang="zh-CN" dirty="0" smtClean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5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Words>2528</Words>
  <Application>Microsoft Office PowerPoint</Application>
  <PresentationFormat>On-screen Show (4:3)</PresentationFormat>
  <Paragraphs>118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素食的意义</vt:lpstr>
      <vt:lpstr>目录</vt:lpstr>
      <vt:lpstr>佛教对吃素的观点</vt:lpstr>
      <vt:lpstr>小乘的观点</vt:lpstr>
      <vt:lpstr>大乘的观点</vt:lpstr>
      <vt:lpstr>大乘的观点</vt:lpstr>
      <vt:lpstr>密宗的观点</vt:lpstr>
      <vt:lpstr>密宗的观点</vt:lpstr>
      <vt:lpstr>密宗的观点</vt:lpstr>
      <vt:lpstr>上师期待</vt:lpstr>
      <vt:lpstr>问题讨论</vt:lpstr>
      <vt:lpstr>问题讨论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Dong</dc:creator>
  <cp:lastModifiedBy>Danny</cp:lastModifiedBy>
  <cp:revision>69</cp:revision>
  <dcterms:created xsi:type="dcterms:W3CDTF">2006-08-16T00:00:00Z</dcterms:created>
  <dcterms:modified xsi:type="dcterms:W3CDTF">2017-11-25T21:01:39Z</dcterms:modified>
</cp:coreProperties>
</file>