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3" r:id="rId2"/>
    <p:sldId id="260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9" r:id="rId13"/>
    <p:sldId id="268" r:id="rId14"/>
    <p:sldId id="270" r:id="rId15"/>
    <p:sldId id="271" r:id="rId16"/>
    <p:sldId id="272" r:id="rId17"/>
    <p:sldId id="274" r:id="rId18"/>
    <p:sldId id="275" r:id="rId19"/>
    <p:sldId id="278" r:id="rId20"/>
    <p:sldId id="279" r:id="rId21"/>
    <p:sldId id="282" r:id="rId22"/>
    <p:sldId id="281" r:id="rId23"/>
    <p:sldId id="280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829" y="714747"/>
            <a:ext cx="4069341" cy="23888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31028" y="3548742"/>
            <a:ext cx="43869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顶礼本师释迦牟尼佛</a:t>
            </a:r>
            <a:endParaRPr lang="en-US" altLang="zh-CN" sz="2000" dirty="0" smtClean="0"/>
          </a:p>
          <a:p>
            <a:pPr algn="ctr"/>
            <a:r>
              <a:rPr lang="zh-CN" altLang="en-US" sz="2000" dirty="0"/>
              <a:t>顶</a:t>
            </a:r>
            <a:r>
              <a:rPr lang="zh-CN" altLang="en-US" sz="2000" dirty="0" smtClean="0"/>
              <a:t>礼文殊智慧勇士</a:t>
            </a:r>
            <a:endParaRPr lang="en-US" altLang="zh-CN" sz="2000" dirty="0" smtClean="0"/>
          </a:p>
          <a:p>
            <a:pPr algn="ctr"/>
            <a:r>
              <a:rPr lang="zh-CN" altLang="en-US" sz="2000" dirty="0"/>
              <a:t>顶</a:t>
            </a:r>
            <a:r>
              <a:rPr lang="zh-CN" altLang="en-US" sz="2000" dirty="0" smtClean="0"/>
              <a:t>礼传承大恩上师</a:t>
            </a:r>
            <a:endParaRPr lang="en-US" altLang="zh-CN" sz="2000" dirty="0" smtClean="0"/>
          </a:p>
          <a:p>
            <a:pPr algn="ctr"/>
            <a:r>
              <a:rPr lang="zh-CN" altLang="en-US" sz="2000" dirty="0"/>
              <a:t>无上甚深微妙</a:t>
            </a:r>
            <a:r>
              <a:rPr lang="zh-CN" altLang="en-US" sz="2000" dirty="0" smtClean="0"/>
              <a:t>法</a:t>
            </a:r>
            <a:endParaRPr lang="en-US" altLang="zh-CN" sz="2000" dirty="0" smtClean="0"/>
          </a:p>
          <a:p>
            <a:pPr algn="ctr"/>
            <a:r>
              <a:rPr lang="zh-CN" altLang="en-US" sz="2000" dirty="0"/>
              <a:t>百千万劫难遭</a:t>
            </a:r>
            <a:r>
              <a:rPr lang="zh-CN" altLang="en-US" sz="2000" dirty="0" smtClean="0"/>
              <a:t>遇</a:t>
            </a:r>
            <a:endParaRPr lang="en-US" altLang="zh-CN" sz="2000" dirty="0" smtClean="0"/>
          </a:p>
          <a:p>
            <a:pPr algn="ctr"/>
            <a:r>
              <a:rPr lang="zh-CN" altLang="en-US" sz="2000" dirty="0"/>
              <a:t>我今见闻得受</a:t>
            </a:r>
            <a:r>
              <a:rPr lang="zh-CN" altLang="en-US" sz="2000" dirty="0" smtClean="0"/>
              <a:t>持</a:t>
            </a:r>
            <a:endParaRPr lang="en-US" altLang="zh-CN" sz="2000" dirty="0" smtClean="0"/>
          </a:p>
          <a:p>
            <a:pPr algn="ctr"/>
            <a:r>
              <a:rPr lang="zh-CN" altLang="en-US" sz="2000" dirty="0"/>
              <a:t>愿解如来真</a:t>
            </a:r>
            <a:r>
              <a:rPr lang="zh-CN" altLang="en-US" sz="2000" dirty="0" smtClean="0"/>
              <a:t>实意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685092" y="1807027"/>
            <a:ext cx="677108" cy="34834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1"/>
                </a:solidFill>
              </a:rPr>
              <a:t>慧灯禅修</a:t>
            </a:r>
            <a:r>
              <a:rPr lang="en-US" altLang="zh-CN" sz="2800" b="1" dirty="0" smtClean="0">
                <a:solidFill>
                  <a:schemeClr val="accent1"/>
                </a:solidFill>
              </a:rPr>
              <a:t>---</a:t>
            </a:r>
            <a:r>
              <a:rPr lang="zh-CN" altLang="en-US" sz="2800" b="1" dirty="0" smtClean="0">
                <a:solidFill>
                  <a:schemeClr val="accent1"/>
                </a:solidFill>
              </a:rPr>
              <a:t>多伦多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269" y="4759101"/>
            <a:ext cx="518205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2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685800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zh-CN" altLang="zh-CN" sz="4000" b="1" dirty="0" smtClean="0"/>
              <a:t>受</a:t>
            </a:r>
            <a:r>
              <a:rPr lang="zh-CN" altLang="zh-CN" sz="4000" b="1" dirty="0"/>
              <a:t>戒行善的殊胜日</a:t>
            </a:r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2941603"/>
            <a:ext cx="8534400" cy="3229828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殊胜日的来历与</a:t>
            </a:r>
            <a:r>
              <a:rPr lang="zh-CN" altLang="en-US" sz="2400" dirty="0">
                <a:solidFill>
                  <a:schemeClr val="tx1"/>
                </a:solidFill>
              </a:rPr>
              <a:t>可靠性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zh-CN" dirty="0" smtClean="0">
                <a:solidFill>
                  <a:schemeClr val="tx1"/>
                </a:solidFill>
              </a:rPr>
              <a:t>藏</a:t>
            </a:r>
            <a:r>
              <a:rPr lang="zh-CN" altLang="zh-CN" dirty="0">
                <a:solidFill>
                  <a:schemeClr val="tx1"/>
                </a:solidFill>
              </a:rPr>
              <a:t>历是根据密续《时轮金刚》中所说的星象规律与天文历算法推算出来的结论</a:t>
            </a:r>
            <a:r>
              <a:rPr lang="zh-CN" altLang="zh-CN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zh-CN" dirty="0" smtClean="0">
                <a:solidFill>
                  <a:schemeClr val="tx1"/>
                </a:solidFill>
              </a:rPr>
              <a:t>千</a:t>
            </a:r>
            <a:r>
              <a:rPr lang="zh-CN" altLang="zh-CN" dirty="0">
                <a:solidFill>
                  <a:schemeClr val="tx1"/>
                </a:solidFill>
              </a:rPr>
              <a:t>百年来的事实证明，无论是藏历的日食、月食日，以及每月望日与晦日的确定，其精确度都不同程度地高于其它历算方式所得出的结果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771802" y="1938392"/>
            <a:ext cx="446809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三殊胜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37" y="935182"/>
            <a:ext cx="3149745" cy="20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7503824" cy="1684868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因为认定方式的不同，而使这些节日的具体时间会有少许差别，但其中最可靠的，就是以上结果。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1"/>
            <a:ext cx="7811222" cy="35225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sz="2800" dirty="0" smtClean="0">
                <a:solidFill>
                  <a:schemeClr val="tx1"/>
                </a:solidFill>
              </a:rPr>
              <a:t>    </a:t>
            </a:r>
            <a:r>
              <a:rPr lang="zh-CN" altLang="zh-CN" sz="2800" dirty="0" smtClean="0">
                <a:solidFill>
                  <a:schemeClr val="tx1"/>
                </a:solidFill>
              </a:rPr>
              <a:t>在</a:t>
            </a:r>
            <a:r>
              <a:rPr lang="zh-CN" altLang="zh-CN" sz="2800" dirty="0">
                <a:solidFill>
                  <a:schemeClr val="tx1"/>
                </a:solidFill>
              </a:rPr>
              <a:t>殊胜日行</a:t>
            </a:r>
            <a:r>
              <a:rPr lang="zh-CN" altLang="zh-CN" sz="2800" dirty="0" smtClean="0">
                <a:solidFill>
                  <a:schemeClr val="tx1"/>
                </a:solidFill>
              </a:rPr>
              <a:t>持善</a:t>
            </a:r>
            <a:r>
              <a:rPr lang="zh-CN" altLang="zh-CN" sz="2800" dirty="0">
                <a:solidFill>
                  <a:schemeClr val="tx1"/>
                </a:solidFill>
              </a:rPr>
              <a:t>法，最好能依照藏历来执</a:t>
            </a:r>
            <a:r>
              <a:rPr lang="zh-CN" altLang="zh-CN" sz="2800" dirty="0" smtClean="0">
                <a:solidFill>
                  <a:schemeClr val="tx1"/>
                </a:solidFill>
              </a:rPr>
              <a:t>行</a:t>
            </a:r>
            <a:endParaRPr lang="en-US" altLang="zh-CN" dirty="0"/>
          </a:p>
          <a:p>
            <a:r>
              <a:rPr lang="zh-CN" altLang="zh-CN" sz="2400" dirty="0" smtClean="0">
                <a:solidFill>
                  <a:schemeClr val="tx1"/>
                </a:solidFill>
              </a:rPr>
              <a:t>每</a:t>
            </a:r>
            <a:r>
              <a:rPr lang="zh-CN" altLang="zh-CN" sz="2400" dirty="0">
                <a:solidFill>
                  <a:schemeClr val="tx1"/>
                </a:solidFill>
              </a:rPr>
              <a:t>个</a:t>
            </a:r>
            <a:r>
              <a:rPr lang="zh-CN" altLang="zh-CN" sz="2400" dirty="0" smtClean="0">
                <a:solidFill>
                  <a:schemeClr val="tx1"/>
                </a:solidFill>
              </a:rPr>
              <a:t>月</a:t>
            </a:r>
            <a:r>
              <a:rPr lang="zh-CN" altLang="en-US" sz="2400" dirty="0">
                <a:solidFill>
                  <a:schemeClr val="tx1"/>
                </a:solidFill>
              </a:rPr>
              <a:t>：</a:t>
            </a:r>
            <a:r>
              <a:rPr lang="zh-CN" altLang="zh-CN" sz="2400" dirty="0" smtClean="0">
                <a:solidFill>
                  <a:schemeClr val="tx1"/>
                </a:solidFill>
              </a:rPr>
              <a:t>初</a:t>
            </a:r>
            <a:r>
              <a:rPr lang="zh-CN" altLang="zh-CN" sz="2400" dirty="0">
                <a:solidFill>
                  <a:schemeClr val="tx1"/>
                </a:solidFill>
              </a:rPr>
              <a:t>八、初十、十五、二十五、三十等等</a:t>
            </a:r>
            <a:r>
              <a:rPr lang="zh-CN" altLang="zh-CN" sz="2400" dirty="0" smtClean="0">
                <a:solidFill>
                  <a:schemeClr val="tx1"/>
                </a:solidFill>
              </a:rPr>
              <a:t>。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zh-CN" sz="2400" dirty="0" smtClean="0">
                <a:solidFill>
                  <a:schemeClr val="tx1"/>
                </a:solidFill>
              </a:rPr>
              <a:t>一</a:t>
            </a:r>
            <a:r>
              <a:rPr lang="zh-CN" altLang="zh-CN" sz="2400" dirty="0">
                <a:solidFill>
                  <a:schemeClr val="tx1"/>
                </a:solidFill>
              </a:rPr>
              <a:t>年</a:t>
            </a:r>
            <a:r>
              <a:rPr lang="zh-CN" altLang="zh-CN" sz="2400" dirty="0" smtClean="0">
                <a:solidFill>
                  <a:schemeClr val="tx1"/>
                </a:solidFill>
              </a:rPr>
              <a:t>中有</a:t>
            </a:r>
            <a:r>
              <a:rPr lang="zh-CN" altLang="zh-CN" sz="2400" dirty="0">
                <a:solidFill>
                  <a:schemeClr val="tx1"/>
                </a:solidFill>
              </a:rPr>
              <a:t>四个月有极其殊</a:t>
            </a:r>
            <a:r>
              <a:rPr lang="zh-CN" altLang="zh-CN" sz="2400" dirty="0" smtClean="0">
                <a:solidFill>
                  <a:schemeClr val="tx1"/>
                </a:solidFill>
              </a:rPr>
              <a:t>胜：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 1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zh-CN" altLang="en-US" sz="2400" dirty="0" smtClean="0">
                <a:solidFill>
                  <a:schemeClr val="tx1"/>
                </a:solidFill>
              </a:rPr>
              <a:t>神变月：</a:t>
            </a:r>
            <a:r>
              <a:rPr lang="zh-CN" altLang="zh-CN" sz="2400" dirty="0" smtClean="0">
                <a:solidFill>
                  <a:schemeClr val="tx1"/>
                </a:solidFill>
              </a:rPr>
              <a:t>藏</a:t>
            </a:r>
            <a:r>
              <a:rPr lang="zh-CN" altLang="zh-CN" sz="2400" dirty="0">
                <a:solidFill>
                  <a:schemeClr val="tx1"/>
                </a:solidFill>
              </a:rPr>
              <a:t>历正月上弦的初一至十五为神变节</a:t>
            </a:r>
            <a:r>
              <a:rPr lang="zh-CN" altLang="zh-CN" sz="2400" dirty="0" smtClean="0">
                <a:solidFill>
                  <a:schemeClr val="tx1"/>
                </a:solidFill>
              </a:rPr>
              <a:t>；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 2</a:t>
            </a:r>
            <a:r>
              <a:rPr lang="zh-CN" altLang="en-US" sz="2400" dirty="0">
                <a:solidFill>
                  <a:schemeClr val="tx1"/>
                </a:solidFill>
              </a:rPr>
              <a:t>，</a:t>
            </a:r>
            <a:r>
              <a:rPr lang="zh-CN" altLang="en-US" sz="2400" dirty="0" smtClean="0">
                <a:solidFill>
                  <a:schemeClr val="tx1"/>
                </a:solidFill>
              </a:rPr>
              <a:t>吉祥月：</a:t>
            </a:r>
            <a:r>
              <a:rPr lang="zh-CN" altLang="zh-CN" sz="2400" dirty="0" smtClean="0">
                <a:solidFill>
                  <a:schemeClr val="tx1"/>
                </a:solidFill>
              </a:rPr>
              <a:t>藏</a:t>
            </a:r>
            <a:r>
              <a:rPr lang="zh-CN" altLang="zh-CN" sz="2400" dirty="0">
                <a:solidFill>
                  <a:schemeClr val="tx1"/>
                </a:solidFill>
              </a:rPr>
              <a:t>历四月初七为释迦牟尼佛诞辰</a:t>
            </a:r>
            <a:r>
              <a:rPr lang="zh-CN" altLang="zh-CN" sz="2400" dirty="0" smtClean="0">
                <a:solidFill>
                  <a:schemeClr val="tx1"/>
                </a:solidFill>
              </a:rPr>
              <a:t>日</a:t>
            </a:r>
            <a:r>
              <a:rPr lang="zh-CN" altLang="en-US" sz="2400" dirty="0" smtClean="0">
                <a:solidFill>
                  <a:schemeClr val="tx1"/>
                </a:solidFill>
              </a:rPr>
              <a:t>（农历四月初八）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                     </a:t>
            </a:r>
            <a:r>
              <a:rPr lang="zh-CN" altLang="zh-CN" sz="2400" dirty="0" smtClean="0">
                <a:solidFill>
                  <a:schemeClr val="tx1"/>
                </a:solidFill>
              </a:rPr>
              <a:t>四</a:t>
            </a:r>
            <a:r>
              <a:rPr lang="zh-CN" altLang="zh-CN" sz="2400" dirty="0">
                <a:solidFill>
                  <a:schemeClr val="tx1"/>
                </a:solidFill>
              </a:rPr>
              <a:t>月十五日为释迦牟尼佛的成道日与涅槃日</a:t>
            </a:r>
            <a:r>
              <a:rPr lang="zh-CN" altLang="zh-CN" sz="2400" dirty="0" smtClean="0">
                <a:solidFill>
                  <a:schemeClr val="tx1"/>
                </a:solidFill>
              </a:rPr>
              <a:t>。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    3</a:t>
            </a:r>
            <a:r>
              <a:rPr lang="zh-CN" altLang="en-US" sz="2400" dirty="0" smtClean="0">
                <a:solidFill>
                  <a:schemeClr val="tx1"/>
                </a:solidFill>
              </a:rPr>
              <a:t>，</a:t>
            </a:r>
            <a:r>
              <a:rPr lang="zh-CN" altLang="zh-CN" sz="2400" dirty="0" smtClean="0">
                <a:solidFill>
                  <a:schemeClr val="tx1"/>
                </a:solidFill>
              </a:rPr>
              <a:t>藏</a:t>
            </a:r>
            <a:r>
              <a:rPr lang="zh-CN" altLang="zh-CN" sz="2400" dirty="0">
                <a:solidFill>
                  <a:schemeClr val="tx1"/>
                </a:solidFill>
              </a:rPr>
              <a:t>历的六月初四，为释迦牟尼佛初</a:t>
            </a:r>
            <a:r>
              <a:rPr lang="zh-CN" altLang="zh-CN" sz="2400" dirty="0" smtClean="0">
                <a:solidFill>
                  <a:schemeClr val="tx1"/>
                </a:solidFill>
              </a:rPr>
              <a:t>转</a:t>
            </a:r>
            <a:r>
              <a:rPr lang="zh-CN" altLang="en-US" sz="2400" dirty="0" smtClean="0">
                <a:solidFill>
                  <a:schemeClr val="tx1"/>
                </a:solidFill>
              </a:rPr>
              <a:t>法</a:t>
            </a:r>
            <a:r>
              <a:rPr lang="zh-CN" altLang="zh-CN" sz="2400" dirty="0" smtClean="0">
                <a:solidFill>
                  <a:schemeClr val="tx1"/>
                </a:solidFill>
              </a:rPr>
              <a:t>轮</a:t>
            </a:r>
            <a:r>
              <a:rPr lang="zh-CN" altLang="zh-CN" sz="2400" dirty="0">
                <a:solidFill>
                  <a:schemeClr val="tx1"/>
                </a:solidFill>
              </a:rPr>
              <a:t>日，六月十五日又为佛陀入胎日</a:t>
            </a:r>
            <a:r>
              <a:rPr lang="zh-CN" altLang="zh-CN" sz="2400" dirty="0" smtClean="0">
                <a:solidFill>
                  <a:schemeClr val="tx1"/>
                </a:solidFill>
              </a:rPr>
              <a:t>。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400" dirty="0" smtClean="0">
                <a:solidFill>
                  <a:schemeClr val="tx1"/>
                </a:solidFill>
              </a:rPr>
              <a:t>         六</a:t>
            </a:r>
            <a:r>
              <a:rPr lang="zh-CN" altLang="zh-CN" sz="2400" dirty="0" smtClean="0">
                <a:solidFill>
                  <a:schemeClr val="tx1"/>
                </a:solidFill>
              </a:rPr>
              <a:t>月</a:t>
            </a:r>
            <a:r>
              <a:rPr lang="zh-CN" altLang="zh-CN" sz="2400" dirty="0">
                <a:solidFill>
                  <a:schemeClr val="tx1"/>
                </a:solidFill>
              </a:rPr>
              <a:t>初十是莲师圣</a:t>
            </a:r>
            <a:r>
              <a:rPr lang="zh-CN" altLang="zh-CN" sz="2400" dirty="0" smtClean="0">
                <a:solidFill>
                  <a:schemeClr val="tx1"/>
                </a:solidFill>
              </a:rPr>
              <a:t>诞；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 4</a:t>
            </a:r>
            <a:r>
              <a:rPr lang="zh-CN" altLang="en-US" sz="2400" dirty="0" smtClean="0">
                <a:solidFill>
                  <a:schemeClr val="tx1"/>
                </a:solidFill>
              </a:rPr>
              <a:t>，</a:t>
            </a:r>
            <a:r>
              <a:rPr lang="zh-CN" altLang="zh-CN" sz="2400" dirty="0" smtClean="0">
                <a:solidFill>
                  <a:schemeClr val="tx1"/>
                </a:solidFill>
              </a:rPr>
              <a:t>藏</a:t>
            </a:r>
            <a:r>
              <a:rPr lang="zh-CN" altLang="zh-CN" sz="2400" dirty="0">
                <a:solidFill>
                  <a:schemeClr val="tx1"/>
                </a:solidFill>
              </a:rPr>
              <a:t>历的九月二十二日，又为释迦牟尼佛天降</a:t>
            </a:r>
            <a:r>
              <a:rPr lang="zh-CN" altLang="zh-CN" sz="2400" dirty="0" smtClean="0">
                <a:solidFill>
                  <a:schemeClr val="tx1"/>
                </a:solidFill>
              </a:rPr>
              <a:t>日</a:t>
            </a:r>
            <a:r>
              <a:rPr lang="zh-CN" altLang="zh-CN" dirty="0" smtClean="0">
                <a:solidFill>
                  <a:schemeClr val="tx1"/>
                </a:solidFill>
              </a:rPr>
              <a:t>。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6972299" y="685801"/>
            <a:ext cx="446809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三殊胜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434" y="4707083"/>
            <a:ext cx="3121602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434" y="429427"/>
            <a:ext cx="3121602" cy="42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2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075709"/>
          </a:xfrm>
        </p:spPr>
        <p:txBody>
          <a:bodyPr/>
          <a:lstStyle/>
          <a:p>
            <a:pPr marL="0" indent="0">
              <a:buNone/>
            </a:pPr>
            <a:r>
              <a:rPr lang="zh-CN" altLang="zh-CN" sz="2400" dirty="0">
                <a:solidFill>
                  <a:schemeClr val="tx1"/>
                </a:solidFill>
              </a:rPr>
              <a:t>据经书记载：在普通殊胜日行持善法也有极大功德，尤其是在四大节日中行持念咒、顶礼、供养、为僧众供斋、持戒、修持慈悲心与菩提心等任一善法，其功德都会呈十亿倍地增长。也就是说，仅仅念诵一遍咒语，就能得到念诵十亿遍的功德，其它所有善法也可依此类推。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8771802" y="5080000"/>
            <a:ext cx="446809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三殊胜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1" y="3449783"/>
            <a:ext cx="3109932" cy="244615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96590" y="3595256"/>
            <a:ext cx="5322021" cy="239914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功德十亿倍增长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zh-CN" altLang="zh-CN" sz="2000" dirty="0" smtClean="0"/>
              <a:t>请</a:t>
            </a:r>
            <a:r>
              <a:rPr lang="zh-CN" altLang="zh-CN" sz="2000" dirty="0"/>
              <a:t>大家千万不要错过这些大好时机</a:t>
            </a:r>
            <a:r>
              <a:rPr lang="zh-CN" altLang="zh-CN" sz="2000" dirty="0" smtClean="0"/>
              <a:t>。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zh-CN" sz="2000" dirty="0" smtClean="0"/>
              <a:t>能</a:t>
            </a:r>
            <a:r>
              <a:rPr lang="zh-CN" altLang="zh-CN" sz="2000" dirty="0"/>
              <a:t>够尽己所能地在这些节日中食素、戒杀</a:t>
            </a:r>
            <a:r>
              <a:rPr lang="zh-CN" altLang="zh-CN" sz="2000" dirty="0" smtClean="0"/>
              <a:t>、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zh-CN" sz="2000" dirty="0" smtClean="0"/>
              <a:t>放</a:t>
            </a:r>
            <a:r>
              <a:rPr lang="zh-CN" altLang="zh-CN" sz="2000" dirty="0"/>
              <a:t>生等等，是十分重要的。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857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855028"/>
            <a:ext cx="8534400" cy="2534226"/>
          </a:xfrm>
        </p:spPr>
        <p:txBody>
          <a:bodyPr>
            <a:normAutofit/>
          </a:bodyPr>
          <a:lstStyle/>
          <a:p>
            <a:r>
              <a:rPr lang="zh-CN" altLang="en-US" sz="3100" dirty="0" smtClean="0">
                <a:solidFill>
                  <a:srgbClr val="002060"/>
                </a:solidFill>
              </a:rPr>
              <a:t>注意：</a:t>
            </a:r>
            <a:r>
              <a:rPr lang="zh-CN" altLang="zh-CN" sz="2400" dirty="0" smtClean="0"/>
              <a:t>守</a:t>
            </a:r>
            <a:r>
              <a:rPr lang="zh-CN" altLang="zh-CN" sz="2400" dirty="0"/>
              <a:t>戒的时候如果遇到缺日，则可以将守戒日提前一天。比如说，如果某月没有三十，则可以在二十九日守戒；如果遇到闰日，则只需守持第一天即可。比如说，如果某月有两个三十，则只需在第一个三十日守戒。</a:t>
            </a:r>
            <a:br>
              <a:rPr lang="zh-CN" altLang="zh-CN" sz="2400" dirty="0"/>
            </a:br>
            <a:endParaRPr lang="zh-CN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72736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2800" dirty="0" smtClean="0">
                <a:solidFill>
                  <a:srgbClr val="002060"/>
                </a:solidFill>
              </a:rPr>
              <a:t>说明</a:t>
            </a:r>
            <a:r>
              <a:rPr lang="en-US" altLang="zh-CN" sz="2800" dirty="0" smtClean="0">
                <a:solidFill>
                  <a:srgbClr val="002060"/>
                </a:solidFill>
              </a:rPr>
              <a:t>: </a:t>
            </a:r>
            <a:r>
              <a:rPr lang="zh-CN" altLang="zh-CN" sz="2400" dirty="0" smtClean="0">
                <a:solidFill>
                  <a:schemeClr val="tx1"/>
                </a:solidFill>
              </a:rPr>
              <a:t>在</a:t>
            </a:r>
            <a:r>
              <a:rPr lang="zh-CN" altLang="zh-CN" sz="2400" dirty="0">
                <a:solidFill>
                  <a:schemeClr val="tx1"/>
                </a:solidFill>
              </a:rPr>
              <a:t>藏历中，时常会有缺日或者闰日的现象，这是由月球在轨道上运行速度的快慢所导致的，自有其存在的道理与必要；否则，就会出现十五的时候月亮不圆，或者初一的时候反而月光皎洁的情况。</a:t>
            </a:r>
            <a:r>
              <a:rPr lang="en-US" altLang="zh-CN" sz="2400" dirty="0">
                <a:solidFill>
                  <a:schemeClr val="tx1"/>
                </a:solidFill>
              </a:rPr>
              <a:t/>
            </a:r>
            <a:br>
              <a:rPr lang="en-US" altLang="zh-CN" sz="2400" dirty="0">
                <a:solidFill>
                  <a:schemeClr val="tx1"/>
                </a:solidFill>
              </a:rPr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zh-CN" dirty="0"/>
          </a:p>
        </p:txBody>
      </p:sp>
      <p:sp>
        <p:nvSpPr>
          <p:cNvPr id="4" name="Oval 3"/>
          <p:cNvSpPr/>
          <p:nvPr/>
        </p:nvSpPr>
        <p:spPr>
          <a:xfrm>
            <a:off x="3498416" y="3295650"/>
            <a:ext cx="446809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三殊胜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845" y="2587122"/>
            <a:ext cx="4932362" cy="162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730" y="685799"/>
            <a:ext cx="7994073" cy="1507067"/>
          </a:xfrm>
        </p:spPr>
        <p:txBody>
          <a:bodyPr/>
          <a:lstStyle/>
          <a:p>
            <a:pPr algn="ctr"/>
            <a:r>
              <a:rPr lang="zh-CN" altLang="en-US" dirty="0" smtClean="0"/>
              <a:t>思考</a:t>
            </a:r>
            <a:r>
              <a:rPr lang="zh-CN" altLang="en-US" dirty="0" smtClean="0"/>
              <a:t>题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777730" y="982133"/>
            <a:ext cx="446809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三殊胜</a:t>
            </a:r>
            <a:endParaRPr lang="zh-CN" altLang="en-US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77730" y="2343988"/>
            <a:ext cx="9457082" cy="378565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1.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人类是地球上目前智能最高的生物体，因而人类就拥有支配地球资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源和其他生命的权利，这个想法对吗？</a:t>
            </a:r>
            <a:b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2.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请谈谈动物之间的自相残杀与人类之间的自相残杀有何不同？</a:t>
            </a:r>
            <a:b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3.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人类在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世纪发生了两次世界大战，其根源究竟是什么？</a:t>
            </a:r>
            <a:b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4.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人类自身获得和平的根本窍诀是什么？</a:t>
            </a:r>
            <a:b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5.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受戒行善殊胜日是根据什么推算出来的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b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6.</a:t>
            </a:r>
            <a:r>
              <a:rPr kumimoji="0" 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为何修行人不要错过殊胜日的大好时机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zh-CN" altLang="zh-CN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68580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dirty="0" smtClean="0"/>
              <a:t>第</a:t>
            </a:r>
            <a:r>
              <a:rPr lang="zh-CN" altLang="en-US" sz="4000" dirty="0"/>
              <a:t>二</a:t>
            </a:r>
            <a:r>
              <a:rPr lang="zh-CN" altLang="en-US" sz="4000" dirty="0" smtClean="0"/>
              <a:t>阶段复习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zh-CN" altLang="en-US" sz="2800" dirty="0"/>
              <a:t>学修目标与提示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2514600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 smtClean="0">
                <a:solidFill>
                  <a:schemeClr val="tx1"/>
                </a:solidFill>
              </a:rPr>
              <a:t>集资净障是实修的重要前行和内容。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3200" dirty="0">
                <a:solidFill>
                  <a:schemeClr val="tx1"/>
                </a:solidFill>
              </a:rPr>
              <a:t>这一阶</a:t>
            </a:r>
            <a:r>
              <a:rPr lang="zh-CN" altLang="en-US" sz="3200" dirty="0" smtClean="0">
                <a:solidFill>
                  <a:schemeClr val="tx1"/>
                </a:solidFill>
              </a:rPr>
              <a:t>段的法义没有复杂的理论，重点在于从法义的整体脉络上体会学修的次第，并开拓我们的</a:t>
            </a:r>
            <a:r>
              <a:rPr lang="zh-CN" altLang="en-US" sz="3200" dirty="0">
                <a:solidFill>
                  <a:schemeClr val="tx1"/>
                </a:solidFill>
              </a:rPr>
              <a:t>视野</a:t>
            </a:r>
            <a:r>
              <a:rPr lang="zh-CN" altLang="en-US" sz="3200" dirty="0" smtClean="0">
                <a:solidFill>
                  <a:schemeClr val="tx1"/>
                </a:solidFill>
              </a:rPr>
              <a:t>和心量，从“我自己”“佛教徒”拓展到“地球上所有的生命”；再到“大千世界”乃至“六道一切众生”。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548148" y="1005756"/>
            <a:ext cx="351416" cy="86715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三殊胜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559" y="685800"/>
            <a:ext cx="3209112" cy="3209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20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030" y="684259"/>
            <a:ext cx="8534400" cy="1507067"/>
          </a:xfrm>
        </p:spPr>
        <p:txBody>
          <a:bodyPr/>
          <a:lstStyle/>
          <a:p>
            <a:pPr algn="ctr"/>
            <a:r>
              <a:rPr lang="zh-CN" altLang="en-US" sz="4000" dirty="0"/>
              <a:t>各</a:t>
            </a:r>
            <a:r>
              <a:rPr lang="zh-CN" altLang="en-US" sz="4000" dirty="0" smtClean="0"/>
              <a:t>组复习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2800" dirty="0"/>
              <a:t>一真法</a:t>
            </a:r>
            <a:r>
              <a:rPr lang="zh-CN" altLang="en-US" sz="2800" dirty="0" smtClean="0"/>
              <a:t>界、不二、三殊胜、四无量</a:t>
            </a:r>
            <a:endParaRPr lang="zh-CN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339" y="2379132"/>
            <a:ext cx="8534400" cy="3615267"/>
          </a:xfrm>
        </p:spPr>
        <p:txBody>
          <a:bodyPr/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戒杀放生的功德</a:t>
            </a:r>
            <a:endParaRPr lang="en-US" altLang="zh-CN" sz="3200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素食的意义</a:t>
            </a:r>
            <a:endParaRPr lang="en-US" altLang="zh-CN" sz="3200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关于放生</a:t>
            </a:r>
            <a:endParaRPr lang="en-US" altLang="zh-CN" sz="3200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世界和平共处的诀窍：平等生存</a:t>
            </a:r>
            <a:endParaRPr lang="en-US" altLang="zh-CN" sz="3200" dirty="0">
              <a:solidFill>
                <a:schemeClr val="tx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受戒行善的殊胜日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42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420" y="4300294"/>
            <a:ext cx="8260772" cy="136274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881" y="838727"/>
            <a:ext cx="1847850" cy="24669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951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235" y="0"/>
            <a:ext cx="3938154" cy="3920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27112" y="2992582"/>
            <a:ext cx="8534400" cy="3615267"/>
          </a:xfrm>
        </p:spPr>
        <p:txBody>
          <a:bodyPr>
            <a:normAutofit fontScale="92500"/>
          </a:bodyPr>
          <a:lstStyle/>
          <a:p>
            <a:pPr marL="0" lvl="0" indent="344488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en-US" sz="33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啊</a:t>
            </a:r>
            <a:endParaRPr lang="en-US" altLang="zh-CN" sz="3300" b="1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344488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3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</a:t>
            </a:r>
            <a:r>
              <a:rPr lang="zh-CN" altLang="zh-CN" sz="33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身平庸安住前虚空，邬金无垢达娜果夏湖，</a:t>
            </a:r>
            <a:endParaRPr lang="zh-CN" altLang="zh-CN" sz="3300" dirty="0">
              <a:solidFill>
                <a:srgbClr val="FFFF00"/>
              </a:solidFill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3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深邃盈满具八功德水，中央珍宝莲花盛开中。</a:t>
            </a:r>
            <a:endParaRPr lang="zh-CN" altLang="zh-CN" sz="3300" dirty="0">
              <a:solidFill>
                <a:srgbClr val="FFFF00"/>
              </a:solidFill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3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皈处总集邬金金刚持，相好赫奕措嘉母双运，</a:t>
            </a:r>
            <a:endParaRPr lang="zh-CN" altLang="zh-CN" sz="3300" dirty="0">
              <a:solidFill>
                <a:srgbClr val="FFFF00"/>
              </a:solidFill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3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右持金刚左持托巴瓶，绸缎珍宝骨饰庄严美。</a:t>
            </a:r>
            <a:endParaRPr lang="zh-CN" altLang="zh-CN" sz="3300" dirty="0">
              <a:solidFill>
                <a:srgbClr val="FFFF00"/>
              </a:solidFill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3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五光界中大乐威光耀，三根眷属之海如云集，</a:t>
            </a:r>
            <a:endParaRPr lang="zh-CN" altLang="zh-CN" sz="3300" dirty="0">
              <a:solidFill>
                <a:srgbClr val="FFFF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3390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703745"/>
            <a:ext cx="2002487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>
                <a:solidFill>
                  <a:srgbClr val="FFFF00"/>
                </a:solidFill>
              </a:rPr>
              <a:t>七</a:t>
            </a:r>
            <a:r>
              <a:rPr lang="en-US" altLang="zh-CN" dirty="0" smtClean="0">
                <a:solidFill>
                  <a:srgbClr val="FFFF00"/>
                </a:solidFill>
              </a:rPr>
              <a:t/>
            </a:r>
            <a:br>
              <a:rPr lang="en-US" altLang="zh-CN" dirty="0" smtClean="0">
                <a:solidFill>
                  <a:srgbClr val="FFFF00"/>
                </a:solidFill>
              </a:rPr>
            </a:br>
            <a:r>
              <a:rPr lang="zh-CN" altLang="en-US" dirty="0" smtClean="0">
                <a:solidFill>
                  <a:srgbClr val="FFFF00"/>
                </a:solidFill>
              </a:rPr>
              <a:t>支</a:t>
            </a:r>
            <a:r>
              <a:rPr lang="en-US" altLang="zh-CN" dirty="0" smtClean="0">
                <a:solidFill>
                  <a:srgbClr val="FFFF00"/>
                </a:solidFill>
              </a:rPr>
              <a:t/>
            </a:r>
            <a:br>
              <a:rPr lang="en-US" altLang="zh-CN" dirty="0" smtClean="0">
                <a:solidFill>
                  <a:srgbClr val="FFFF00"/>
                </a:solidFill>
              </a:rPr>
            </a:br>
            <a:r>
              <a:rPr lang="zh-CN" altLang="en-US" dirty="0" smtClean="0">
                <a:solidFill>
                  <a:srgbClr val="FFFF00"/>
                </a:solidFill>
              </a:rPr>
              <a:t>供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38009" y="413628"/>
            <a:ext cx="6497278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3444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加持大悲甘霖垂视我。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诸佛本体无死智慧身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       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猛厉渴慕恒顶恭信礼。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身体受用三世所积善，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观为普贤云供而敬奉。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无余忏悔无始累积罪。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诸佛佛子所有之功德，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唯一遍主怙主之胜迹，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诚心随喜起信而祈祷。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请降深广妙法甘露雨。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376873"/>
            <a:ext cx="3672448" cy="2750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697" y="3200604"/>
            <a:ext cx="4202182" cy="3147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019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5344" y="2334984"/>
            <a:ext cx="8676409" cy="231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65175">
              <a:lnSpc>
                <a:spcPts val="1725"/>
              </a:lnSpc>
              <a:spcBef>
                <a:spcPts val="1125"/>
              </a:spcBef>
              <a:spcAft>
                <a:spcPts val="1125"/>
              </a:spcAft>
            </a:pPr>
            <a:r>
              <a:rPr lang="zh-CN" altLang="zh-CN" sz="4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世</a:t>
            </a:r>
            <a:r>
              <a:rPr lang="zh-CN" altLang="zh-CN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界和平共处的诀窍</a:t>
            </a:r>
            <a:r>
              <a:rPr lang="zh-CN" altLang="zh-CN" sz="4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zh-CN" sz="40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765175">
              <a:lnSpc>
                <a:spcPts val="1725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4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en-US" altLang="zh-CN" sz="36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765175">
              <a:lnSpc>
                <a:spcPts val="1725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</a:t>
            </a:r>
            <a:r>
              <a:rPr lang="zh-CN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</a:t>
            </a:r>
            <a:r>
              <a:rPr lang="zh-CN" altLang="zh-CN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等生</a:t>
            </a:r>
            <a:r>
              <a:rPr lang="zh-CN" altLang="zh-CN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存</a:t>
            </a:r>
            <a:endParaRPr lang="en-US" altLang="zh-CN" sz="36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765175">
              <a:lnSpc>
                <a:spcPts val="1725"/>
              </a:lnSpc>
              <a:spcBef>
                <a:spcPts val="1125"/>
              </a:spcBef>
              <a:spcAft>
                <a:spcPts val="1125"/>
              </a:spcAft>
            </a:pPr>
            <a:endParaRPr lang="en-US" altLang="zh-CN" sz="40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765175">
              <a:lnSpc>
                <a:spcPts val="1725"/>
              </a:lnSpc>
              <a:spcBef>
                <a:spcPts val="1125"/>
              </a:spcBef>
              <a:spcAft>
                <a:spcPts val="1125"/>
              </a:spcAft>
            </a:pPr>
            <a:r>
              <a:rPr lang="en-US" altLang="zh-CN" sz="4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</a:t>
            </a:r>
            <a:r>
              <a:rPr lang="zh-CN" altLang="en-US" sz="2400" b="1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三殊胜</a:t>
            </a:r>
            <a:endParaRPr lang="en-US" altLang="zh-CN" sz="2400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045" y="2005445"/>
            <a:ext cx="2552700" cy="2969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2337954" y="1091044"/>
            <a:ext cx="446809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三殊胜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79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949" y="904009"/>
            <a:ext cx="5384078" cy="5507182"/>
          </a:xfrm>
        </p:spPr>
        <p:txBody>
          <a:bodyPr>
            <a:normAutofit fontScale="85000" lnSpcReduction="20000"/>
          </a:bodyPr>
          <a:lstStyle/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sz="3000" b="1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6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聚</a:t>
            </a:r>
            <a:r>
              <a:rPr lang="zh-CN" altLang="zh-CN" sz="36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合自他一切之善业</a:t>
            </a:r>
            <a:r>
              <a:rPr lang="zh-CN" altLang="zh-CN" sz="36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3600" b="1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6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乃</a:t>
            </a:r>
            <a:r>
              <a:rPr lang="zh-CN" altLang="zh-CN" sz="36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至轮回大海未尽间，</a:t>
            </a:r>
            <a:endParaRPr lang="zh-CN" altLang="zh-CN" sz="3600" dirty="0">
              <a:solidFill>
                <a:srgbClr val="FFFF00"/>
              </a:solidFill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6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追随怙主汝尊之脚步</a:t>
            </a:r>
            <a:r>
              <a:rPr lang="zh-CN" altLang="zh-CN" sz="36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3600" b="1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6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lang="zh-CN" altLang="zh-CN" sz="36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度天下众生而回向。</a:t>
            </a:r>
            <a:endParaRPr lang="zh-CN" altLang="zh-CN" sz="3600" dirty="0">
              <a:solidFill>
                <a:srgbClr val="FFFF00"/>
              </a:solidFill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6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皈处总集广大智悲藏</a:t>
            </a:r>
            <a:r>
              <a:rPr lang="zh-CN" altLang="zh-CN" sz="36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3600" b="1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6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浊</a:t>
            </a:r>
            <a:r>
              <a:rPr lang="zh-CN" altLang="zh-CN" sz="36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世唯一救主珍贵宝，</a:t>
            </a:r>
            <a:endParaRPr lang="zh-CN" altLang="zh-CN" sz="3600" dirty="0">
              <a:solidFill>
                <a:srgbClr val="FFFF00"/>
              </a:solidFill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6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遭受五浊衰损痛苦时</a:t>
            </a:r>
            <a:r>
              <a:rPr lang="zh-CN" altLang="zh-CN" sz="36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3600" b="1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6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愿</a:t>
            </a:r>
            <a:r>
              <a:rPr lang="zh-CN" altLang="zh-CN" sz="36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速慈悲垂视祈请子。</a:t>
            </a:r>
            <a:endParaRPr lang="zh-CN" altLang="zh-CN" sz="3600" dirty="0">
              <a:solidFill>
                <a:srgbClr val="FFFF00"/>
              </a:solidFill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6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密意界中散射大悲力</a:t>
            </a:r>
            <a:r>
              <a:rPr lang="zh-CN" altLang="zh-CN" sz="36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3600" b="1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6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请</a:t>
            </a:r>
            <a:r>
              <a:rPr lang="zh-CN" altLang="zh-CN" sz="36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求加持具敬我之心，</a:t>
            </a:r>
            <a:endParaRPr lang="zh-CN" altLang="zh-CN" sz="3600" dirty="0">
              <a:solidFill>
                <a:srgbClr val="FFFF00"/>
              </a:solidFill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6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祈请迅速示显诸验相</a:t>
            </a:r>
            <a:r>
              <a:rPr lang="zh-CN" altLang="zh-CN" sz="36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lang="en-US" altLang="zh-CN" sz="3600" b="1" dirty="0" smtClean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36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恩</a:t>
            </a:r>
            <a:r>
              <a:rPr lang="zh-CN" altLang="zh-CN" sz="36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赐共与不共之成就。</a:t>
            </a:r>
            <a:endParaRPr lang="zh-CN" altLang="zh-CN" sz="3600" dirty="0">
              <a:solidFill>
                <a:srgbClr val="FFFF00"/>
              </a:solidFill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dirty="0" smtClean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zh-CN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699" y="1622628"/>
            <a:ext cx="5406134" cy="35520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066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49" y="3314700"/>
            <a:ext cx="6670820" cy="28672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405246"/>
            <a:ext cx="9249497" cy="2909454"/>
          </a:xfrm>
        </p:spPr>
        <p:txBody>
          <a:bodyPr>
            <a:normAutofit/>
          </a:bodyPr>
          <a:lstStyle/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2800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之后尽力念诵七句祈祷文，并以恭敬心与信心观想：从佛父佛母双运处及心间，发出智慧五色光，融入自身心间，从而获得加持，之后尽力念诵莲师心咒。</a:t>
            </a:r>
            <a:endParaRPr lang="zh-CN" altLang="zh-CN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97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80" y="566275"/>
            <a:ext cx="10457107" cy="577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69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26" y="1257300"/>
            <a:ext cx="9705110" cy="3886201"/>
          </a:xfrm>
        </p:spPr>
        <p:txBody>
          <a:bodyPr>
            <a:normAutofit/>
          </a:bodyPr>
          <a:lstStyle/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上师三处三字中</a:t>
            </a:r>
            <a:r>
              <a:rPr lang="zh-CN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r>
              <a:rPr lang="zh-CN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</a:t>
            </a:r>
            <a:r>
              <a:rPr lang="zh-CN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射白红蓝三光，</a:t>
            </a:r>
            <a:endParaRPr lang="zh-CN" altLang="zh-CN" sz="2800" dirty="0">
              <a:solidFill>
                <a:srgbClr val="FFFF00"/>
              </a:solidFill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融自三处消三障</a:t>
            </a:r>
            <a:r>
              <a:rPr lang="zh-CN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r>
              <a:rPr lang="zh-CN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</a:t>
            </a:r>
            <a:r>
              <a:rPr lang="zh-CN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就身语意金刚。</a:t>
            </a:r>
            <a:endParaRPr lang="zh-CN" altLang="zh-CN" sz="2800" dirty="0">
              <a:solidFill>
                <a:srgbClr val="FFFF00"/>
              </a:solidFill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上师诸眷皆化光</a:t>
            </a:r>
            <a:r>
              <a:rPr lang="zh-CN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r>
              <a:rPr lang="zh-CN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白</a:t>
            </a:r>
            <a:r>
              <a:rPr lang="zh-CN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红明点吽字相，</a:t>
            </a:r>
            <a:endParaRPr lang="zh-CN" altLang="zh-CN" sz="2800" dirty="0">
              <a:solidFill>
                <a:srgbClr val="FFFF00"/>
              </a:solidFill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融入自心上师意</a:t>
            </a:r>
            <a:r>
              <a:rPr lang="zh-CN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r>
              <a:rPr lang="zh-CN" altLang="zh-CN" sz="28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</a:t>
            </a:r>
            <a:r>
              <a:rPr lang="zh-CN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心无别法身中。</a:t>
            </a:r>
            <a:endParaRPr lang="zh-CN" altLang="zh-CN" sz="2800" dirty="0">
              <a:solidFill>
                <a:srgbClr val="FFFF00"/>
              </a:solidFill>
            </a:endParaRPr>
          </a:p>
          <a:p>
            <a:pPr marL="0" lvl="0" indent="34290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zh-CN" altLang="zh-CN" sz="28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阿！阿！</a:t>
            </a:r>
            <a:endParaRPr lang="zh-CN" altLang="zh-CN" sz="2800" dirty="0">
              <a:solidFill>
                <a:srgbClr val="FFFF00"/>
              </a:solidFill>
            </a:endParaRPr>
          </a:p>
          <a:p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257" y="1376526"/>
            <a:ext cx="2390270" cy="29500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951" y="4423024"/>
            <a:ext cx="1257306" cy="1679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12" y="4702568"/>
            <a:ext cx="838737" cy="1120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944" y="4920002"/>
            <a:ext cx="513166" cy="685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346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240" y="4549677"/>
            <a:ext cx="8534400" cy="1507067"/>
          </a:xfrm>
        </p:spPr>
        <p:txBody>
          <a:bodyPr>
            <a:normAutofit fontScale="90000"/>
          </a:bodyPr>
          <a:lstStyle/>
          <a:p>
            <a:pPr lvl="0"/>
            <a:r>
              <a:rPr lang="zh-CN" altLang="zh-CN" sz="3100" dirty="0">
                <a:latin typeface="宋体" panose="02010600030101010101" pitchFamily="2" charset="-122"/>
                <a:ea typeface="宋体" panose="02010600030101010101" pitchFamily="2" charset="-122"/>
              </a:rPr>
              <a:t>诵完之后，应观本来超离一切造作取舍之自心本性原始大法身本来面目，复次了知一切如幻显现皆为上师之自性。回向善根并诵吉祥之颂。</a:t>
            </a:r>
            <a:r>
              <a:rPr lang="zh-CN" altLang="zh-CN" sz="4800" dirty="0">
                <a:latin typeface="Arial" panose="020B0604020202020204" pitchFamily="34" charset="0"/>
              </a:rPr>
              <a:t/>
            </a:r>
            <a:br>
              <a:rPr lang="zh-CN" altLang="zh-CN" sz="4800" dirty="0">
                <a:latin typeface="Arial" panose="020B0604020202020204" pitchFamily="34" charset="0"/>
              </a:rPr>
            </a:b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463" y="850756"/>
            <a:ext cx="3367954" cy="3367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82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4212" y="3200400"/>
            <a:ext cx="7514215" cy="1569027"/>
          </a:xfrm>
        </p:spPr>
        <p:txBody>
          <a:bodyPr/>
          <a:lstStyle/>
          <a:p>
            <a:r>
              <a:rPr lang="zh-CN" altLang="zh-CN" dirty="0"/>
              <a:t>顶礼无缘大悲观世音菩萨！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4212" y="4769427"/>
            <a:ext cx="6400800" cy="1073727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        通过向谁顶礼可以知道这段教言是与慈悲、关爱、和平相关的内容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AutoShape 2" descr="Image result for 四臂观音菩萨图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315" y="339435"/>
            <a:ext cx="2465373" cy="26947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212" y="3399992"/>
            <a:ext cx="2443162" cy="2443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1007918" y="2119745"/>
            <a:ext cx="446809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三殊胜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5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77494" y="3968173"/>
            <a:ext cx="3657600" cy="1371600"/>
          </a:xfrm>
        </p:spPr>
        <p:txBody>
          <a:bodyPr>
            <a:noAutofit/>
          </a:bodyPr>
          <a:lstStyle/>
          <a:p>
            <a:r>
              <a:rPr lang="zh-CN" altLang="zh-CN" sz="2000" dirty="0"/>
              <a:t>如果从月球上回首遥望，就会看到在浩瀚无垠、一片漆黑的太空中，密布着无数的行星和恒星，这就是佛陀所说的大千世界之一隅。其中如同沧海一粟般极不起眼的、有山有水的蓝色星球，就是我们的故乡——地球。</a:t>
            </a:r>
            <a:br>
              <a:rPr lang="zh-CN" altLang="zh-CN" sz="2000" dirty="0"/>
            </a:b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zh-CN" sz="2000" dirty="0" smtClean="0"/>
              <a:t>地球</a:t>
            </a:r>
            <a:r>
              <a:rPr lang="zh-CN" altLang="en-US" sz="2000" dirty="0" smtClean="0"/>
              <a:t>是</a:t>
            </a:r>
            <a:r>
              <a:rPr lang="zh-CN" altLang="zh-CN" sz="2000" dirty="0" smtClean="0"/>
              <a:t>无</a:t>
            </a:r>
            <a:r>
              <a:rPr lang="zh-CN" altLang="zh-CN" sz="2000" dirty="0"/>
              <a:t>数生命的唯一故乡</a:t>
            </a:r>
            <a:r>
              <a:rPr lang="zh-CN" altLang="zh-CN" sz="2000" dirty="0" smtClean="0"/>
              <a:t>，生</a:t>
            </a:r>
            <a:r>
              <a:rPr lang="zh-CN" altLang="zh-CN" sz="2000" dirty="0"/>
              <a:t>命的诞生之地、生存之地</a:t>
            </a:r>
            <a:r>
              <a:rPr lang="zh-CN" altLang="zh-CN" sz="2000" dirty="0" smtClean="0"/>
              <a:t>，归</a:t>
            </a:r>
            <a:r>
              <a:rPr lang="zh-CN" altLang="zh-CN" sz="2000" dirty="0"/>
              <a:t>宿之地。</a:t>
            </a:r>
            <a:br>
              <a:rPr lang="zh-CN" altLang="zh-CN" sz="2000" dirty="0"/>
            </a:br>
            <a:endParaRPr lang="zh-CN" altLang="en-US" sz="2000" dirty="0"/>
          </a:p>
        </p:txBody>
      </p:sp>
      <p:sp>
        <p:nvSpPr>
          <p:cNvPr id="7" name="Oval 6"/>
          <p:cNvSpPr/>
          <p:nvPr/>
        </p:nvSpPr>
        <p:spPr>
          <a:xfrm>
            <a:off x="10411690" y="5080000"/>
            <a:ext cx="446809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三殊胜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6" y="1371600"/>
            <a:ext cx="5905500" cy="4311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8877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4025514"/>
            <a:ext cx="5830888" cy="1507067"/>
          </a:xfrm>
        </p:spPr>
        <p:txBody>
          <a:bodyPr/>
          <a:lstStyle/>
          <a:p>
            <a:r>
              <a:rPr lang="zh-CN" altLang="en-US" dirty="0" smtClean="0"/>
              <a:t>地球不是人类创造的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人类不能独享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>
                <a:solidFill>
                  <a:srgbClr val="002060"/>
                </a:solidFill>
              </a:rPr>
              <a:t>由此可见，地球属于所有的生命，而不仅仅是人类的。人类只不过是这些生命中的一个成员而已，仅有在此星球上生存的权力，而没有随意破坏地球资源及支配其他生命的权力。</a:t>
            </a:r>
          </a:p>
          <a:p>
            <a:r>
              <a:rPr lang="zh-CN" altLang="zh-CN" dirty="0">
                <a:solidFill>
                  <a:srgbClr val="002060"/>
                </a:solidFill>
              </a:rPr>
              <a:t>　　地球和其上的所有生命不是人类所创造的，也没有谁赐予人类独自占有它们的权力。作为人类，根本无权伤害地球上的任何一个生命。每个生命不但拥有生存的权力，也拥有自主的权力，如果人类无端地侵犯这种权力，就犯下了不可饶恕的罪行。</a:t>
            </a:r>
          </a:p>
          <a:p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8995207" y="1163782"/>
            <a:ext cx="446809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三殊胜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216" y="3401940"/>
            <a:ext cx="4171881" cy="3029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237" y="727363"/>
            <a:ext cx="3688772" cy="2554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340" y="727364"/>
            <a:ext cx="6589424" cy="5247410"/>
          </a:xfrm>
        </p:spPr>
        <p:txBody>
          <a:bodyPr>
            <a:normAutofit fontScale="55000" lnSpcReduction="20000"/>
          </a:bodyPr>
          <a:lstStyle/>
          <a:p>
            <a:endParaRPr lang="en-US" altLang="zh-CN" dirty="0" smtClean="0"/>
          </a:p>
          <a:p>
            <a:r>
              <a:rPr lang="zh-CN" altLang="zh-CN" sz="3400" dirty="0" smtClean="0">
                <a:solidFill>
                  <a:schemeClr val="tx1"/>
                </a:solidFill>
              </a:rPr>
              <a:t>绝</a:t>
            </a:r>
            <a:r>
              <a:rPr lang="zh-CN" altLang="zh-CN" sz="3400" dirty="0">
                <a:solidFill>
                  <a:schemeClr val="tx1"/>
                </a:solidFill>
              </a:rPr>
              <a:t>大多</a:t>
            </a:r>
            <a:r>
              <a:rPr lang="zh-CN" altLang="zh-CN" sz="3400" dirty="0" smtClean="0">
                <a:solidFill>
                  <a:schemeClr val="tx1"/>
                </a:solidFill>
              </a:rPr>
              <a:t>数生</a:t>
            </a:r>
            <a:r>
              <a:rPr lang="zh-CN" altLang="zh-CN" sz="3400" dirty="0">
                <a:solidFill>
                  <a:schemeClr val="tx1"/>
                </a:solidFill>
              </a:rPr>
              <a:t>命</a:t>
            </a:r>
            <a:r>
              <a:rPr lang="zh-CN" altLang="zh-CN" sz="3400" dirty="0" smtClean="0">
                <a:solidFill>
                  <a:schemeClr val="tx1"/>
                </a:solidFill>
              </a:rPr>
              <a:t>，一</a:t>
            </a:r>
            <a:r>
              <a:rPr lang="zh-CN" altLang="zh-CN" sz="3400" dirty="0">
                <a:solidFill>
                  <a:schemeClr val="tx1"/>
                </a:solidFill>
              </a:rPr>
              <a:t>生中没有故意破坏过地球上的一草一木</a:t>
            </a:r>
            <a:r>
              <a:rPr lang="zh-CN" altLang="zh-CN" sz="3400" dirty="0" smtClean="0">
                <a:solidFill>
                  <a:schemeClr val="tx1"/>
                </a:solidFill>
              </a:rPr>
              <a:t>，</a:t>
            </a:r>
            <a:endParaRPr lang="en-US" altLang="zh-CN" sz="3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zh-CN" sz="3400" dirty="0" smtClean="0">
                <a:solidFill>
                  <a:schemeClr val="tx1"/>
                </a:solidFill>
              </a:rPr>
              <a:t>最</a:t>
            </a:r>
            <a:r>
              <a:rPr lang="zh-CN" altLang="zh-CN" sz="3400" dirty="0">
                <a:solidFill>
                  <a:schemeClr val="tx1"/>
                </a:solidFill>
              </a:rPr>
              <a:t>终也是静悄悄地死去</a:t>
            </a:r>
            <a:r>
              <a:rPr lang="zh-CN" altLang="zh-CN" sz="3400" dirty="0" smtClean="0">
                <a:solidFill>
                  <a:schemeClr val="tx1"/>
                </a:solidFill>
              </a:rPr>
              <a:t>，</a:t>
            </a:r>
            <a:r>
              <a:rPr lang="zh-CN" altLang="en-US" sz="3400" dirty="0" smtClean="0">
                <a:solidFill>
                  <a:schemeClr val="tx1"/>
                </a:solidFill>
              </a:rPr>
              <a:t>如</a:t>
            </a:r>
            <a:r>
              <a:rPr lang="zh-CN" altLang="zh-CN" sz="3400" dirty="0" smtClean="0">
                <a:solidFill>
                  <a:schemeClr val="tx1"/>
                </a:solidFill>
              </a:rPr>
              <a:t>像</a:t>
            </a:r>
            <a:r>
              <a:rPr lang="zh-CN" altLang="zh-CN" sz="3400" dirty="0">
                <a:solidFill>
                  <a:schemeClr val="tx1"/>
                </a:solidFill>
              </a:rPr>
              <a:t>蜜蜂采蜜</a:t>
            </a:r>
            <a:r>
              <a:rPr lang="zh-CN" altLang="zh-CN" sz="3400" dirty="0" smtClean="0">
                <a:solidFill>
                  <a:schemeClr val="tx1"/>
                </a:solidFill>
              </a:rPr>
              <a:t>，</a:t>
            </a:r>
            <a:r>
              <a:rPr lang="zh-CN" altLang="en-US" sz="3400" dirty="0" smtClean="0">
                <a:solidFill>
                  <a:schemeClr val="tx1"/>
                </a:solidFill>
              </a:rPr>
              <a:t>从不伤害鲜花一样</a:t>
            </a:r>
            <a:r>
              <a:rPr lang="zh-CN" altLang="zh-CN" sz="3400" dirty="0" smtClean="0">
                <a:solidFill>
                  <a:schemeClr val="tx1"/>
                </a:solidFill>
              </a:rPr>
              <a:t>。</a:t>
            </a:r>
            <a:endParaRPr lang="en-US" altLang="zh-CN" sz="3400" dirty="0" smtClean="0">
              <a:solidFill>
                <a:schemeClr val="tx1"/>
              </a:solidFill>
            </a:endParaRPr>
          </a:p>
          <a:p>
            <a:r>
              <a:rPr lang="zh-CN" altLang="zh-CN" sz="3400" dirty="0">
                <a:solidFill>
                  <a:schemeClr val="tx1"/>
                </a:solidFill>
              </a:rPr>
              <a:t>动</a:t>
            </a:r>
            <a:r>
              <a:rPr lang="zh-CN" altLang="zh-CN" sz="3400" dirty="0" smtClean="0">
                <a:solidFill>
                  <a:schemeClr val="tx1"/>
                </a:solidFill>
              </a:rPr>
              <a:t>物</a:t>
            </a:r>
            <a:r>
              <a:rPr lang="zh-CN" altLang="zh-CN" sz="3400" dirty="0">
                <a:solidFill>
                  <a:schemeClr val="tx1"/>
                </a:solidFill>
              </a:rPr>
              <a:t>很</a:t>
            </a:r>
            <a:r>
              <a:rPr lang="zh-CN" altLang="zh-CN" sz="3400" dirty="0" smtClean="0">
                <a:solidFill>
                  <a:schemeClr val="tx1"/>
                </a:solidFill>
              </a:rPr>
              <a:t>少</a:t>
            </a:r>
            <a:r>
              <a:rPr lang="zh-CN" altLang="zh-CN" sz="3400" dirty="0">
                <a:solidFill>
                  <a:schemeClr val="tx1"/>
                </a:solidFill>
              </a:rPr>
              <a:t>相互残</a:t>
            </a:r>
            <a:r>
              <a:rPr lang="zh-CN" altLang="zh-CN" sz="3400" dirty="0" smtClean="0">
                <a:solidFill>
                  <a:schemeClr val="tx1"/>
                </a:solidFill>
              </a:rPr>
              <a:t>杀</a:t>
            </a:r>
            <a:r>
              <a:rPr lang="zh-CN" altLang="en-US" sz="3400" dirty="0" smtClean="0">
                <a:solidFill>
                  <a:schemeClr val="tx1"/>
                </a:solidFill>
              </a:rPr>
              <a:t>，</a:t>
            </a:r>
            <a:r>
              <a:rPr lang="zh-CN" altLang="zh-CN" sz="3400" dirty="0" smtClean="0">
                <a:solidFill>
                  <a:schemeClr val="tx1"/>
                </a:solidFill>
              </a:rPr>
              <a:t>是</a:t>
            </a:r>
            <a:r>
              <a:rPr lang="zh-CN" altLang="zh-CN" sz="3400" dirty="0">
                <a:solidFill>
                  <a:schemeClr val="tx1"/>
                </a:solidFill>
              </a:rPr>
              <a:t>在遭遇饥饿、别无选择</a:t>
            </a:r>
            <a:r>
              <a:rPr lang="zh-CN" altLang="zh-CN" sz="3400" dirty="0" smtClean="0">
                <a:solidFill>
                  <a:schemeClr val="tx1"/>
                </a:solidFill>
              </a:rPr>
              <a:t>、</a:t>
            </a:r>
            <a:endParaRPr lang="en-US" altLang="zh-CN" sz="3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zh-CN" sz="3400" dirty="0" smtClean="0">
                <a:solidFill>
                  <a:schemeClr val="tx1"/>
                </a:solidFill>
              </a:rPr>
              <a:t>不</a:t>
            </a:r>
            <a:r>
              <a:rPr lang="zh-CN" altLang="zh-CN" sz="3400" dirty="0">
                <a:solidFill>
                  <a:schemeClr val="tx1"/>
                </a:solidFill>
              </a:rPr>
              <a:t>懂取舍的情况下不得</a:t>
            </a:r>
            <a:r>
              <a:rPr lang="zh-CN" altLang="zh-CN" sz="3400" dirty="0" smtClean="0">
                <a:solidFill>
                  <a:schemeClr val="tx1"/>
                </a:solidFill>
              </a:rPr>
              <a:t>已</a:t>
            </a:r>
            <a:r>
              <a:rPr lang="zh-CN" altLang="en-US" sz="3400" dirty="0" smtClean="0">
                <a:solidFill>
                  <a:schemeClr val="tx1"/>
                </a:solidFill>
              </a:rPr>
              <a:t>而为之。</a:t>
            </a:r>
            <a:endParaRPr lang="en-US" altLang="zh-CN" sz="3400" dirty="0" smtClean="0">
              <a:solidFill>
                <a:schemeClr val="tx1"/>
              </a:solidFill>
            </a:endParaRPr>
          </a:p>
          <a:p>
            <a:endParaRPr lang="en-US" altLang="zh-CN" sz="3600" dirty="0" smtClean="0">
              <a:solidFill>
                <a:schemeClr val="tx1"/>
              </a:solidFill>
            </a:endParaRPr>
          </a:p>
          <a:p>
            <a:endParaRPr lang="en-US" altLang="zh-CN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zh-CN" sz="3600" dirty="0" smtClean="0">
                <a:solidFill>
                  <a:schemeClr val="tx1"/>
                </a:solidFill>
              </a:rPr>
              <a:t>人</a:t>
            </a:r>
            <a:r>
              <a:rPr lang="zh-CN" altLang="zh-CN" sz="3600" dirty="0">
                <a:solidFill>
                  <a:schemeClr val="tx1"/>
                </a:solidFill>
              </a:rPr>
              <a:t>类却常以冠冕堂皇的理由</a:t>
            </a:r>
            <a:r>
              <a:rPr lang="zh-CN" altLang="zh-CN" sz="3600" dirty="0" smtClean="0">
                <a:solidFill>
                  <a:schemeClr val="tx1"/>
                </a:solidFill>
              </a:rPr>
              <a:t>，</a:t>
            </a:r>
            <a:r>
              <a:rPr lang="zh-CN" altLang="en-US" sz="3600" dirty="0" smtClean="0">
                <a:solidFill>
                  <a:schemeClr val="tx1"/>
                </a:solidFill>
              </a:rPr>
              <a:t>对</a:t>
            </a:r>
            <a:r>
              <a:rPr lang="zh-CN" altLang="zh-CN" sz="3600" dirty="0" smtClean="0">
                <a:solidFill>
                  <a:schemeClr val="tx1"/>
                </a:solidFill>
              </a:rPr>
              <a:t>环</a:t>
            </a:r>
            <a:r>
              <a:rPr lang="zh-CN" altLang="zh-CN" sz="3600" dirty="0">
                <a:solidFill>
                  <a:schemeClr val="tx1"/>
                </a:solidFill>
              </a:rPr>
              <a:t>境肆意破坏，对无</a:t>
            </a:r>
            <a:r>
              <a:rPr lang="zh-CN" altLang="zh-CN" sz="3600" dirty="0" smtClean="0">
                <a:solidFill>
                  <a:schemeClr val="tx1"/>
                </a:solidFill>
              </a:rPr>
              <a:t>辜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chemeClr val="tx1"/>
                </a:solidFill>
              </a:rPr>
              <a:t>的</a:t>
            </a:r>
            <a:r>
              <a:rPr lang="zh-CN" altLang="zh-CN" sz="3600" dirty="0">
                <a:solidFill>
                  <a:schemeClr val="tx1"/>
                </a:solidFill>
              </a:rPr>
              <a:t>生命，百般虐待、屠杀</a:t>
            </a:r>
            <a:r>
              <a:rPr lang="zh-CN" altLang="zh-CN" sz="3600" dirty="0" smtClean="0">
                <a:solidFill>
                  <a:schemeClr val="tx1"/>
                </a:solidFill>
              </a:rPr>
              <a:t>，在</a:t>
            </a:r>
            <a:r>
              <a:rPr lang="zh-CN" altLang="zh-CN" sz="3600" dirty="0">
                <a:solidFill>
                  <a:schemeClr val="tx1"/>
                </a:solidFill>
              </a:rPr>
              <a:t>整个世界已是千疮百孔之际</a:t>
            </a:r>
            <a:r>
              <a:rPr lang="zh-CN" altLang="zh-CN" sz="3600" dirty="0" smtClean="0">
                <a:solidFill>
                  <a:schemeClr val="tx1"/>
                </a:solidFill>
              </a:rPr>
              <a:t>，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zh-CN" sz="3600" dirty="0" smtClean="0">
                <a:solidFill>
                  <a:schemeClr val="tx1"/>
                </a:solidFill>
              </a:rPr>
              <a:t>才</a:t>
            </a:r>
            <a:r>
              <a:rPr lang="zh-CN" altLang="zh-CN" sz="3600" dirty="0">
                <a:solidFill>
                  <a:schemeClr val="tx1"/>
                </a:solidFill>
              </a:rPr>
              <a:t>在满怀遗憾中，不情愿地离开人世。</a:t>
            </a:r>
          </a:p>
          <a:p>
            <a:r>
              <a:rPr lang="zh-CN" altLang="zh-CN" sz="3600" dirty="0">
                <a:solidFill>
                  <a:schemeClr val="tx1"/>
                </a:solidFill>
              </a:rPr>
              <a:t>人类明明有其他的食物可以选择，却不知满足，完全</a:t>
            </a:r>
            <a:r>
              <a:rPr lang="zh-CN" altLang="zh-CN" sz="3600" dirty="0" smtClean="0">
                <a:solidFill>
                  <a:schemeClr val="tx1"/>
                </a:solidFill>
              </a:rPr>
              <a:t>无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zh-CN" sz="3600" dirty="0" smtClean="0">
                <a:solidFill>
                  <a:schemeClr val="tx1"/>
                </a:solidFill>
              </a:rPr>
              <a:t>视</a:t>
            </a:r>
            <a:r>
              <a:rPr lang="zh-CN" altLang="zh-CN" sz="3600" dirty="0">
                <a:solidFill>
                  <a:schemeClr val="tx1"/>
                </a:solidFill>
              </a:rPr>
              <a:t>甚至是蔑视其他生命的权益。</a:t>
            </a:r>
          </a:p>
          <a:p>
            <a:r>
              <a:rPr lang="zh-CN" altLang="zh-CN" sz="3600" dirty="0">
                <a:solidFill>
                  <a:schemeClr val="tx1"/>
                </a:solidFill>
              </a:rPr>
              <a:t>人类阴险狡诈、骄奢、贪婪，为了自身的利益，可以</a:t>
            </a:r>
            <a:r>
              <a:rPr lang="zh-CN" altLang="zh-CN" sz="3600" dirty="0" smtClean="0">
                <a:solidFill>
                  <a:schemeClr val="tx1"/>
                </a:solidFill>
              </a:rPr>
              <a:t>毫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zh-CN" sz="3600" dirty="0" smtClean="0">
                <a:solidFill>
                  <a:schemeClr val="tx1"/>
                </a:solidFill>
              </a:rPr>
              <a:t>不</a:t>
            </a:r>
            <a:r>
              <a:rPr lang="zh-CN" altLang="zh-CN" sz="3600" dirty="0">
                <a:solidFill>
                  <a:schemeClr val="tx1"/>
                </a:solidFill>
              </a:rPr>
              <a:t>犹豫地残杀和折磨同类。</a:t>
            </a:r>
          </a:p>
          <a:p>
            <a:pPr marL="0" indent="0">
              <a:buNone/>
            </a:pPr>
            <a:endParaRPr lang="en-US" altLang="zh-CN" sz="3400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6909955" y="5235671"/>
            <a:ext cx="446809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三殊胜</a:t>
            </a:r>
            <a:endParaRPr lang="zh-CN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274" y="3671022"/>
            <a:ext cx="3326272" cy="23037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411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154823"/>
            <a:ext cx="6245729" cy="1507067"/>
          </a:xfrm>
        </p:spPr>
        <p:txBody>
          <a:bodyPr>
            <a:normAutofit/>
          </a:bodyPr>
          <a:lstStyle/>
          <a:p>
            <a:r>
              <a:rPr lang="zh-CN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贪</a:t>
            </a:r>
            <a:r>
              <a:rPr lang="zh-CN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婪</a:t>
            </a:r>
            <a:r>
              <a:rPr lang="en-US" altLang="zh-C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扩张</a:t>
            </a:r>
            <a:r>
              <a:rPr lang="en-US" altLang="zh-C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侵略</a:t>
            </a:r>
            <a:r>
              <a:rPr lang="en-US" altLang="zh-C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战争</a:t>
            </a:r>
            <a:r>
              <a:rPr lang="en-US" altLang="zh-C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军费开支</a:t>
            </a:r>
            <a:r>
              <a:rPr lang="en-US" altLang="zh-C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C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altLang="zh-CN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</a:t>
            </a:r>
            <a:r>
              <a:rPr lang="en-US" altLang="zh-C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</a:t>
            </a:r>
            <a:r>
              <a:rPr lang="en-US" altLang="zh-CN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zh-CN" alt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生命代价</a:t>
            </a:r>
            <a:endParaRPr lang="zh-CN" altLang="en-US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245369"/>
            <a:ext cx="8534400" cy="2982191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1945</a:t>
            </a:r>
            <a:r>
              <a:rPr lang="zh-CN" altLang="zh-CN" dirty="0">
                <a:solidFill>
                  <a:schemeClr val="tx1"/>
                </a:solidFill>
              </a:rPr>
              <a:t>年</a:t>
            </a:r>
            <a:r>
              <a:rPr lang="zh-CN" altLang="zh-CN" dirty="0" smtClean="0">
                <a:solidFill>
                  <a:schemeClr val="tx1"/>
                </a:solidFill>
              </a:rPr>
              <a:t>，</a:t>
            </a:r>
            <a:r>
              <a:rPr lang="zh-CN" altLang="en-US" dirty="0" smtClean="0">
                <a:solidFill>
                  <a:schemeClr val="tx1"/>
                </a:solidFill>
              </a:rPr>
              <a:t>二战</a:t>
            </a:r>
            <a:r>
              <a:rPr lang="zh-CN" altLang="zh-CN" dirty="0" smtClean="0">
                <a:solidFill>
                  <a:schemeClr val="tx1"/>
                </a:solidFill>
              </a:rPr>
              <a:t>宣</a:t>
            </a:r>
            <a:r>
              <a:rPr lang="zh-CN" altLang="zh-CN" dirty="0">
                <a:solidFill>
                  <a:schemeClr val="tx1"/>
                </a:solidFill>
              </a:rPr>
              <a:t>告结束。惨痛的教训、沉重的代价，在世人心中敲响了警钟：这就是人类野心无限膨胀与滥用科技的后果！这一切，我们永远也不能忘怀！</a:t>
            </a:r>
          </a:p>
          <a:p>
            <a:r>
              <a:rPr lang="zh-CN" altLang="zh-CN" dirty="0">
                <a:solidFill>
                  <a:schemeClr val="tx1"/>
                </a:solidFill>
              </a:rPr>
              <a:t>　　战争使世人受尽煎熬，战争的残酷使历经劫难的人们恐慌、畏惧，最终也埋葬了挑起战火的野心家们</a:t>
            </a:r>
            <a:r>
              <a:rPr lang="zh-CN" altLang="zh-CN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endParaRPr lang="en-US" altLang="zh-CN" dirty="0"/>
          </a:p>
          <a:p>
            <a:endParaRPr lang="zh-CN" altLang="zh-CN" dirty="0"/>
          </a:p>
        </p:txBody>
      </p:sp>
      <p:sp>
        <p:nvSpPr>
          <p:cNvPr id="4" name="Oval 3"/>
          <p:cNvSpPr/>
          <p:nvPr/>
        </p:nvSpPr>
        <p:spPr>
          <a:xfrm>
            <a:off x="9518071" y="2279264"/>
            <a:ext cx="446809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三殊胜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1" y="3167871"/>
            <a:ext cx="3335480" cy="2566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767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8545280" y="3006651"/>
            <a:ext cx="134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生命家园</a:t>
            </a:r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188635"/>
            <a:ext cx="6638347" cy="1507067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地球是所有生命的家园，在自己家园里自由自在地生活，应当是这些生命最起码的权力。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573368"/>
            <a:ext cx="8534400" cy="3615267"/>
          </a:xfrm>
        </p:spPr>
        <p:txBody>
          <a:bodyPr>
            <a:normAutofit/>
          </a:bodyPr>
          <a:lstStyle/>
          <a:p>
            <a:r>
              <a:rPr lang="zh-CN" altLang="zh-CN" dirty="0">
                <a:solidFill>
                  <a:srgbClr val="002060"/>
                </a:solidFill>
              </a:rPr>
              <a:t>人类需要和平，其他生命必然也希望和平，因为不愿受苦、希求快乐是所有生命的共同愿望。每一个生命都拥有生存和自主的权力</a:t>
            </a:r>
            <a:r>
              <a:rPr lang="zh-CN" altLang="zh-CN" dirty="0" smtClean="0">
                <a:solidFill>
                  <a:srgbClr val="002060"/>
                </a:solidFill>
              </a:rPr>
              <a:t>。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zh-CN" altLang="zh-CN" dirty="0">
                <a:solidFill>
                  <a:srgbClr val="002060"/>
                </a:solidFill>
              </a:rPr>
              <a:t>我们还必须清醒地认识到，人类尚未诞生之前，这个世界就有其他生命存在，人类只是途中的匆匆过客，理应尊重地球上已有生命的生存和自主的权力，绝不能随意践踏其他生命</a:t>
            </a:r>
            <a:r>
              <a:rPr lang="zh-CN" altLang="zh-CN" dirty="0" smtClean="0">
                <a:solidFill>
                  <a:srgbClr val="002060"/>
                </a:solidFill>
              </a:rPr>
              <a:t>！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r>
              <a:rPr lang="zh-CN" altLang="zh-CN" dirty="0" smtClean="0">
                <a:solidFill>
                  <a:srgbClr val="002060"/>
                </a:solidFill>
              </a:rPr>
              <a:t> </a:t>
            </a:r>
            <a:r>
              <a:rPr lang="zh-CN" altLang="en-US" dirty="0" smtClean="0">
                <a:solidFill>
                  <a:srgbClr val="002060"/>
                </a:solidFill>
              </a:rPr>
              <a:t>恶劣行为：动</a:t>
            </a:r>
            <a:r>
              <a:rPr lang="zh-CN" altLang="en-US" dirty="0">
                <a:solidFill>
                  <a:srgbClr val="002060"/>
                </a:solidFill>
              </a:rPr>
              <a:t>物的</a:t>
            </a:r>
            <a:r>
              <a:rPr lang="zh-CN" altLang="zh-CN" dirty="0">
                <a:solidFill>
                  <a:srgbClr val="002060"/>
                </a:solidFill>
              </a:rPr>
              <a:t>皮、毛、骨、肉</a:t>
            </a:r>
            <a:r>
              <a:rPr lang="zh-CN" altLang="zh-CN" dirty="0" smtClean="0">
                <a:solidFill>
                  <a:srgbClr val="002060"/>
                </a:solidFill>
              </a:rPr>
              <a:t>……</a:t>
            </a:r>
            <a:endParaRPr lang="en-US" altLang="zh-CN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2060"/>
                </a:solidFill>
              </a:rPr>
              <a:t>                       </a:t>
            </a:r>
            <a:r>
              <a:rPr lang="zh-CN" altLang="en-US" dirty="0" smtClean="0">
                <a:solidFill>
                  <a:srgbClr val="002060"/>
                </a:solidFill>
              </a:rPr>
              <a:t>贩卖黑奴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zh-CN" dirty="0" smtClean="0">
                <a:solidFill>
                  <a:schemeClr val="tx1"/>
                </a:solidFill>
              </a:rPr>
              <a:t>如</a:t>
            </a:r>
            <a:r>
              <a:rPr lang="zh-CN" altLang="zh-CN" dirty="0">
                <a:solidFill>
                  <a:schemeClr val="tx1"/>
                </a:solidFill>
              </a:rPr>
              <a:t>果任由这种恶习滋长下去，终将使人类自身趋于毁灭。</a:t>
            </a:r>
          </a:p>
          <a:p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9218612" y="1807834"/>
            <a:ext cx="446809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三殊胜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559" y="2910567"/>
            <a:ext cx="4238914" cy="2785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 flipH="1">
            <a:off x="8949323" y="3006651"/>
            <a:ext cx="1432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生命家园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383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6754170" cy="1736245"/>
          </a:xfrm>
        </p:spPr>
        <p:txBody>
          <a:bodyPr>
            <a:normAutofit fontScale="90000"/>
          </a:bodyPr>
          <a:lstStyle/>
          <a:p>
            <a:r>
              <a:rPr lang="zh-CN" altLang="zh-CN" dirty="0"/>
              <a:t>和平的根本诀</a:t>
            </a:r>
            <a:r>
              <a:rPr lang="zh-CN" altLang="zh-CN" dirty="0" smtClean="0"/>
              <a:t>窍</a:t>
            </a:r>
            <a:r>
              <a:rPr lang="zh-CN" altLang="en-US" dirty="0" smtClean="0"/>
              <a:t>：</a:t>
            </a:r>
            <a:r>
              <a:rPr lang="zh-CN" altLang="zh-CN" dirty="0"/>
              <a:t>养成真心诚意地尊重、珍惜和爱护所有生命的习惯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348" y="540327"/>
            <a:ext cx="8480570" cy="4187537"/>
          </a:xfrm>
        </p:spPr>
        <p:txBody>
          <a:bodyPr>
            <a:normAutofit fontScale="92500"/>
          </a:bodyPr>
          <a:lstStyle/>
          <a:p>
            <a:endParaRPr lang="en-US" altLang="zh-CN" dirty="0" smtClean="0"/>
          </a:p>
          <a:p>
            <a:r>
              <a:rPr lang="zh-CN" altLang="zh-CN" dirty="0" smtClean="0">
                <a:solidFill>
                  <a:schemeClr val="tx1"/>
                </a:solidFill>
              </a:rPr>
              <a:t>保</a:t>
            </a:r>
            <a:r>
              <a:rPr lang="zh-CN" altLang="zh-CN" dirty="0">
                <a:solidFill>
                  <a:schemeClr val="tx1"/>
                </a:solidFill>
              </a:rPr>
              <a:t>护其他动物的生命，就是捍卫人类自己生命的绝佳良方</a:t>
            </a:r>
            <a:r>
              <a:rPr lang="zh-CN" altLang="zh-CN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zh-CN" dirty="0" smtClean="0">
                <a:solidFill>
                  <a:schemeClr val="tx1"/>
                </a:solidFill>
              </a:rPr>
              <a:t>要</a:t>
            </a:r>
            <a:r>
              <a:rPr lang="zh-CN" altLang="zh-CN" dirty="0">
                <a:solidFill>
                  <a:schemeClr val="tx1"/>
                </a:solidFill>
              </a:rPr>
              <a:t>想世界和平，首先要从善待动物做起</a:t>
            </a:r>
            <a:r>
              <a:rPr lang="zh-CN" altLang="zh-CN" dirty="0" smtClean="0">
                <a:solidFill>
                  <a:schemeClr val="tx1"/>
                </a:solidFill>
              </a:rPr>
              <a:t>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zh-CN" dirty="0" smtClean="0">
                <a:solidFill>
                  <a:schemeClr val="tx1"/>
                </a:solidFill>
              </a:rPr>
              <a:t>加</a:t>
            </a:r>
            <a:r>
              <a:rPr lang="zh-CN" altLang="zh-CN" dirty="0">
                <a:solidFill>
                  <a:schemeClr val="tx1"/>
                </a:solidFill>
              </a:rPr>
              <a:t>强这方面的宣传与教</a:t>
            </a:r>
            <a:r>
              <a:rPr lang="zh-CN" altLang="zh-CN" dirty="0" smtClean="0">
                <a:solidFill>
                  <a:schemeClr val="tx1"/>
                </a:solidFill>
              </a:rPr>
              <a:t>育。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zh-CN" dirty="0">
                <a:solidFill>
                  <a:schemeClr val="tx1"/>
                </a:solidFill>
              </a:rPr>
              <a:t>一切宗教组织、社会团体以及重视生命的各界有识之士，都该为了自他所有生命的福祉而努力，为了实现这一崇高目标，而无私地奉献出自己的力量。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zh-CN" altLang="en-US" dirty="0" smtClean="0">
                <a:solidFill>
                  <a:schemeClr val="tx1"/>
                </a:solidFill>
              </a:rPr>
              <a:t>相</a:t>
            </a:r>
            <a:r>
              <a:rPr lang="zh-CN" altLang="zh-CN" dirty="0" smtClean="0">
                <a:solidFill>
                  <a:schemeClr val="tx1"/>
                </a:solidFill>
              </a:rPr>
              <a:t>反</a:t>
            </a:r>
            <a:r>
              <a:rPr lang="zh-CN" altLang="en-US" dirty="0" smtClean="0">
                <a:solidFill>
                  <a:schemeClr val="tx1"/>
                </a:solidFill>
              </a:rPr>
              <a:t>，如</a:t>
            </a:r>
            <a:r>
              <a:rPr lang="zh-CN" altLang="zh-CN" dirty="0" smtClean="0">
                <a:solidFill>
                  <a:schemeClr val="tx1"/>
                </a:solidFill>
              </a:rPr>
              <a:t>继</a:t>
            </a:r>
            <a:r>
              <a:rPr lang="zh-CN" altLang="zh-CN" dirty="0">
                <a:solidFill>
                  <a:schemeClr val="tx1"/>
                </a:solidFill>
              </a:rPr>
              <a:t>续对其他生命肆意残害，则必将导</a:t>
            </a:r>
            <a:r>
              <a:rPr lang="zh-CN" altLang="zh-CN" dirty="0" smtClean="0">
                <a:solidFill>
                  <a:schemeClr val="tx1"/>
                </a:solidFill>
              </a:rPr>
              <a:t>致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   </a:t>
            </a:r>
            <a:r>
              <a:rPr lang="zh-CN" altLang="zh-CN" dirty="0" smtClean="0">
                <a:solidFill>
                  <a:schemeClr val="tx1"/>
                </a:solidFill>
              </a:rPr>
              <a:t>人</a:t>
            </a:r>
            <a:r>
              <a:rPr lang="zh-CN" altLang="zh-CN" dirty="0">
                <a:solidFill>
                  <a:schemeClr val="tx1"/>
                </a:solidFill>
              </a:rPr>
              <a:t>类之间，为了利益的争执，而使用杀伤力极</a:t>
            </a:r>
            <a:r>
              <a:rPr lang="zh-CN" altLang="zh-CN" dirty="0" smtClean="0">
                <a:solidFill>
                  <a:schemeClr val="tx1"/>
                </a:solidFill>
              </a:rPr>
              <a:t>强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   </a:t>
            </a:r>
            <a:r>
              <a:rPr lang="zh-CN" altLang="zh-CN" dirty="0" smtClean="0">
                <a:solidFill>
                  <a:schemeClr val="tx1"/>
                </a:solidFill>
              </a:rPr>
              <a:t>的</a:t>
            </a:r>
            <a:r>
              <a:rPr lang="zh-CN" altLang="zh-CN" dirty="0">
                <a:solidFill>
                  <a:schemeClr val="tx1"/>
                </a:solidFill>
              </a:rPr>
              <a:t>高科技武器，自相残杀，并最终使所有生命</a:t>
            </a:r>
            <a:r>
              <a:rPr lang="zh-CN" altLang="zh-CN" dirty="0" smtClean="0">
                <a:solidFill>
                  <a:schemeClr val="tx1"/>
                </a:solidFill>
              </a:rPr>
              <a:t>都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   </a:t>
            </a:r>
            <a:r>
              <a:rPr lang="zh-CN" altLang="zh-CN" dirty="0" smtClean="0">
                <a:solidFill>
                  <a:schemeClr val="tx1"/>
                </a:solidFill>
              </a:rPr>
              <a:t>走</a:t>
            </a:r>
            <a:r>
              <a:rPr lang="zh-CN" altLang="zh-CN" dirty="0">
                <a:solidFill>
                  <a:schemeClr val="tx1"/>
                </a:solidFill>
              </a:rPr>
              <a:t>向灭亡</a:t>
            </a:r>
            <a:r>
              <a:rPr lang="zh-CN" altLang="zh-CN" dirty="0" smtClean="0">
                <a:solidFill>
                  <a:schemeClr val="tx1"/>
                </a:solidFill>
              </a:rPr>
              <a:t>。</a:t>
            </a:r>
            <a:r>
              <a:rPr lang="zh-CN" altLang="zh-CN" dirty="0"/>
              <a:t>　　</a:t>
            </a:r>
          </a:p>
          <a:p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6991573" y="5309177"/>
            <a:ext cx="446809" cy="914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三殊胜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382" y="2961410"/>
            <a:ext cx="4326646" cy="3240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4212" y="1683906"/>
            <a:ext cx="737754" cy="18495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/>
              <a:t>总结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7599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1089</TotalTime>
  <Words>2417</Words>
  <Application>Microsoft Office PowerPoint</Application>
  <PresentationFormat>Widescreen</PresentationFormat>
  <Paragraphs>145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宋体</vt:lpstr>
      <vt:lpstr>幼圆</vt:lpstr>
      <vt:lpstr>Arial</vt:lpstr>
      <vt:lpstr>Century Gothic</vt:lpstr>
      <vt:lpstr>Segoe UI</vt:lpstr>
      <vt:lpstr>Wingdings 3</vt:lpstr>
      <vt:lpstr>Slice</vt:lpstr>
      <vt:lpstr>PowerPoint Presentation</vt:lpstr>
      <vt:lpstr>PowerPoint Presentation</vt:lpstr>
      <vt:lpstr>顶礼无缘大悲观世音菩萨！ </vt:lpstr>
      <vt:lpstr>如果从月球上回首遥望，就会看到在浩瀚无垠、一片漆黑的太空中，密布着无数的行星和恒星，这就是佛陀所说的大千世界之一隅。其中如同沧海一粟般极不起眼的、有山有水的蓝色星球，就是我们的故乡——地球。  地球是无数生命的唯一故乡，生命的诞生之地、生存之地，归宿之地。 </vt:lpstr>
      <vt:lpstr>地球不是人类创造的 人类不能独享</vt:lpstr>
      <vt:lpstr>PowerPoint Presentation</vt:lpstr>
      <vt:lpstr>  贪婪-扩张-侵略-战争-军费开支                                   -生命代价</vt:lpstr>
      <vt:lpstr>地球是所有生命的家园，在自己家园里自由自在地生活，应当是这些生命最起码的权力。</vt:lpstr>
      <vt:lpstr>和平的根本诀窍：养成真心诚意地尊重、珍惜和爱护所有生命的习惯</vt:lpstr>
      <vt:lpstr>  受戒行善的殊胜日 </vt:lpstr>
      <vt:lpstr>因为认定方式的不同，而使这些节日的具体时间会有少许差别，但其中最可靠的，就是以上结果。</vt:lpstr>
      <vt:lpstr>功德十亿倍增长  请大家千万不要错过这些大好时机。 能够尽己所能地在这些节日中食素、戒杀、 放生等等，是十分重要的。</vt:lpstr>
      <vt:lpstr>注意：守戒的时候如果遇到缺日，则可以将守戒日提前一天。比如说，如果某月没有三十，则可以在二十九日守戒；如果遇到闰日，则只需守持第一天即可。比如说，如果某月有两个三十，则只需在第一个三十日守戒。 </vt:lpstr>
      <vt:lpstr>思考题</vt:lpstr>
      <vt:lpstr>第二阶段复习 学修目标与提示</vt:lpstr>
      <vt:lpstr>各组复习 一真法界、不二、三殊胜、四无量</vt:lpstr>
      <vt:lpstr>PowerPoint Presentation</vt:lpstr>
      <vt:lpstr>PowerPoint Presentation</vt:lpstr>
      <vt:lpstr>七 支 供</vt:lpstr>
      <vt:lpstr>PowerPoint Presentation</vt:lpstr>
      <vt:lpstr>PowerPoint Presentation</vt:lpstr>
      <vt:lpstr>PowerPoint Presentation</vt:lpstr>
      <vt:lpstr>PowerPoint Presentation</vt:lpstr>
      <vt:lpstr>诵完之后，应观本来超离一切造作取舍之自心本性原始大法身本来面目，复次了知一切如幻显现皆为上师之自性。回向善根并诵吉祥之颂。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LING YAN</dc:creator>
  <cp:lastModifiedBy>LING YAN</cp:lastModifiedBy>
  <cp:revision>68</cp:revision>
  <dcterms:created xsi:type="dcterms:W3CDTF">2016-03-08T15:04:36Z</dcterms:created>
  <dcterms:modified xsi:type="dcterms:W3CDTF">2016-03-12T03:15:27Z</dcterms:modified>
</cp:coreProperties>
</file>