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  <p:sldMasterId id="2147483671" r:id="rId3"/>
    <p:sldMasterId id="2147483683" r:id="rId4"/>
  </p:sldMasterIdLst>
  <p:sldIdLst>
    <p:sldId id="257" r:id="rId5"/>
    <p:sldId id="258" r:id="rId6"/>
    <p:sldId id="260" r:id="rId7"/>
    <p:sldId id="266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0" r:id="rId17"/>
    <p:sldId id="272" r:id="rId18"/>
    <p:sldId id="273" r:id="rId19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570"/>
    <a:srgbClr val="113037"/>
    <a:srgbClr val="1A4B57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>
      <p:cViewPr varScale="1">
        <p:scale>
          <a:sx n="76" d="100"/>
          <a:sy n="76" d="100"/>
        </p:scale>
        <p:origin x="-114" y="-396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2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3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2"/>
          <p:cNvGrpSpPr/>
          <p:nvPr userDrawn="1"/>
        </p:nvGrpSpPr>
        <p:grpSpPr>
          <a:xfrm>
            <a:off x="-1" y="6324600"/>
            <a:ext cx="12188826" cy="533400"/>
            <a:chOff x="-1" y="6324600"/>
            <a:chExt cx="12188826" cy="533400"/>
          </a:xfrm>
        </p:grpSpPr>
        <p:sp>
          <p:nvSpPr>
            <p:cNvPr id="12" name="Rectangle 11"/>
            <p:cNvSpPr/>
            <p:nvPr userDrawn="1"/>
          </p:nvSpPr>
          <p:spPr bwMode="auto">
            <a:xfrm>
              <a:off x="6856412" y="6324600"/>
              <a:ext cx="5332413" cy="533400"/>
            </a:xfrm>
            <a:prstGeom prst="rect">
              <a:avLst/>
            </a:prstGeom>
            <a:gradFill flip="none" rotWithShape="1">
              <a:gsLst>
                <a:gs pos="100000">
                  <a:schemeClr val="tx1"/>
                </a:gs>
                <a:gs pos="0">
                  <a:schemeClr val="lt1">
                    <a:shade val="67500"/>
                    <a:satMod val="115000"/>
                    <a:alpha val="0"/>
                  </a:schemeClr>
                </a:gs>
              </a:gsLst>
              <a:lin ang="0" scaled="1"/>
              <a:tileRect/>
            </a:gra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3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endParaRPr>
            </a:p>
          </p:txBody>
        </p:sp>
        <p:pic>
          <p:nvPicPr>
            <p:cNvPr id="8" name="Picture 7" descr="white-bar.pn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-1" y="6324600"/>
              <a:ext cx="12188825" cy="5334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973419" y="1905004"/>
            <a:ext cx="1023988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973418" y="4344997"/>
            <a:ext cx="1023988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7868" y="1411553"/>
            <a:ext cx="1117309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2" y="6238884"/>
            <a:ext cx="12188826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6248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82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9026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287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929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023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7720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9776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442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5415" y="649805"/>
            <a:ext cx="8608232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 i="1">
                <a:gradFill flip="none" rotWithShape="1">
                  <a:gsLst>
                    <a:gs pos="0">
                      <a:srgbClr val="FFFFB9"/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2916" y="4645623"/>
            <a:ext cx="7430435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1315237" y="2355850"/>
            <a:ext cx="9898063" cy="1384994"/>
          </a:xfrm>
        </p:spPr>
        <p:txBody>
          <a:bodyPr anchor="t" anchorCtr="0"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2000" b="1" i="0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  <a:reflection blurRad="6350" stA="55000" endA="300" endPos="45500" dir="5400000" sy="-100000" algn="bl" rotWithShape="0"/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smtClean="0"/>
              <a:t>click to…</a:t>
            </a:r>
          </a:p>
        </p:txBody>
      </p:sp>
      <p:grpSp>
        <p:nvGrpSpPr>
          <p:cNvPr id="4" name="Group 12"/>
          <p:cNvGrpSpPr/>
          <p:nvPr userDrawn="1"/>
        </p:nvGrpSpPr>
        <p:grpSpPr>
          <a:xfrm>
            <a:off x="-1" y="6324600"/>
            <a:ext cx="12188826" cy="533400"/>
            <a:chOff x="-1" y="6324600"/>
            <a:chExt cx="12188826" cy="533400"/>
          </a:xfrm>
        </p:grpSpPr>
        <p:sp>
          <p:nvSpPr>
            <p:cNvPr id="9" name="Rectangle 8"/>
            <p:cNvSpPr/>
            <p:nvPr userDrawn="1"/>
          </p:nvSpPr>
          <p:spPr bwMode="auto">
            <a:xfrm>
              <a:off x="6856412" y="6324600"/>
              <a:ext cx="5332413" cy="533400"/>
            </a:xfrm>
            <a:prstGeom prst="rect">
              <a:avLst/>
            </a:prstGeom>
            <a:gradFill flip="none" rotWithShape="1">
              <a:gsLst>
                <a:gs pos="100000">
                  <a:schemeClr val="tx1"/>
                </a:gs>
                <a:gs pos="0">
                  <a:schemeClr val="lt1">
                    <a:shade val="67500"/>
                    <a:satMod val="115000"/>
                    <a:alpha val="0"/>
                  </a:schemeClr>
                </a:gs>
              </a:gsLst>
              <a:lin ang="0" scaled="1"/>
              <a:tileRect/>
            </a:gradFill>
            <a:ln>
              <a:noFill/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3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endParaRPr>
            </a:p>
          </p:txBody>
        </p:sp>
        <p:pic>
          <p:nvPicPr>
            <p:cNvPr id="10" name="Picture 9" descr="white-bar.pn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-1" y="6324600"/>
              <a:ext cx="12188825" cy="533400"/>
            </a:xfrm>
            <a:prstGeom prst="rect">
              <a:avLst/>
            </a:prstGeom>
          </p:spPr>
        </p:pic>
      </p:grp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7501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2133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5334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1013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8197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8081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3755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1677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27542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55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7868" y="1411552"/>
            <a:ext cx="11173090" cy="2210862"/>
          </a:xfrm>
        </p:spPr>
        <p:txBody>
          <a:bodyPr/>
          <a:lstStyle>
            <a:lvl1pPr>
              <a:lnSpc>
                <a:spcPct val="90000"/>
              </a:lnSpc>
              <a:buFontTx/>
              <a:buBlip>
                <a:blip r:embed="rId2"/>
              </a:buBlip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25017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6427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00801-2592-4336-BA9A-8BB0AAAAAB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D7B4A-C295-4881-A046-D99883675A5C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227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68" y="1412875"/>
            <a:ext cx="1117309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869" y="1411553"/>
            <a:ext cx="5484971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411553"/>
            <a:ext cx="5484971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869" y="1411561"/>
            <a:ext cx="5484971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869" y="2174875"/>
            <a:ext cx="5484971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034" y="1411561"/>
            <a:ext cx="548792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5" y="2174875"/>
            <a:ext cx="548920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7868" y="1411553"/>
            <a:ext cx="1117309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5937" y="228603"/>
            <a:ext cx="11165020" cy="7478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937" y="1420817"/>
            <a:ext cx="11165020" cy="21280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ransition>
    <p:fade/>
  </p:transition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kumimoji="0" lang="en-US" sz="5400" b="0" i="0" u="none" strike="noStrike" kern="1200" cap="none" spc="-150" normalizeH="0" baseline="0" noProof="0" dirty="0">
          <a:ln w="11430"/>
          <a:gradFill flip="none" rotWithShape="1">
            <a:gsLst>
              <a:gs pos="0">
                <a:srgbClr val="FFFFB9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uLnTx/>
          <a:uFillTx/>
          <a:latin typeface="+mj-lt"/>
          <a:ea typeface="+mn-ea"/>
          <a:cs typeface="+mn-cs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SzPct val="85000"/>
        <a:buFontTx/>
        <a:buBlip>
          <a:blip r:embed="rId14"/>
        </a:buBlip>
        <a:defRPr sz="2800" kern="1200">
          <a:solidFill>
            <a:schemeClr val="tx1"/>
          </a:solidFill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SzPct val="85000"/>
        <a:buFontTx/>
        <a:buBlip>
          <a:blip r:embed="rId14"/>
        </a:buBlip>
        <a:defRPr sz="2400" kern="1200">
          <a:solidFill>
            <a:schemeClr val="tx1"/>
          </a:solidFill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SzPct val="85000"/>
        <a:buFontTx/>
        <a:buBlip>
          <a:blip r:embed="rId14"/>
        </a:buBlip>
        <a:defRPr sz="2400" kern="1200">
          <a:solidFill>
            <a:schemeClr val="tx1"/>
          </a:solidFill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SzPct val="85000"/>
        <a:buFontTx/>
        <a:buBlip>
          <a:blip r:embed="rId14"/>
        </a:buBlip>
        <a:defRPr sz="2400" kern="1200">
          <a:solidFill>
            <a:schemeClr val="tx1"/>
          </a:solidFill>
          <a:effectLst>
            <a:outerShdw blurRad="63500" dist="38100" dir="2700000" algn="tl" rotWithShape="0">
              <a:prstClr val="black">
                <a:alpha val="20000"/>
              </a:prstClr>
            </a:outerShdw>
          </a:effectLst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00801-2592-4336-BA9A-8BB0AAAAAB2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D7B4A-C295-4881-A046-D99883675A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001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00801-2592-4336-BA9A-8BB0AAAAAB2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2/7/2018</a:t>
            </a:fld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D7B4A-C295-4881-A046-D99883675A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70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0" b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2364" y="980728"/>
            <a:ext cx="5602612" cy="3600400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 smtClean="0"/>
              <a:t>                 </a:t>
            </a:r>
            <a:endParaRPr lang="en-US" altLang="zh-CN" b="1" dirty="0" smtClean="0"/>
          </a:p>
          <a:p>
            <a:pPr marL="0" indent="0">
              <a:buNone/>
            </a:pPr>
            <a:r>
              <a:rPr lang="zh-CN" altLang="en-US" sz="4399" b="1" dirty="0" smtClean="0"/>
              <a:t>如何将病苦转为道用</a:t>
            </a:r>
            <a:endParaRPr lang="en-US" altLang="zh-CN" sz="4399" b="1" dirty="0" smtClean="0"/>
          </a:p>
          <a:p>
            <a:pPr marL="0" indent="0">
              <a:buNone/>
            </a:pPr>
            <a:endParaRPr lang="en-US" altLang="zh-CN" sz="4399" b="1" dirty="0"/>
          </a:p>
        </p:txBody>
      </p:sp>
    </p:spTree>
    <p:extLst>
      <p:ext uri="{BB962C8B-B14F-4D97-AF65-F5344CB8AC3E}">
        <p14:creationId xmlns:p14="http://schemas.microsoft.com/office/powerpoint/2010/main" val="353970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0"/>
              </a:schemeClr>
            </a:gs>
            <a:gs pos="10000">
              <a:schemeClr val="accent4">
                <a:lumMod val="75000"/>
              </a:schemeClr>
            </a:gs>
            <a:gs pos="36000">
              <a:schemeClr val="accent4">
                <a:lumMod val="40000"/>
                <a:lumOff val="60000"/>
              </a:schemeClr>
            </a:gs>
            <a:gs pos="64000">
              <a:schemeClr val="accent4">
                <a:lumMod val="20000"/>
                <a:lumOff val="80000"/>
              </a:schemeClr>
            </a:gs>
            <a:gs pos="94000">
              <a:schemeClr val="tx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9759" y="1455920"/>
            <a:ext cx="10512862" cy="51414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2.3.1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布施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effectLst/>
              </a:rPr>
              <a:t>波罗密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多</a:t>
            </a:r>
            <a:endParaRPr lang="en-US" altLang="zh-CN" sz="3000" dirty="0" smtClean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</a:pPr>
            <a:r>
              <a:rPr lang="zh-CN" altLang="en-US" sz="2800" dirty="0">
                <a:solidFill>
                  <a:srgbClr val="002060"/>
                </a:solidFill>
                <a:effectLst/>
              </a:rPr>
              <a:t>生</a:t>
            </a: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病时</a:t>
            </a:r>
            <a:r>
              <a:rPr lang="zh-CN" altLang="en-US" sz="2800" dirty="0">
                <a:solidFill>
                  <a:srgbClr val="002060"/>
                </a:solidFill>
                <a:effectLst/>
              </a:rPr>
              <a:t>进行思</a:t>
            </a: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维</a:t>
            </a:r>
            <a:endParaRPr lang="en-US" altLang="zh-CN" sz="2400" dirty="0">
              <a:solidFill>
                <a:srgbClr val="002060"/>
              </a:solidFill>
              <a:effectLst/>
            </a:endParaRPr>
          </a:p>
          <a:p>
            <a:pPr lvl="1">
              <a:lnSpc>
                <a:spcPct val="100000"/>
              </a:lnSpc>
              <a:buSzPct val="90000"/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002060"/>
                </a:solidFill>
                <a:effectLst/>
              </a:rPr>
              <a:t>身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体是有漏法、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无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常的东西；</a:t>
            </a:r>
            <a:endParaRPr lang="en-US" altLang="zh-CN" sz="2400" dirty="0" smtClean="0">
              <a:solidFill>
                <a:srgbClr val="002060"/>
              </a:solidFill>
              <a:effectLst/>
            </a:endParaRPr>
          </a:p>
          <a:p>
            <a:pPr lvl="1">
              <a:lnSpc>
                <a:spcPct val="100000"/>
              </a:lnSpc>
              <a:buSzPct val="90000"/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002060"/>
                </a:solidFill>
                <a:effectLst/>
              </a:rPr>
              <a:t>由于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无明，我们执著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于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身体，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因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而产生烦恼，引起病痛；</a:t>
            </a:r>
            <a:endParaRPr lang="en-US" altLang="zh-CN" sz="2400" dirty="0" smtClean="0">
              <a:solidFill>
                <a:srgbClr val="002060"/>
              </a:solidFill>
              <a:effectLst/>
            </a:endParaRPr>
          </a:p>
          <a:p>
            <a:pPr lvl="1">
              <a:lnSpc>
                <a:spcPct val="100000"/>
              </a:lnSpc>
              <a:buSzPct val="90000"/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002060"/>
                </a:solidFill>
                <a:effectLst/>
              </a:rPr>
              <a:t>放弃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对身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体的执著，把身体布施给魔鬼、非人等众生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。</a:t>
            </a:r>
            <a:endParaRPr lang="en-US" altLang="zh-CN" sz="2400" dirty="0">
              <a:solidFill>
                <a:srgbClr val="002060"/>
              </a:solidFill>
              <a:effectLst/>
            </a:endParaRP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</a:pP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布施身体的</a:t>
            </a:r>
            <a:r>
              <a:rPr lang="zh-CN" altLang="en-US" sz="2800" dirty="0">
                <a:solidFill>
                  <a:srgbClr val="002060"/>
                </a:solidFill>
                <a:effectLst/>
              </a:rPr>
              <a:t>具体修法：五加行</a:t>
            </a: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里古</a:t>
            </a:r>
            <a:r>
              <a:rPr lang="zh-CN" altLang="en-US" sz="2800" dirty="0">
                <a:solidFill>
                  <a:srgbClr val="002060"/>
                </a:solidFill>
                <a:effectLst/>
              </a:rPr>
              <a:t>萨里修</a:t>
            </a: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法从</a:t>
            </a:r>
            <a:r>
              <a:rPr lang="zh-CN" altLang="en-US" sz="2800" dirty="0">
                <a:solidFill>
                  <a:srgbClr val="002060"/>
                </a:solidFill>
                <a:effectLst/>
              </a:rPr>
              <a:t>头到尾修一</a:t>
            </a: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遍断法</a:t>
            </a:r>
            <a:r>
              <a:rPr lang="en-US" altLang="zh-CN" sz="2800" dirty="0" smtClean="0">
                <a:solidFill>
                  <a:srgbClr val="002060"/>
                </a:solidFill>
                <a:effectLst/>
              </a:rPr>
              <a:t>.</a:t>
            </a:r>
            <a:endParaRPr lang="en-US" altLang="zh-CN" sz="1800" dirty="0" smtClean="0">
              <a:solidFill>
                <a:srgbClr val="FF0000"/>
              </a:solidFill>
              <a:effectLst/>
            </a:endParaRP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</a:pP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功效：</a:t>
            </a:r>
            <a:r>
              <a:rPr lang="zh-CN" altLang="en-US" sz="2800" dirty="0">
                <a:solidFill>
                  <a:srgbClr val="002060"/>
                </a:solidFill>
                <a:effectLst/>
              </a:rPr>
              <a:t>减轻病痛    积累资粮   遣除寿障</a:t>
            </a:r>
            <a:endParaRPr lang="en-US" altLang="zh-CN" sz="2800" dirty="0">
              <a:solidFill>
                <a:srgbClr val="002060"/>
              </a:solidFill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372" y="332656"/>
            <a:ext cx="10801789" cy="110799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5400" b="0" i="0" u="none" strike="noStrike" kern="1200" cap="none" spc="-150" normalizeH="0" baseline="0" noProof="0" dirty="0">
                <a:ln w="11430"/>
                <a:gradFill flip="none" rotWithShape="1">
                  <a:gsLst>
                    <a:gs pos="0">
                      <a:srgbClr val="FFFFB9"/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n-US" altLang="zh-CN" sz="4000" dirty="0" smtClean="0">
                <a:solidFill>
                  <a:srgbClr val="002060"/>
                </a:solidFill>
              </a:rPr>
              <a:t>2.3</a:t>
            </a:r>
            <a:r>
              <a:rPr lang="zh-CN" altLang="en-US" sz="4000" dirty="0" smtClean="0">
                <a:solidFill>
                  <a:srgbClr val="002060"/>
                </a:solidFill>
              </a:rPr>
              <a:t> 具</a:t>
            </a:r>
            <a:r>
              <a:rPr lang="zh-CN" altLang="en-US" sz="4000" dirty="0">
                <a:solidFill>
                  <a:srgbClr val="002060"/>
                </a:solidFill>
              </a:rPr>
              <a:t>体修法之三：视病痛为修行顺缘，促进六种波罗蜜多的修习</a:t>
            </a:r>
          </a:p>
        </p:txBody>
      </p:sp>
    </p:spTree>
    <p:extLst>
      <p:ext uri="{BB962C8B-B14F-4D97-AF65-F5344CB8AC3E}">
        <p14:creationId xmlns:p14="http://schemas.microsoft.com/office/powerpoint/2010/main" val="25389107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0"/>
              </a:schemeClr>
            </a:gs>
            <a:gs pos="10000">
              <a:schemeClr val="accent4">
                <a:lumMod val="75000"/>
              </a:schemeClr>
            </a:gs>
            <a:gs pos="36000">
              <a:schemeClr val="accent4">
                <a:lumMod val="40000"/>
                <a:lumOff val="60000"/>
              </a:schemeClr>
            </a:gs>
            <a:gs pos="64000">
              <a:schemeClr val="accent4">
                <a:lumMod val="20000"/>
                <a:lumOff val="80000"/>
              </a:schemeClr>
            </a:gs>
            <a:gs pos="94000">
              <a:schemeClr val="tx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836" y="1440652"/>
            <a:ext cx="10512862" cy="522870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altLang="zh-CN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2.3.2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持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effectLst/>
              </a:rPr>
              <a:t>戒波罗密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多</a:t>
            </a:r>
            <a:endParaRPr lang="en-US" altLang="zh-CN" sz="3000" dirty="0" smtClean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lvl="1">
              <a:lnSpc>
                <a:spcPct val="110000"/>
              </a:lnSpc>
              <a:buSzPct val="90000"/>
              <a:buFont typeface="Wingdings" panose="05000000000000000000" pitchFamily="2" charset="2"/>
              <a:buChar char="v"/>
            </a:pPr>
            <a:r>
              <a:rPr lang="zh-CN" altLang="en-US" sz="2400" dirty="0">
                <a:solidFill>
                  <a:srgbClr val="002060"/>
                </a:solidFill>
                <a:effectLst/>
              </a:rPr>
              <a:t>如果没有病痛，我就会生起很多的欲望、造作诸多恶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业；</a:t>
            </a:r>
            <a:r>
              <a:rPr lang="zh-CN" altLang="en-US" sz="2400" dirty="0" smtClean="0">
                <a:effectLst/>
              </a:rPr>
              <a:t>；</a:t>
            </a:r>
            <a:endParaRPr lang="en-US" altLang="zh-CN" sz="2400" dirty="0">
              <a:effectLst/>
            </a:endParaRPr>
          </a:p>
          <a:p>
            <a:pPr lvl="1">
              <a:lnSpc>
                <a:spcPct val="110000"/>
              </a:lnSpc>
              <a:buSzPct val="90000"/>
              <a:buFont typeface="Wingdings" panose="05000000000000000000" pitchFamily="2" charset="2"/>
              <a:buChar char="v"/>
            </a:pPr>
            <a:r>
              <a:rPr lang="zh-CN" altLang="en-US" sz="2400" dirty="0">
                <a:solidFill>
                  <a:srgbClr val="002060"/>
                </a:solidFill>
                <a:effectLst/>
              </a:rPr>
              <a:t>因为病痛，自己可以护持自己的戒律；</a:t>
            </a:r>
            <a:endParaRPr lang="en-US" altLang="zh-CN" sz="2400" dirty="0">
              <a:solidFill>
                <a:srgbClr val="002060"/>
              </a:solidFill>
              <a:effectLst/>
            </a:endParaRPr>
          </a:p>
          <a:p>
            <a:pPr lvl="1">
              <a:lnSpc>
                <a:spcPct val="110000"/>
              </a:lnSpc>
              <a:buSzPct val="90000"/>
              <a:buFont typeface="Wingdings" panose="05000000000000000000" pitchFamily="2" charset="2"/>
              <a:buChar char="v"/>
            </a:pPr>
            <a:r>
              <a:rPr lang="zh-CN" altLang="en-US" sz="2400" dirty="0">
                <a:solidFill>
                  <a:srgbClr val="002060"/>
                </a:solidFill>
                <a:effectLst/>
              </a:rPr>
              <a:t>发愿即使康复之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后，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也一定严格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护持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戒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律。</a:t>
            </a:r>
            <a:endParaRPr lang="en-US" altLang="zh-CN" sz="2400" dirty="0">
              <a:solidFill>
                <a:srgbClr val="002060"/>
              </a:solidFill>
              <a:effectLst/>
            </a:endParaRPr>
          </a:p>
          <a:p>
            <a:pPr>
              <a:lnSpc>
                <a:spcPct val="110000"/>
              </a:lnSpc>
              <a:buSzPct val="90000"/>
              <a:buFont typeface="Wingdings" panose="05000000000000000000" pitchFamily="2" charset="2"/>
              <a:buChar char="Ø"/>
            </a:pPr>
            <a:r>
              <a:rPr lang="en-US" altLang="zh-CN" sz="28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2.3.3</a:t>
            </a:r>
            <a:r>
              <a:rPr lang="zh-CN" altLang="en-US" sz="28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忍</a:t>
            </a: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effectLst/>
              </a:rPr>
              <a:t>辱波罗密</a:t>
            </a:r>
            <a:r>
              <a:rPr lang="zh-CN" altLang="en-US" sz="28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多</a:t>
            </a:r>
            <a:endParaRPr lang="en-US" altLang="zh-CN" sz="2800" dirty="0" smtClean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lvl="1">
              <a:lnSpc>
                <a:spcPct val="110000"/>
              </a:lnSpc>
              <a:buSzPct val="90000"/>
              <a:buFont typeface="Wingdings" panose="05000000000000000000" pitchFamily="2" charset="2"/>
              <a:buChar char="v"/>
            </a:pPr>
            <a:r>
              <a:rPr lang="zh-CN" altLang="en-US" sz="2400" dirty="0">
                <a:solidFill>
                  <a:srgbClr val="002060"/>
                </a:solidFill>
                <a:effectLst/>
              </a:rPr>
              <a:t>思维病痛是以往造业的果报，进而忍受这个果报；</a:t>
            </a:r>
            <a:endParaRPr lang="en-US" sz="2400" dirty="0">
              <a:solidFill>
                <a:srgbClr val="002060"/>
              </a:solidFill>
              <a:effectLst/>
            </a:endParaRPr>
          </a:p>
          <a:p>
            <a:pPr lvl="1">
              <a:lnSpc>
                <a:spcPct val="110000"/>
              </a:lnSpc>
              <a:buSzPct val="90000"/>
              <a:buFont typeface="Wingdings" panose="05000000000000000000" pitchFamily="2" charset="2"/>
              <a:buChar char="v"/>
            </a:pPr>
            <a:r>
              <a:rPr lang="zh-CN" altLang="en-US" sz="2400" dirty="0">
                <a:solidFill>
                  <a:srgbClr val="002060"/>
                </a:solidFill>
                <a:effectLst/>
              </a:rPr>
              <a:t>发愿以此减轻或者消除一切众生的痛苦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。</a:t>
            </a:r>
            <a:endParaRPr lang="en-US" altLang="zh-CN" sz="2400" dirty="0" smtClean="0">
              <a:solidFill>
                <a:srgbClr val="002060"/>
              </a:solidFill>
              <a:effectLst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8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2.3.4</a:t>
            </a:r>
            <a:r>
              <a:rPr lang="zh-CN" altLang="en-US" sz="28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精</a:t>
            </a: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effectLst/>
              </a:rPr>
              <a:t>进波罗密多</a:t>
            </a:r>
            <a:endParaRPr lang="en-US" sz="2800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zh-CN" altLang="en-US" sz="2400" dirty="0">
                <a:solidFill>
                  <a:srgbClr val="002060"/>
                </a:solidFill>
                <a:effectLst/>
              </a:rPr>
              <a:t>生病的过程中，很精进、很用功地修这些法； </a:t>
            </a:r>
            <a:endParaRPr lang="en-US" altLang="zh-CN" sz="2400" dirty="0">
              <a:solidFill>
                <a:srgbClr val="002060"/>
              </a:solidFill>
              <a:effectLst/>
            </a:endParaRPr>
          </a:p>
          <a:p>
            <a:pPr lvl="1">
              <a:buSzPct val="90000"/>
              <a:buFont typeface="Wingdings" panose="05000000000000000000" pitchFamily="2" charset="2"/>
              <a:buChar char="v"/>
            </a:pPr>
            <a:r>
              <a:rPr lang="zh-CN" altLang="en-US" sz="2400" dirty="0">
                <a:solidFill>
                  <a:srgbClr val="002060"/>
                </a:solidFill>
                <a:effectLst/>
              </a:rPr>
              <a:t>发心我一定用功地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修。</a:t>
            </a:r>
            <a:endParaRPr lang="en-US" sz="2400" dirty="0">
              <a:solidFill>
                <a:srgbClr val="002060"/>
              </a:solidFill>
              <a:effectLst/>
            </a:endParaRPr>
          </a:p>
          <a:p>
            <a:pPr>
              <a:buSzPct val="90000"/>
              <a:buFont typeface="Wingdings" panose="05000000000000000000" pitchFamily="2" charset="2"/>
              <a:buChar char="Ø"/>
            </a:pPr>
            <a:endParaRPr lang="en-US" altLang="zh-CN" sz="28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372" y="332656"/>
            <a:ext cx="10801789" cy="110799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5400" b="0" i="0" u="none" strike="noStrike" kern="1200" cap="none" spc="-150" normalizeH="0" baseline="0" noProof="0" dirty="0">
                <a:ln w="11430"/>
                <a:gradFill flip="none" rotWithShape="1">
                  <a:gsLst>
                    <a:gs pos="0">
                      <a:srgbClr val="FFFFB9"/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n-US" altLang="zh-CN" sz="4000" dirty="0" smtClean="0">
                <a:solidFill>
                  <a:srgbClr val="002060"/>
                </a:solidFill>
              </a:rPr>
              <a:t>2.3</a:t>
            </a:r>
            <a:r>
              <a:rPr lang="zh-CN" altLang="en-US" sz="4000" dirty="0" smtClean="0">
                <a:solidFill>
                  <a:srgbClr val="002060"/>
                </a:solidFill>
              </a:rPr>
              <a:t> 具</a:t>
            </a:r>
            <a:r>
              <a:rPr lang="zh-CN" altLang="en-US" sz="4000" dirty="0">
                <a:solidFill>
                  <a:srgbClr val="002060"/>
                </a:solidFill>
              </a:rPr>
              <a:t>体修法之三：视病痛为修行顺缘，促进六种波罗蜜多的修习</a:t>
            </a:r>
          </a:p>
        </p:txBody>
      </p:sp>
    </p:spTree>
    <p:extLst>
      <p:ext uri="{BB962C8B-B14F-4D97-AF65-F5344CB8AC3E}">
        <p14:creationId xmlns:p14="http://schemas.microsoft.com/office/powerpoint/2010/main" val="1090604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0"/>
              </a:schemeClr>
            </a:gs>
            <a:gs pos="10000">
              <a:schemeClr val="accent4">
                <a:lumMod val="75000"/>
              </a:schemeClr>
            </a:gs>
            <a:gs pos="36000">
              <a:schemeClr val="accent4">
                <a:lumMod val="40000"/>
                <a:lumOff val="60000"/>
              </a:schemeClr>
            </a:gs>
            <a:gs pos="64000">
              <a:schemeClr val="accent4">
                <a:lumMod val="20000"/>
                <a:lumOff val="80000"/>
              </a:schemeClr>
            </a:gs>
            <a:gs pos="94000">
              <a:schemeClr val="tx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836" y="1556792"/>
            <a:ext cx="10873208" cy="456622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2.3.5</a:t>
            </a:r>
            <a:r>
              <a:rPr lang="zh-CN" altLang="en-US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禅</a:t>
            </a:r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effectLst/>
              </a:rPr>
              <a:t>定波罗蜜多</a:t>
            </a:r>
            <a:endParaRPr lang="en-US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>
              <a:spcAft>
                <a:spcPts val="600"/>
              </a:spcAft>
              <a:buSzPct val="90000"/>
              <a:buFont typeface="Wingdings" panose="05000000000000000000" pitchFamily="2" charset="2"/>
              <a:buChar char="v"/>
            </a:pP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无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缘的修法</a:t>
            </a:r>
            <a:r>
              <a:rPr lang="en-US" altLang="zh-CN" sz="2400" dirty="0">
                <a:solidFill>
                  <a:srgbClr val="002060"/>
                </a:solidFill>
                <a:effectLst/>
              </a:rPr>
              <a:t>——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以病为所缘境，观察其本性而抉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择出一切都是空性</a:t>
            </a:r>
            <a:r>
              <a:rPr lang="zh-CN" altLang="en-US" sz="2800" dirty="0" smtClean="0">
                <a:effectLst/>
              </a:rPr>
              <a:t>空</a:t>
            </a:r>
            <a:r>
              <a:rPr lang="zh-CN" altLang="en-US" sz="2800" dirty="0">
                <a:effectLst/>
              </a:rPr>
              <a:t>性</a:t>
            </a:r>
            <a:endParaRPr lang="en-US" sz="2800" dirty="0">
              <a:effectLst/>
            </a:endParaRPr>
          </a:p>
          <a:p>
            <a:pPr lv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未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证悟空性的人，感受痛苦时观为空性比较困难，要通过推理抉择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；</a:t>
            </a:r>
            <a:endParaRPr lang="en-US" altLang="zh-CN" sz="2400" dirty="0">
              <a:solidFill>
                <a:srgbClr val="002060"/>
              </a:solidFill>
              <a:effectLst/>
            </a:endParaRPr>
          </a:p>
          <a:p>
            <a:pPr lv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证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悟空性的人，可进行空性和病痛双运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。</a:t>
            </a:r>
            <a:endParaRPr lang="en-US" altLang="zh-CN" sz="2400" dirty="0" smtClean="0">
              <a:solidFill>
                <a:srgbClr val="002060"/>
              </a:solidFill>
              <a:effectLst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2060"/>
              </a:solidFill>
              <a:effectLst/>
            </a:endParaRPr>
          </a:p>
          <a:p>
            <a:pPr>
              <a:spcAft>
                <a:spcPts val="600"/>
              </a:spcAft>
              <a:buSzPct val="90000"/>
              <a:buFont typeface="Wingdings" panose="05000000000000000000" pitchFamily="2" charset="2"/>
              <a:buChar char="v"/>
            </a:pP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有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缘的修法</a:t>
            </a:r>
            <a:r>
              <a:rPr lang="en-US" altLang="zh-CN" sz="2400" dirty="0">
                <a:solidFill>
                  <a:srgbClr val="002060"/>
                </a:solidFill>
                <a:effectLst/>
              </a:rPr>
              <a:t>——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强烈病痛时，立即对众生发慈悲心</a:t>
            </a:r>
            <a:endParaRPr lang="en-US" sz="2400" dirty="0">
              <a:solidFill>
                <a:srgbClr val="002060"/>
              </a:solidFill>
              <a:effectLst/>
            </a:endParaRPr>
          </a:p>
          <a:p>
            <a:pPr lv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思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维其他众生更为强烈的痛苦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；</a:t>
            </a:r>
            <a:endParaRPr lang="en-US" altLang="zh-CN" sz="2400" dirty="0">
              <a:solidFill>
                <a:srgbClr val="002060"/>
              </a:solidFill>
              <a:effectLst/>
            </a:endParaRPr>
          </a:p>
          <a:p>
            <a:pPr lv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发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愿愿这些众生能早日脱离痛苦（悲心）、重获健康和幸福（慈心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）；</a:t>
            </a:r>
            <a:endParaRPr lang="en-US" altLang="zh-CN" sz="2400" dirty="0">
              <a:solidFill>
                <a:srgbClr val="002060"/>
              </a:solidFill>
              <a:effectLst/>
            </a:endParaRPr>
          </a:p>
          <a:p>
            <a:pPr lvl="1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有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缘的慈悲心修法每个人都做得到，要认认真真地修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持。</a:t>
            </a:r>
            <a:endParaRPr lang="en-US" sz="2400" dirty="0">
              <a:solidFill>
                <a:srgbClr val="002060"/>
              </a:solidFill>
              <a:effectLst/>
            </a:endParaRPr>
          </a:p>
          <a:p>
            <a:pPr marL="0" indent="0">
              <a:buNone/>
            </a:pPr>
            <a:endParaRPr lang="en-US" altLang="zh-CN" sz="3000" dirty="0" smtClean="0">
              <a:solidFill>
                <a:srgbClr val="002060"/>
              </a:solidFill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372" y="332656"/>
            <a:ext cx="10801789" cy="110799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5400" b="0" i="0" u="none" strike="noStrike" kern="1200" cap="none" spc="-150" normalizeH="0" baseline="0" noProof="0" dirty="0">
                <a:ln w="11430"/>
                <a:gradFill flip="none" rotWithShape="1">
                  <a:gsLst>
                    <a:gs pos="0">
                      <a:srgbClr val="FFFFB9"/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n-US" altLang="zh-CN" sz="4000" dirty="0" smtClean="0">
                <a:solidFill>
                  <a:srgbClr val="002060"/>
                </a:solidFill>
              </a:rPr>
              <a:t>2.3</a:t>
            </a:r>
            <a:r>
              <a:rPr lang="zh-CN" altLang="en-US" sz="4000" dirty="0" smtClean="0">
                <a:solidFill>
                  <a:srgbClr val="002060"/>
                </a:solidFill>
              </a:rPr>
              <a:t> 具</a:t>
            </a:r>
            <a:r>
              <a:rPr lang="zh-CN" altLang="en-US" sz="4000" dirty="0">
                <a:solidFill>
                  <a:srgbClr val="002060"/>
                </a:solidFill>
              </a:rPr>
              <a:t>体修法之三：视病痛为修行顺缘，促进六种波罗蜜多的修习</a:t>
            </a:r>
          </a:p>
        </p:txBody>
      </p:sp>
    </p:spTree>
    <p:extLst>
      <p:ext uri="{BB962C8B-B14F-4D97-AF65-F5344CB8AC3E}">
        <p14:creationId xmlns:p14="http://schemas.microsoft.com/office/powerpoint/2010/main" val="35275740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0"/>
              </a:schemeClr>
            </a:gs>
            <a:gs pos="10000">
              <a:schemeClr val="accent4">
                <a:lumMod val="75000"/>
              </a:schemeClr>
            </a:gs>
            <a:gs pos="36000">
              <a:schemeClr val="accent4">
                <a:lumMod val="40000"/>
                <a:lumOff val="60000"/>
              </a:schemeClr>
            </a:gs>
            <a:gs pos="64000">
              <a:schemeClr val="accent4">
                <a:lumMod val="20000"/>
                <a:lumOff val="80000"/>
              </a:schemeClr>
            </a:gs>
            <a:gs pos="94000">
              <a:schemeClr val="tx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836" y="1772816"/>
            <a:ext cx="10512862" cy="435020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8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2.3.6</a:t>
            </a:r>
            <a:r>
              <a:rPr lang="zh-CN" altLang="en-US" sz="28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智</a:t>
            </a: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effectLst/>
              </a:rPr>
              <a:t>慧波罗蜜多</a:t>
            </a:r>
            <a:endParaRPr lang="en-US" sz="2800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</a:pP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生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病时立即意识到要修转病痛为道用的修法，就是比较简单的智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慧</a:t>
            </a:r>
            <a:endParaRPr lang="en-US" altLang="zh-CN" sz="2400" dirty="0">
              <a:solidFill>
                <a:srgbClr val="002060"/>
              </a:solidFill>
              <a:effectLst/>
            </a:endParaRP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</a:pPr>
            <a:r>
              <a:rPr lang="zh-CN" altLang="en-US" sz="2400" dirty="0">
                <a:solidFill>
                  <a:srgbClr val="002060"/>
                </a:solidFill>
                <a:effectLst/>
              </a:rPr>
              <a:t>世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俗来说，推理的到三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轮的本体空性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；</a:t>
            </a:r>
            <a:endParaRPr lang="en-US" altLang="zh-CN" sz="2400" dirty="0">
              <a:solidFill>
                <a:srgbClr val="002060"/>
              </a:solidFill>
              <a:effectLst/>
            </a:endParaRP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</a:pP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如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果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能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体会到病痛的如幻如梦，就可以将病痛的感受转化为大乐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。</a:t>
            </a:r>
            <a:endParaRPr lang="en-US" altLang="zh-CN" sz="2400" dirty="0" smtClean="0">
              <a:solidFill>
                <a:srgbClr val="002060"/>
              </a:solidFill>
              <a:effectLst/>
            </a:endParaRPr>
          </a:p>
          <a:p>
            <a:pPr>
              <a:buSzPct val="90000"/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2060"/>
              </a:solidFill>
              <a:effectLst/>
            </a:endParaRPr>
          </a:p>
          <a:p>
            <a:pPr>
              <a:buSzPct val="90000"/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chemeClr val="accent6">
                    <a:lumMod val="50000"/>
                  </a:schemeClr>
                </a:solidFill>
                <a:effectLst/>
              </a:rPr>
              <a:t>总结：认真修持六度，病痛就能转成修行顺缘、菩提与法身之因。</a:t>
            </a:r>
            <a:endParaRPr lang="en-US" sz="2800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marL="0" indent="0">
              <a:buNone/>
            </a:pPr>
            <a:endParaRPr lang="en-US" altLang="zh-CN" sz="3000" dirty="0" smtClean="0">
              <a:solidFill>
                <a:srgbClr val="002060"/>
              </a:solidFill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372" y="332656"/>
            <a:ext cx="10801789" cy="1107996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5400" b="0" i="0" u="none" strike="noStrike" kern="1200" cap="none" spc="-150" normalizeH="0" baseline="0" noProof="0" dirty="0">
                <a:ln w="11430"/>
                <a:gradFill flip="none" rotWithShape="1">
                  <a:gsLst>
                    <a:gs pos="0">
                      <a:srgbClr val="FFFFB9"/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n-US" altLang="zh-CN" sz="4000" dirty="0" smtClean="0">
                <a:solidFill>
                  <a:srgbClr val="002060"/>
                </a:solidFill>
              </a:rPr>
              <a:t>2.3</a:t>
            </a:r>
            <a:r>
              <a:rPr lang="zh-CN" altLang="en-US" sz="4000" dirty="0" smtClean="0">
                <a:solidFill>
                  <a:srgbClr val="002060"/>
                </a:solidFill>
              </a:rPr>
              <a:t> 具</a:t>
            </a:r>
            <a:r>
              <a:rPr lang="zh-CN" altLang="en-US" sz="4000" dirty="0">
                <a:solidFill>
                  <a:srgbClr val="002060"/>
                </a:solidFill>
              </a:rPr>
              <a:t>体修法之三：视病痛为修行顺缘，促进六种波罗蜜多的修习</a:t>
            </a:r>
          </a:p>
        </p:txBody>
      </p:sp>
    </p:spTree>
    <p:extLst>
      <p:ext uri="{BB962C8B-B14F-4D97-AF65-F5344CB8AC3E}">
        <p14:creationId xmlns:p14="http://schemas.microsoft.com/office/powerpoint/2010/main" val="20023774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0"/>
              </a:schemeClr>
            </a:gs>
            <a:gs pos="10000">
              <a:schemeClr val="accent4">
                <a:lumMod val="75000"/>
              </a:schemeClr>
            </a:gs>
            <a:gs pos="36000">
              <a:schemeClr val="accent4">
                <a:lumMod val="40000"/>
                <a:lumOff val="60000"/>
              </a:schemeClr>
            </a:gs>
            <a:gs pos="64000">
              <a:schemeClr val="accent4">
                <a:lumMod val="20000"/>
                <a:lumOff val="80000"/>
              </a:schemeClr>
            </a:gs>
            <a:gs pos="94000">
              <a:schemeClr val="tx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836" y="1772816"/>
            <a:ext cx="10512862" cy="435020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6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上师主要介绍和着重推荐：最简单，最下等的修法。没有高标准要求，每个人都能做到。</a:t>
            </a:r>
            <a:endParaRPr lang="en-US" altLang="zh-CN" sz="3600" dirty="0" smtClean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600" dirty="0">
                <a:solidFill>
                  <a:schemeClr val="accent6">
                    <a:lumMod val="50000"/>
                  </a:schemeClr>
                </a:solidFill>
                <a:effectLst/>
              </a:rPr>
              <a:t>不仅</a:t>
            </a:r>
            <a:r>
              <a:rPr lang="zh-CN" altLang="en-US" sz="36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仅当做精神上的安慰与寄托；</a:t>
            </a:r>
            <a:endParaRPr lang="en-US" altLang="zh-CN" sz="3600" dirty="0" smtClean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600" dirty="0">
                <a:solidFill>
                  <a:schemeClr val="accent6">
                    <a:lumMod val="50000"/>
                  </a:schemeClr>
                </a:solidFill>
                <a:effectLst/>
              </a:rPr>
              <a:t>既可</a:t>
            </a:r>
            <a:r>
              <a:rPr lang="zh-CN" altLang="en-US" sz="36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以积累资粮，清净罪业，同时在恢复健康方面有帮助；</a:t>
            </a:r>
            <a:endParaRPr lang="en-US" altLang="zh-CN" sz="3600" dirty="0" smtClean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6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要提前有所准备，生病时候，一定要修这个法！</a:t>
            </a:r>
            <a:endParaRPr lang="en-US" sz="3600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marL="0" indent="0">
              <a:buNone/>
            </a:pPr>
            <a:endParaRPr lang="en-US" altLang="zh-CN" sz="3000" dirty="0" smtClean="0">
              <a:solidFill>
                <a:srgbClr val="002060"/>
              </a:solidFill>
              <a:effectLst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372" y="548680"/>
            <a:ext cx="10801789" cy="5539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5400" b="0" i="0" u="none" strike="noStrike" kern="1200" cap="none" spc="-150" normalizeH="0" baseline="0" noProof="0" dirty="0">
                <a:ln w="11430"/>
                <a:gradFill flip="none" rotWithShape="1">
                  <a:gsLst>
                    <a:gs pos="0">
                      <a:srgbClr val="FFFFB9"/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n-US" altLang="zh-CN" sz="4000" dirty="0" smtClean="0">
                <a:solidFill>
                  <a:srgbClr val="002060"/>
                </a:solidFill>
              </a:rPr>
              <a:t>3</a:t>
            </a:r>
            <a:r>
              <a:rPr lang="zh-CN" altLang="en-US" sz="4000" dirty="0" smtClean="0">
                <a:solidFill>
                  <a:srgbClr val="002060"/>
                </a:solidFill>
              </a:rPr>
              <a:t> 结束语</a:t>
            </a:r>
            <a:endParaRPr lang="zh-CN" altLang="en-US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941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780" y="188640"/>
            <a:ext cx="11165020" cy="680117"/>
          </a:xfrm>
        </p:spPr>
        <p:txBody>
          <a:bodyPr/>
          <a:lstStyle/>
          <a:p>
            <a:r>
              <a:rPr lang="zh-CN" altLang="en-US" dirty="0"/>
              <a:t>思考</a:t>
            </a:r>
            <a:r>
              <a:rPr lang="zh-CN" altLang="en-US" dirty="0" smtClean="0"/>
              <a:t>题：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780" y="1340768"/>
            <a:ext cx="11173090" cy="3767185"/>
          </a:xfrm>
        </p:spPr>
        <p:txBody>
          <a:bodyPr anchor="ctr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CN" altLang="en-US" sz="2000" dirty="0" smtClean="0"/>
              <a:t> </a:t>
            </a:r>
            <a:r>
              <a:rPr lang="zh-CN" altLang="en-US" sz="2400" dirty="0" smtClean="0"/>
              <a:t>病</a:t>
            </a:r>
            <a:r>
              <a:rPr lang="zh-CN" altLang="en-US" sz="2400" dirty="0"/>
              <a:t>痛的功德有哪些</a:t>
            </a:r>
            <a:r>
              <a:rPr lang="zh-CN" altLang="en-US" sz="2400" dirty="0" smtClean="0"/>
              <a:t>？</a:t>
            </a:r>
            <a:endParaRPr lang="en-US" altLang="zh-CN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/>
              <a:t>为</a:t>
            </a:r>
            <a:r>
              <a:rPr lang="zh-CN" altLang="en-US" sz="2400" dirty="0"/>
              <a:t>什么要把病</a:t>
            </a:r>
            <a:r>
              <a:rPr lang="zh-CN" altLang="en-US" sz="2400" dirty="0" smtClean="0"/>
              <a:t>痛视</a:t>
            </a:r>
            <a:r>
              <a:rPr lang="zh-CN" altLang="en-US" sz="2400" dirty="0"/>
              <a:t>为善知识</a:t>
            </a:r>
            <a:r>
              <a:rPr lang="zh-CN" altLang="en-US" sz="2400" dirty="0" smtClean="0"/>
              <a:t>？</a:t>
            </a:r>
            <a:endParaRPr lang="en-US" altLang="zh-CN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/>
              <a:t>上</a:t>
            </a:r>
            <a:r>
              <a:rPr lang="zh-CN" altLang="en-US" sz="2400" dirty="0"/>
              <a:t>师介绍了上中下三种把病苦转为道用的修法层次，请谈谈三种层次的具体内容。我们能够跳开下等修法，直接修中上等修法吗？为什么</a:t>
            </a:r>
            <a:r>
              <a:rPr lang="zh-CN" altLang="en-US" sz="2400" dirty="0" smtClean="0"/>
              <a:t>？</a:t>
            </a:r>
            <a:endParaRPr lang="en-US" altLang="zh-CN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/>
              <a:t>结</a:t>
            </a:r>
            <a:r>
              <a:rPr lang="zh-CN" altLang="en-US" sz="2400" dirty="0"/>
              <a:t>合自身具体情况，谈谈把病痛视为修行顺缘，促进六种波罗蜜多的修习的体会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/>
              <a:t>上</a:t>
            </a:r>
            <a:r>
              <a:rPr lang="zh-CN" altLang="en-US" sz="2400" dirty="0"/>
              <a:t>师在课程快结束时讲了他自己打疫苗的事情，他为什么讲这个经历，你是怎样理解的</a:t>
            </a:r>
            <a:r>
              <a:rPr lang="zh-CN" altLang="en-US" sz="2400" dirty="0" smtClean="0"/>
              <a:t>？</a:t>
            </a:r>
            <a:endParaRPr lang="en-US" altLang="zh-CN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/>
              <a:t>小</a:t>
            </a:r>
            <a:r>
              <a:rPr lang="zh-CN" altLang="en-US" sz="2400" dirty="0"/>
              <a:t>毛小病的清净业障我可以接受，当长期重病在床的时候，我们怎么能保证自己能坦然地面对疾病而把它转为道用呢</a:t>
            </a:r>
            <a:r>
              <a:rPr lang="zh-CN" altLang="en-US" sz="2400" dirty="0" smtClean="0"/>
              <a:t>？</a:t>
            </a:r>
            <a:endParaRPr lang="en-US" altLang="zh-CN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 smtClean="0"/>
              <a:t>我</a:t>
            </a:r>
            <a:r>
              <a:rPr lang="zh-CN" altLang="en-US" sz="2400" dirty="0"/>
              <a:t>们为什么会生病，家里不信佛的人生病，怎么办？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201992586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">
              <a:schemeClr val="accent1">
                <a:lumMod val="75000"/>
              </a:schemeClr>
            </a:gs>
            <a:gs pos="77000">
              <a:schemeClr val="accent1">
                <a:lumMod val="20000"/>
                <a:lumOff val="80000"/>
              </a:schemeClr>
            </a:gs>
            <a:gs pos="47000">
              <a:schemeClr val="accent1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7715" y="2719634"/>
            <a:ext cx="7068924" cy="3884013"/>
          </a:xfrm>
        </p:spPr>
        <p:txBody>
          <a:bodyPr/>
          <a:lstStyle/>
          <a:p>
            <a:pPr marL="0" indent="0" algn="ctr">
              <a:buNone/>
            </a:pPr>
            <a:r>
              <a:rPr lang="zh-CN" altLang="en-US" sz="2399" dirty="0"/>
              <a:t>顶礼本师释迦牟尼佛！</a:t>
            </a:r>
            <a:endParaRPr lang="en-US" sz="2399" dirty="0"/>
          </a:p>
          <a:p>
            <a:pPr marL="0" indent="0" algn="ctr">
              <a:buNone/>
            </a:pPr>
            <a:r>
              <a:rPr lang="zh-CN" altLang="en-US" sz="2399" dirty="0"/>
              <a:t>顶礼文殊智慧勇识！</a:t>
            </a:r>
            <a:endParaRPr lang="en-US" sz="2399" dirty="0"/>
          </a:p>
          <a:p>
            <a:pPr marL="0" indent="0" algn="ctr">
              <a:buNone/>
            </a:pPr>
            <a:r>
              <a:rPr lang="zh-CN" altLang="en-US" sz="2399" dirty="0"/>
              <a:t>顶礼传承大恩上师！</a:t>
            </a:r>
            <a:endParaRPr lang="en-US" altLang="zh-CN" sz="2399" dirty="0"/>
          </a:p>
          <a:p>
            <a:pPr marL="0" indent="0" algn="ctr">
              <a:buNone/>
            </a:pPr>
            <a:endParaRPr lang="en-US" sz="2399" dirty="0"/>
          </a:p>
          <a:p>
            <a:pPr marL="0" indent="0" algn="ctr">
              <a:buNone/>
            </a:pPr>
            <a:r>
              <a:rPr lang="zh-CN" altLang="en-US" sz="2399" dirty="0"/>
              <a:t>无上甚深微妙法</a:t>
            </a:r>
            <a:r>
              <a:rPr lang="en-US" sz="2399" dirty="0"/>
              <a:t>  </a:t>
            </a:r>
            <a:r>
              <a:rPr lang="zh-CN" altLang="en-US" sz="2399" dirty="0"/>
              <a:t>百千万劫难遭遇</a:t>
            </a:r>
            <a:endParaRPr lang="en-US" sz="2399" dirty="0"/>
          </a:p>
          <a:p>
            <a:pPr marL="0" indent="0" algn="ctr">
              <a:buNone/>
            </a:pPr>
            <a:r>
              <a:rPr lang="zh-CN" altLang="en-US" sz="2399" dirty="0"/>
              <a:t>我今见闻得受持</a:t>
            </a:r>
            <a:r>
              <a:rPr lang="en-US" sz="2399" dirty="0"/>
              <a:t>  </a:t>
            </a:r>
            <a:r>
              <a:rPr lang="zh-CN" altLang="en-US" sz="2399" dirty="0"/>
              <a:t>愿解如来真实义</a:t>
            </a:r>
            <a:endParaRPr lang="en-US" altLang="zh-CN" sz="2399" dirty="0"/>
          </a:p>
          <a:p>
            <a:pPr marL="0" indent="0" algn="ctr">
              <a:buNone/>
            </a:pPr>
            <a:endParaRPr lang="en-US" sz="2399" dirty="0"/>
          </a:p>
          <a:p>
            <a:pPr marL="0" indent="0" algn="ctr">
              <a:buNone/>
            </a:pPr>
            <a:r>
              <a:rPr lang="zh-CN" altLang="en-US" sz="2399" dirty="0"/>
              <a:t>为度化一切众生，请大家发无上殊胜的菩提心！</a:t>
            </a:r>
            <a:endParaRPr lang="en-US" sz="2399" dirty="0"/>
          </a:p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4687" y="894"/>
            <a:ext cx="1894981" cy="2409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37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0"/>
              </a:schemeClr>
            </a:gs>
            <a:gs pos="10000">
              <a:schemeClr val="accent4">
                <a:lumMod val="75000"/>
              </a:schemeClr>
            </a:gs>
            <a:gs pos="36000">
              <a:schemeClr val="accent4">
                <a:lumMod val="40000"/>
                <a:lumOff val="60000"/>
              </a:schemeClr>
            </a:gs>
            <a:gs pos="64000">
              <a:schemeClr val="accent4">
                <a:lumMod val="20000"/>
                <a:lumOff val="80000"/>
              </a:schemeClr>
            </a:gs>
            <a:gs pos="94000">
              <a:schemeClr val="tx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860" y="476672"/>
            <a:ext cx="9361629" cy="609398"/>
          </a:xfrm>
        </p:spPr>
        <p:txBody>
          <a:bodyPr/>
          <a:lstStyle/>
          <a:p>
            <a:r>
              <a:rPr lang="en-US" altLang="zh-CN" sz="4400" dirty="0" smtClean="0">
                <a:solidFill>
                  <a:srgbClr val="002060"/>
                </a:solidFill>
              </a:rPr>
              <a:t>1</a:t>
            </a:r>
            <a:r>
              <a:rPr lang="zh-CN" altLang="en-US" sz="4400" dirty="0" smtClean="0">
                <a:solidFill>
                  <a:srgbClr val="002060"/>
                </a:solidFill>
              </a:rPr>
              <a:t> </a:t>
            </a:r>
            <a:r>
              <a:rPr lang="zh-CN" altLang="en-US" sz="4400" dirty="0" smtClean="0">
                <a:solidFill>
                  <a:srgbClr val="002060"/>
                </a:solidFill>
              </a:rPr>
              <a:t> 将</a:t>
            </a:r>
            <a:r>
              <a:rPr lang="zh-CN" altLang="en-US" sz="4400" dirty="0" smtClean="0">
                <a:solidFill>
                  <a:srgbClr val="002060"/>
                </a:solidFill>
              </a:rPr>
              <a:t>病痛转</a:t>
            </a:r>
            <a:r>
              <a:rPr lang="zh-CN" altLang="en-US" sz="4400" dirty="0">
                <a:solidFill>
                  <a:srgbClr val="002060"/>
                </a:solidFill>
              </a:rPr>
              <a:t>为道用的重要性</a:t>
            </a:r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820" y="1412776"/>
            <a:ext cx="10656878" cy="4968552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CN" altLang="en-US" sz="2200" dirty="0">
                <a:solidFill>
                  <a:schemeClr val="bg1"/>
                </a:solidFill>
              </a:rPr>
              <a:t>如何将病苦转为道用，是一个很重要的修法。作为佛教徒，如果能有比较高的证悟境界，则疾病、痛苦等等都能妥善地对待；但如果修行的层次没有那么高，则遇到生病或其他的痛苦时，大多数的人都会感到手忙脚乱、无可奈何</a:t>
            </a:r>
            <a:r>
              <a:rPr lang="zh-CN" altLang="en-US" sz="2200" dirty="0" smtClean="0">
                <a:solidFill>
                  <a:schemeClr val="bg1"/>
                </a:solidFill>
              </a:rPr>
              <a:t>。</a:t>
            </a:r>
            <a:endParaRPr lang="en-US" altLang="zh-CN" sz="2200" dirty="0" smtClean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200" dirty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CN" altLang="en-US" sz="2200" dirty="0">
                <a:solidFill>
                  <a:schemeClr val="bg1"/>
                </a:solidFill>
              </a:rPr>
              <a:t>这个修法是麦彭仁波切为了利益众生，使他们能在生病的时候，把疾病变成积累资粮和遣除障碍的方法而撰写的</a:t>
            </a:r>
            <a:r>
              <a:rPr lang="zh-CN" altLang="en-US" sz="2200" dirty="0" smtClean="0">
                <a:solidFill>
                  <a:schemeClr val="bg1"/>
                </a:solidFill>
              </a:rPr>
              <a:t>。</a:t>
            </a:r>
            <a:endParaRPr lang="en-US" altLang="zh-CN" sz="2200" dirty="0" smtClean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altLang="zh-CN" sz="2200" dirty="0" smtClean="0">
              <a:solidFill>
                <a:schemeClr val="bg1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zh-CN" altLang="en-US" sz="2200" dirty="0">
                <a:solidFill>
                  <a:schemeClr val="bg1"/>
                </a:solidFill>
              </a:rPr>
              <a:t>生</a:t>
            </a:r>
            <a:r>
              <a:rPr lang="zh-CN" altLang="en-US" sz="2200" dirty="0" smtClean="0">
                <a:solidFill>
                  <a:schemeClr val="bg1"/>
                </a:solidFill>
              </a:rPr>
              <a:t>病的时候在</a:t>
            </a:r>
            <a:r>
              <a:rPr lang="zh-CN" altLang="en-US" sz="2200" dirty="0">
                <a:solidFill>
                  <a:schemeClr val="bg1"/>
                </a:solidFill>
              </a:rPr>
              <a:t>肉体接受医学治疗的同时，在精神上也能够转疾病为道用，以积累资粮、清净罪业。</a:t>
            </a:r>
            <a:endParaRPr lang="en-US" altLang="zh-CN" sz="2200" dirty="0">
              <a:solidFill>
                <a:schemeClr val="bg1"/>
              </a:solidFill>
            </a:endParaRPr>
          </a:p>
          <a:p>
            <a:pPr marL="396738" indent="-457200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zh-CN" altLang="en-US" sz="2200" dirty="0">
                <a:solidFill>
                  <a:schemeClr val="bg1"/>
                </a:solidFill>
              </a:rPr>
              <a:t>通过一场病，让自己产生一些新的认识、新的感受；通过这些认识与感受，就可</a:t>
            </a:r>
            <a:r>
              <a:rPr lang="zh-CN" altLang="en-US" sz="2200" dirty="0" smtClean="0">
                <a:solidFill>
                  <a:schemeClr val="bg1"/>
                </a:solidFill>
              </a:rPr>
              <a:t>以积累</a:t>
            </a:r>
            <a:r>
              <a:rPr lang="zh-CN" altLang="en-US" sz="2200" dirty="0">
                <a:solidFill>
                  <a:schemeClr val="bg1"/>
                </a:solidFill>
              </a:rPr>
              <a:t>资粮、清净罪业</a:t>
            </a:r>
            <a:r>
              <a:rPr lang="zh-CN" altLang="en-US" sz="2200" dirty="0" smtClean="0">
                <a:solidFill>
                  <a:schemeClr val="bg1"/>
                </a:solidFill>
              </a:rPr>
              <a:t>。</a:t>
            </a:r>
            <a:endParaRPr lang="en-US" altLang="zh-CN" sz="2200" dirty="0" smtClean="0">
              <a:solidFill>
                <a:schemeClr val="bg1"/>
              </a:solidFill>
            </a:endParaRPr>
          </a:p>
          <a:p>
            <a:pPr marL="396738" indent="-457200">
              <a:lnSpc>
                <a:spcPct val="150000"/>
              </a:lnSpc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Ø"/>
            </a:pPr>
            <a:r>
              <a:rPr lang="zh-CN" altLang="en-US" sz="2200" dirty="0" smtClean="0">
                <a:solidFill>
                  <a:schemeClr val="bg1"/>
                </a:solidFill>
              </a:rPr>
              <a:t>由</a:t>
            </a:r>
            <a:r>
              <a:rPr lang="zh-CN" altLang="en-US" sz="2200" dirty="0">
                <a:solidFill>
                  <a:schemeClr val="bg1"/>
                </a:solidFill>
              </a:rPr>
              <a:t>于我们还没有彻底脱离生老病死，所以随时都有可能面临病死之苦</a:t>
            </a:r>
            <a:r>
              <a:rPr lang="zh-CN" altLang="en-US" sz="2200" dirty="0" smtClean="0">
                <a:solidFill>
                  <a:schemeClr val="bg1"/>
                </a:solidFill>
              </a:rPr>
              <a:t>。</a:t>
            </a:r>
            <a:r>
              <a:rPr lang="zh-CN" altLang="en-US" sz="2200" dirty="0">
                <a:solidFill>
                  <a:schemeClr val="bg1"/>
                </a:solidFill>
              </a:rPr>
              <a:t>最好能提早作好修行上与心理上的准备。生病的时候一定要修持这个法。</a:t>
            </a: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3676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0"/>
              </a:schemeClr>
            </a:gs>
            <a:gs pos="10000">
              <a:schemeClr val="accent4">
                <a:lumMod val="75000"/>
              </a:schemeClr>
            </a:gs>
            <a:gs pos="36000">
              <a:schemeClr val="accent4">
                <a:lumMod val="40000"/>
                <a:lumOff val="60000"/>
              </a:schemeClr>
            </a:gs>
            <a:gs pos="64000">
              <a:schemeClr val="accent4">
                <a:lumMod val="20000"/>
                <a:lumOff val="80000"/>
              </a:schemeClr>
            </a:gs>
            <a:gs pos="94000">
              <a:schemeClr val="tx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836" y="1556792"/>
            <a:ext cx="10512862" cy="456622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effectLst/>
              </a:rPr>
              <a:t>下等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的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effectLst/>
              </a:rPr>
              <a:t>两个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修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effectLst/>
              </a:rPr>
              <a:t>法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，每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effectLst/>
              </a:rPr>
              <a:t>个普通人都可以做得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到</a:t>
            </a:r>
            <a:endParaRPr lang="en-US" altLang="zh-CN" sz="2600" dirty="0" smtClean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修法一：视</a:t>
            </a:r>
            <a:r>
              <a:rPr lang="zh-CN" altLang="en-US" sz="2400" dirty="0">
                <a:solidFill>
                  <a:srgbClr val="002060"/>
                </a:solidFill>
                <a:effectLst/>
              </a:rPr>
              <a:t>病痛为功德，从而清净罪</a:t>
            </a:r>
            <a:r>
              <a:rPr lang="zh-CN" altLang="en-US" sz="2400" dirty="0" smtClean="0">
                <a:solidFill>
                  <a:srgbClr val="002060"/>
                </a:solidFill>
                <a:effectLst/>
              </a:rPr>
              <a:t>业</a:t>
            </a:r>
            <a:endParaRPr lang="en-US" altLang="zh-CN" sz="2400" dirty="0" smtClean="0">
              <a:solidFill>
                <a:srgbClr val="002060"/>
              </a:solidFill>
              <a:effectLst/>
            </a:endParaRP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400" dirty="0" smtClean="0">
                <a:solidFill>
                  <a:srgbClr val="002060"/>
                </a:solidFill>
              </a:rPr>
              <a:t>修法二：视</a:t>
            </a:r>
            <a:r>
              <a:rPr lang="zh-CN" altLang="en-US" sz="2400" dirty="0">
                <a:solidFill>
                  <a:srgbClr val="002060"/>
                </a:solidFill>
              </a:rPr>
              <a:t>病痛为善知识，认真取舍因</a:t>
            </a:r>
            <a:r>
              <a:rPr lang="zh-CN" altLang="en-US" sz="2400" dirty="0" smtClean="0">
                <a:solidFill>
                  <a:srgbClr val="002060"/>
                </a:solidFill>
              </a:rPr>
              <a:t>果</a:t>
            </a:r>
            <a:endParaRPr lang="en-US" altLang="zh-CN" sz="2600" dirty="0" smtClean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effectLst/>
              </a:rPr>
              <a:t>中等的修法，是修持自他相换等菩提心或如幻如梦的修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法，将病苦转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effectLst/>
              </a:rPr>
              <a:t>为道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用</a:t>
            </a:r>
            <a:endParaRPr lang="en-US" sz="3000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effectLst/>
              </a:rPr>
              <a:t>上等的修法，是通过证悟空性和禅定的能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力，将病苦转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effectLst/>
              </a:rPr>
              <a:t>为道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用</a:t>
            </a:r>
            <a:endParaRPr lang="en-US" altLang="zh-CN" sz="30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9756" y="620688"/>
            <a:ext cx="10801789" cy="5539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5400" b="0" i="0" u="none" strike="noStrike" kern="1200" cap="none" spc="-150" normalizeH="0" baseline="0" noProof="0" dirty="0">
                <a:ln w="11430"/>
                <a:gradFill flip="none" rotWithShape="1">
                  <a:gsLst>
                    <a:gs pos="0">
                      <a:srgbClr val="FFFFB9"/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n-US" altLang="zh-CN" sz="4000" dirty="0" smtClean="0">
                <a:solidFill>
                  <a:srgbClr val="002060"/>
                </a:solidFill>
              </a:rPr>
              <a:t>2</a:t>
            </a:r>
            <a:r>
              <a:rPr lang="zh-CN" altLang="en-US" sz="4000" dirty="0" smtClean="0">
                <a:solidFill>
                  <a:srgbClr val="002060"/>
                </a:solidFill>
              </a:rPr>
              <a:t> 修法的三种层次和具体的修法 </a:t>
            </a:r>
            <a:endParaRPr lang="zh-CN" altLang="en-US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018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0"/>
              </a:schemeClr>
            </a:gs>
            <a:gs pos="10000">
              <a:schemeClr val="accent4">
                <a:lumMod val="75000"/>
              </a:schemeClr>
            </a:gs>
            <a:gs pos="36000">
              <a:schemeClr val="accent4">
                <a:lumMod val="40000"/>
                <a:lumOff val="60000"/>
              </a:schemeClr>
            </a:gs>
            <a:gs pos="64000">
              <a:schemeClr val="accent4">
                <a:lumMod val="20000"/>
                <a:lumOff val="80000"/>
              </a:schemeClr>
            </a:gs>
            <a:gs pos="94000">
              <a:schemeClr val="tx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796" y="548681"/>
            <a:ext cx="11017223" cy="576063"/>
          </a:xfrm>
        </p:spPr>
        <p:txBody>
          <a:bodyPr/>
          <a:lstStyle/>
          <a:p>
            <a:r>
              <a:rPr lang="en-US" altLang="zh-CN" sz="4000" dirty="0" smtClean="0">
                <a:solidFill>
                  <a:srgbClr val="002060"/>
                </a:solidFill>
              </a:rPr>
              <a:t>2.1</a:t>
            </a:r>
            <a:r>
              <a:rPr lang="zh-CN" altLang="en-US" sz="4000" dirty="0" smtClean="0">
                <a:solidFill>
                  <a:srgbClr val="002060"/>
                </a:solidFill>
              </a:rPr>
              <a:t> 具体修法</a:t>
            </a:r>
            <a:r>
              <a:rPr lang="zh-CN" altLang="en-US" sz="4000" dirty="0">
                <a:solidFill>
                  <a:srgbClr val="002060"/>
                </a:solidFill>
              </a:rPr>
              <a:t>之</a:t>
            </a:r>
            <a:r>
              <a:rPr lang="zh-CN" altLang="en-US" sz="4000" dirty="0" smtClean="0">
                <a:solidFill>
                  <a:srgbClr val="002060"/>
                </a:solidFill>
              </a:rPr>
              <a:t>一：</a:t>
            </a:r>
            <a:r>
              <a:rPr lang="zh-CN" altLang="en-US" sz="4000" dirty="0" smtClean="0">
                <a:solidFill>
                  <a:srgbClr val="002060"/>
                </a:solidFill>
                <a:effectLst/>
              </a:rPr>
              <a:t>视</a:t>
            </a:r>
            <a:r>
              <a:rPr lang="zh-CN" altLang="en-US" sz="4000" dirty="0">
                <a:solidFill>
                  <a:srgbClr val="002060"/>
                </a:solidFill>
                <a:effectLst/>
              </a:rPr>
              <a:t>病痛为功德，从而清净罪业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812" y="1412776"/>
            <a:ext cx="11017224" cy="496855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2.1.1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zh-CN" altLang="en-US" sz="30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思</a:t>
            </a:r>
            <a:r>
              <a:rPr lang="zh-CN" altLang="en-US" sz="30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维方式一</a:t>
            </a:r>
            <a:r>
              <a:rPr lang="zh-CN" altLang="en-US" sz="3000" dirty="0" smtClean="0">
                <a:solidFill>
                  <a:schemeClr val="bg1"/>
                </a:solidFill>
                <a:effectLst/>
              </a:rPr>
              <a:t>：</a:t>
            </a:r>
            <a:r>
              <a:rPr lang="zh-CN" altLang="en-US" sz="28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从无始以来到今天，每个众生都在充满痛苦的轮回中不由自主地流转不止</a:t>
            </a:r>
            <a:r>
              <a:rPr lang="zh-CN" altLang="en-US" sz="28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8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8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由于轮回本身就不存在什么幸福和快乐，所以，想从中获得幸福和快乐，纯粹是缘木求鱼。</a:t>
            </a:r>
            <a:endParaRPr lang="en-US" altLang="zh-CN" sz="3000" dirty="0" smtClean="0">
              <a:solidFill>
                <a:schemeClr val="bg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ja-JP" altLang="en-US" sz="2800" dirty="0">
                <a:solidFill>
                  <a:schemeClr val="bg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了知病痛的功德</a:t>
            </a:r>
            <a:r>
              <a:rPr lang="ja-JP" altLang="en-US" sz="2800" dirty="0" smtClean="0">
                <a:solidFill>
                  <a:schemeClr val="bg1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CN" altLang="en-US" sz="28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对于一个修行人，一个希求解脱的人来说，病痛也有很大的功德，而且是世间所谓的幸福、快乐所无法取代的功德。</a:t>
            </a:r>
            <a:endParaRPr lang="en-US" altLang="zh-CN" sz="2800" dirty="0" smtClean="0">
              <a:solidFill>
                <a:schemeClr val="bg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031875" lvl="1" indent="-514350">
              <a:buFont typeface="+mj-lt"/>
              <a:buAutoNum type="arabicParenR"/>
            </a:pPr>
            <a:r>
              <a:rPr lang="zh-CN" altLang="en-US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第一个功德是，虽然我生了病，在肉体上感受到了一定的痛苦，但是，如果不是这场比较严重的病来警告我，也许我永远都不会去思维人生的痛苦</a:t>
            </a:r>
            <a:r>
              <a:rPr lang="zh-CN" altLang="en-US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031875" lvl="1" indent="-514350">
              <a:buFont typeface="+mj-lt"/>
              <a:buAutoNum type="arabicParenR"/>
            </a:pPr>
            <a:r>
              <a:rPr lang="zh-CN" altLang="en-US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第二个</a:t>
            </a:r>
            <a:r>
              <a:rPr lang="zh-CN" altLang="en-US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功德</a:t>
            </a:r>
            <a:r>
              <a:rPr lang="zh-CN" altLang="en-US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是，如</a:t>
            </a:r>
            <a:r>
              <a:rPr lang="zh-CN" altLang="en-US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果我一生都没有病痛，一直都很健康的话，那我根本就不会认识到轮回是这么痛苦；如果我不认为轮回是这么痛苦的话，则修行最根本、最基础的出离心就绝对没有办法培养起来</a:t>
            </a:r>
            <a:r>
              <a:rPr lang="zh-CN" altLang="en-US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540629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0"/>
              </a:schemeClr>
            </a:gs>
            <a:gs pos="10000">
              <a:schemeClr val="accent4">
                <a:lumMod val="75000"/>
              </a:schemeClr>
            </a:gs>
            <a:gs pos="36000">
              <a:schemeClr val="accent4">
                <a:lumMod val="40000"/>
                <a:lumOff val="60000"/>
              </a:schemeClr>
            </a:gs>
            <a:gs pos="64000">
              <a:schemeClr val="accent4">
                <a:lumMod val="20000"/>
                <a:lumOff val="80000"/>
              </a:schemeClr>
            </a:gs>
            <a:gs pos="94000">
              <a:schemeClr val="tx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836" y="1484784"/>
            <a:ext cx="10512862" cy="463823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2.1.2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zh-CN" altLang="en-US" sz="30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思</a:t>
            </a:r>
            <a:r>
              <a:rPr lang="zh-CN" altLang="en-US" sz="30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维方式二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zh-CN" altLang="en-US" sz="28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如果一个人一生当中都不生病的话，自然而然就会生起傲慢心。</a:t>
            </a:r>
            <a:endParaRPr lang="en-US" altLang="zh-CN" sz="3000" dirty="0" smtClean="0">
              <a:solidFill>
                <a:schemeClr val="bg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</a:rPr>
              <a:t>因为身体健康，便会轻视有病痛的人，以致什么都不放在眼里，包括修行、解决生老病死、从轮回的痛苦当中获得解脱等等的事情。自从生了病，才深深地体会到人生的痛苦，故而改变态度，开始去注意这些、在乎这些。所以病痛具有这样的功德，</a:t>
            </a:r>
            <a:r>
              <a:rPr lang="en-US" altLang="zh-CN" sz="2400" dirty="0">
                <a:solidFill>
                  <a:schemeClr val="bg1"/>
                </a:solidFill>
              </a:rPr>
              <a:t>《</a:t>
            </a:r>
            <a:r>
              <a:rPr lang="zh-CN" altLang="en-US" sz="2400" dirty="0">
                <a:solidFill>
                  <a:schemeClr val="bg1"/>
                </a:solidFill>
              </a:rPr>
              <a:t>入菩萨行论</a:t>
            </a:r>
            <a:r>
              <a:rPr lang="en-US" altLang="zh-CN" sz="2400" dirty="0">
                <a:solidFill>
                  <a:schemeClr val="bg1"/>
                </a:solidFill>
              </a:rPr>
              <a:t>》</a:t>
            </a:r>
            <a:r>
              <a:rPr lang="zh-CN" altLang="en-US" sz="2400" dirty="0">
                <a:solidFill>
                  <a:schemeClr val="bg1"/>
                </a:solidFill>
              </a:rPr>
              <a:t>中也是这样讲的。</a:t>
            </a:r>
            <a:endParaRPr lang="en-US" sz="2400" dirty="0">
              <a:solidFill>
                <a:schemeClr val="bg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93812" y="548681"/>
            <a:ext cx="10728887" cy="5539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5400" b="0" i="0" u="none" strike="noStrike" kern="1200" cap="none" spc="-150" normalizeH="0" baseline="0" noProof="0" dirty="0">
                <a:ln w="11430"/>
                <a:gradFill flip="none" rotWithShape="1">
                  <a:gsLst>
                    <a:gs pos="0">
                      <a:srgbClr val="FFFFB9"/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 altLang="zh-CN" sz="4000" dirty="0" smtClean="0">
                <a:solidFill>
                  <a:srgbClr val="002060"/>
                </a:solidFill>
              </a:rPr>
              <a:t>2.1</a:t>
            </a:r>
            <a:r>
              <a:rPr lang="zh-CN" altLang="en-US" sz="4000" dirty="0" smtClean="0">
                <a:solidFill>
                  <a:srgbClr val="002060"/>
                </a:solidFill>
              </a:rPr>
              <a:t> 具体修法之一：</a:t>
            </a:r>
            <a:r>
              <a:rPr lang="zh-CN" altLang="en-US" sz="4000" dirty="0" smtClean="0">
                <a:solidFill>
                  <a:srgbClr val="002060"/>
                </a:solidFill>
                <a:effectLst/>
              </a:rPr>
              <a:t>视病痛为功德，从而清净罪业</a:t>
            </a:r>
            <a:endParaRPr lang="zh-CN" altLang="en-US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3844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0"/>
              </a:schemeClr>
            </a:gs>
            <a:gs pos="10000">
              <a:schemeClr val="accent4">
                <a:lumMod val="75000"/>
              </a:schemeClr>
            </a:gs>
            <a:gs pos="36000">
              <a:schemeClr val="accent4">
                <a:lumMod val="40000"/>
                <a:lumOff val="60000"/>
              </a:schemeClr>
            </a:gs>
            <a:gs pos="64000">
              <a:schemeClr val="accent4">
                <a:lumMod val="20000"/>
                <a:lumOff val="80000"/>
              </a:schemeClr>
            </a:gs>
            <a:gs pos="94000">
              <a:schemeClr val="tx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812" y="1340768"/>
            <a:ext cx="10873208" cy="525658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2.1.3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zh-CN" altLang="en-US" sz="3000" b="1" dirty="0" smtClean="0">
                <a:solidFill>
                  <a:schemeClr val="accent6">
                    <a:lumMod val="50000"/>
                  </a:schemeClr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思维方式三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：</a:t>
            </a:r>
            <a:r>
              <a:rPr lang="zh-CN" altLang="en-US" sz="28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28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佛经里面讲过，释迦牟尼佛所度化的娑婆世界具有五浊，众生的烦恼很粗大，环境各方面相对来说都非常恶劣，是一个充满痛苦的世界，不像阿弥陀佛的极乐世界那么幸福</a:t>
            </a:r>
            <a:r>
              <a:rPr lang="zh-CN" altLang="en-US" sz="28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3000" dirty="0">
              <a:solidFill>
                <a:schemeClr val="accent6">
                  <a:lumMod val="50000"/>
                </a:schemeClr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当时释迦牟尼佛发心到这个世界来度化众生的时候说，他所调化的世界中的众生，不论是精神上或肉体上受到任何痛苦，比如说，在这个娑婆世界中生一场病，即使是小至头痛的病，也比在其他清净佛刹中修持很长时间的功德还要大</a:t>
            </a:r>
            <a:r>
              <a:rPr lang="zh-CN" altLang="en-US" sz="24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像阿弥陀佛的极乐世界等等，因为它本身就没有痛苦，所以在清净罪业方面的效果自然也没有那么好</a:t>
            </a:r>
            <a:r>
              <a:rPr lang="zh-CN" altLang="en-US" sz="24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因为娑婆世界有如此的优越性，所以，有些非常勇敢的菩萨会专门发心到这个娑婆世界来承受痛苦。通过这些痛苦，就可以积累很多资</a:t>
            </a:r>
            <a:r>
              <a:rPr lang="zh-CN" altLang="en-US" sz="24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粮。</a:t>
            </a:r>
            <a:endParaRPr lang="en-US" altLang="zh-CN" sz="24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为什么高僧大德还会生病呢</a:t>
            </a:r>
            <a:r>
              <a:rPr lang="zh-CN" altLang="en-US" sz="24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？答</a:t>
            </a: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案有三种可能</a:t>
            </a:r>
            <a:r>
              <a:rPr lang="zh-CN" altLang="en-US" sz="24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endParaRPr lang="en-US" altLang="zh-CN" sz="24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74725" lvl="1" indent="-457200">
              <a:lnSpc>
                <a:spcPct val="150000"/>
              </a:lnSpc>
              <a:spcAft>
                <a:spcPts val="400"/>
              </a:spcAft>
              <a:buFont typeface="+mj-lt"/>
              <a:buAutoNum type="arabicParenR"/>
            </a:pPr>
            <a:r>
              <a:rPr lang="zh-CN" altLang="en-US" sz="24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其</a:t>
            </a: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一，这是一种示现。刚才我们讲过，往昔释迦牟尼佛生病的时候也看病、吃药，也让弟子们为其念经，这在佛经中都有记载。这都是度化众生的方便，是示现给别人看的</a:t>
            </a:r>
            <a:r>
              <a:rPr lang="zh-CN" altLang="en-US" sz="24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74725" lvl="1" indent="-457200">
              <a:lnSpc>
                <a:spcPct val="150000"/>
              </a:lnSpc>
              <a:spcAft>
                <a:spcPts val="400"/>
              </a:spcAft>
              <a:buFont typeface="+mj-lt"/>
              <a:buAutoNum type="arabicParenR"/>
            </a:pPr>
            <a:r>
              <a:rPr lang="zh-CN" altLang="en-US" sz="24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其</a:t>
            </a: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，虽然这些高僧大德是成就者，但他们的成就还没有达到佛的境界。虽然一地以上的菩萨在肉体上不会有痛苦，然而，停留在一地以下的资粮道、加行道两个阶段的菩萨、高僧大德们，则需要通过这样的方法来清净业障</a:t>
            </a:r>
            <a:r>
              <a:rPr lang="zh-CN" altLang="en-US" sz="24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974725" lvl="1" indent="-457200">
              <a:lnSpc>
                <a:spcPct val="150000"/>
              </a:lnSpc>
              <a:spcAft>
                <a:spcPts val="400"/>
              </a:spcAft>
              <a:buFont typeface="+mj-lt"/>
              <a:buAutoNum type="arabicParenR"/>
            </a:pPr>
            <a:r>
              <a:rPr lang="zh-CN" altLang="en-US" sz="24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</a:t>
            </a:r>
            <a:r>
              <a:rPr lang="zh-CN" altLang="en-US" sz="24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三，</a:t>
            </a: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是密宗特有的。 伏藏大师，或真正的密宗成就者，会特意选择残忍的形式来生病或者圆寂，是因为通过这种方式，就可以遣除一些佛法的违缘以及众生的灾难。</a:t>
            </a:r>
            <a:endParaRPr lang="en-US" altLang="zh-CN" sz="2400" dirty="0">
              <a:solidFill>
                <a:schemeClr val="bg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53263" y="548681"/>
            <a:ext cx="10729781" cy="5539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5400" b="0" i="0" u="none" strike="noStrike" kern="1200" cap="none" spc="-150" normalizeH="0" baseline="0" noProof="0" dirty="0">
                <a:ln w="11430"/>
                <a:gradFill flip="none" rotWithShape="1">
                  <a:gsLst>
                    <a:gs pos="0">
                      <a:srgbClr val="FFFFB9"/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 altLang="zh-CN" sz="4000" dirty="0" smtClean="0">
                <a:solidFill>
                  <a:srgbClr val="002060"/>
                </a:solidFill>
              </a:rPr>
              <a:t>2.1</a:t>
            </a:r>
            <a:r>
              <a:rPr lang="zh-CN" altLang="en-US" sz="4000" dirty="0" smtClean="0">
                <a:solidFill>
                  <a:srgbClr val="002060"/>
                </a:solidFill>
              </a:rPr>
              <a:t> 具体修法之一：</a:t>
            </a:r>
            <a:r>
              <a:rPr lang="zh-CN" altLang="en-US" sz="4000" dirty="0" smtClean="0">
                <a:solidFill>
                  <a:srgbClr val="002060"/>
                </a:solidFill>
                <a:effectLst/>
              </a:rPr>
              <a:t>视病痛为功德，从而清净罪业</a:t>
            </a:r>
            <a:endParaRPr lang="zh-CN" altLang="en-US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2218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0"/>
              </a:schemeClr>
            </a:gs>
            <a:gs pos="10000">
              <a:schemeClr val="accent4">
                <a:lumMod val="75000"/>
              </a:schemeClr>
            </a:gs>
            <a:gs pos="36000">
              <a:schemeClr val="accent4">
                <a:lumMod val="40000"/>
                <a:lumOff val="60000"/>
              </a:schemeClr>
            </a:gs>
            <a:gs pos="64000">
              <a:schemeClr val="accent4">
                <a:lumMod val="20000"/>
                <a:lumOff val="80000"/>
              </a:schemeClr>
            </a:gs>
            <a:gs pos="94000">
              <a:schemeClr val="tx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93812" y="548680"/>
            <a:ext cx="11161829" cy="5539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5400" b="0" i="0" u="none" strike="noStrike" kern="1200" cap="none" spc="-150" normalizeH="0" baseline="0" noProof="0" dirty="0">
                <a:ln w="11430"/>
                <a:gradFill flip="none" rotWithShape="1">
                  <a:gsLst>
                    <a:gs pos="0">
                      <a:srgbClr val="FFFFB9"/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 altLang="zh-CN" sz="4000" dirty="0" smtClean="0">
                <a:solidFill>
                  <a:srgbClr val="002060"/>
                </a:solidFill>
              </a:rPr>
              <a:t>2.2</a:t>
            </a:r>
            <a:r>
              <a:rPr lang="zh-CN" altLang="en-US" sz="4000" dirty="0" smtClean="0">
                <a:solidFill>
                  <a:srgbClr val="002060"/>
                </a:solidFill>
              </a:rPr>
              <a:t> 具体修法之二：</a:t>
            </a:r>
            <a:r>
              <a:rPr lang="zh-CN" altLang="en-US" sz="4000" dirty="0">
                <a:solidFill>
                  <a:srgbClr val="002060"/>
                </a:solidFill>
              </a:rPr>
              <a:t>视病痛为善知识，认真取舍因果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09836" y="1484784"/>
            <a:ext cx="10512862" cy="511256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2.2.1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 </a:t>
            </a:r>
            <a:r>
              <a:rPr lang="zh-CN" altLang="en-US" sz="28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当我们生病的时候，还要思维，如果我们不希求解脱，则在未来的生生世世当中，还会出现很多这样的痛苦。以前我没有想过，也不知道这些道理，现在通过佛的教诲知道了这些道理以后，就一定要珍惜每一次机会，把常人畏惧、回避、讨厌的病痛转为道用</a:t>
            </a:r>
            <a:r>
              <a:rPr lang="zh-CN" altLang="en-US" sz="28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8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虽然这次生病对我而言是很大的痛苦，但观待地狱众生以及畜生的痛苦，或者是人间很强大的痛苦而言，实在是微不足道</a:t>
            </a:r>
            <a:r>
              <a:rPr lang="zh-CN" altLang="en-US" sz="28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的，</a:t>
            </a:r>
            <a:r>
              <a:rPr lang="zh-CN" altLang="en-US" sz="20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如果因</a:t>
            </a:r>
            <a:r>
              <a:rPr lang="zh-CN" altLang="en-US" sz="20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为这次生病而死去，</a:t>
            </a:r>
            <a:r>
              <a:rPr lang="zh-CN" altLang="en-US" sz="24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那</a:t>
            </a: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我就要在心理上作一个准备。</a:t>
            </a:r>
            <a:endParaRPr lang="en-US" altLang="zh-CN" sz="28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生病是个很好的机</a:t>
            </a:r>
            <a:r>
              <a:rPr lang="zh-CN" altLang="en-US" sz="2400" dirty="0" smtClean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会，把</a:t>
            </a: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过去、现在、未来三世所有的身体、财产、善根全部供养诸佛菩萨，然后发愿</a:t>
            </a:r>
            <a:r>
              <a:rPr lang="en-US" altLang="zh-CN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—</a:t>
            </a:r>
            <a:r>
              <a:rPr lang="zh-CN" altLang="en-US" sz="24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即使我这次的病无法治愈，希望以此善根，能使我下一世再遇到这样的机会；不但能遇到这样的机会，而且在下一世不会再像现在这样错过机会，我一定要牢牢抓住机会精进修习菩提道。</a:t>
            </a:r>
            <a:endParaRPr lang="en-US" altLang="zh-CN" sz="2800" dirty="0" smtClean="0">
              <a:solidFill>
                <a:schemeClr val="bg1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zh-CN" altLang="en-US" sz="2800" dirty="0">
                <a:solidFill>
                  <a:schemeClr val="bg1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在发愿的同时，还要坚定不移地深信，我这个愿力永远都不会空耗，是一定会实现的。因为愿力本身就有这个力量，这个力量永远都不会有什么差错。</a:t>
            </a:r>
            <a:endParaRPr lang="en-US" altLang="zh-CN" sz="2800" dirty="0" smtClean="0">
              <a:solidFill>
                <a:schemeClr val="bg1"/>
              </a:solidFill>
              <a:effectLst/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lnSpc>
                <a:spcPct val="150000"/>
              </a:lnSpc>
              <a:spcAft>
                <a:spcPts val="400"/>
              </a:spcAft>
              <a:buSzPct val="90000"/>
              <a:buNone/>
            </a:pPr>
            <a:endParaRPr lang="en-US" altLang="zh-CN" sz="2800" dirty="0">
              <a:solidFill>
                <a:srgbClr val="002060"/>
              </a:solidFill>
              <a:effectLst/>
            </a:endParaRPr>
          </a:p>
          <a:p>
            <a:pPr>
              <a:lnSpc>
                <a:spcPct val="150000"/>
              </a:lnSpc>
              <a:spcAft>
                <a:spcPts val="400"/>
              </a:spcAft>
              <a:buSzPct val="90000"/>
              <a:buFont typeface="Wingdings" panose="05000000000000000000" pitchFamily="2" charset="2"/>
              <a:buChar char="v"/>
            </a:pPr>
            <a:r>
              <a:rPr lang="zh-CN" altLang="en-US" sz="2800" dirty="0">
                <a:solidFill>
                  <a:srgbClr val="002060"/>
                </a:solidFill>
                <a:effectLst/>
              </a:rPr>
              <a:t>观待三恶道苦</a:t>
            </a: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，目前痛苦微不足道，发</a:t>
            </a:r>
            <a:r>
              <a:rPr lang="zh-CN" altLang="en-US" sz="2800" dirty="0">
                <a:solidFill>
                  <a:srgbClr val="002060"/>
                </a:solidFill>
                <a:effectLst/>
              </a:rPr>
              <a:t>心一定要为彻底脱离病痛而努</a:t>
            </a: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力；</a:t>
            </a:r>
            <a:endParaRPr lang="en-US" altLang="zh-CN" sz="2800" dirty="0" smtClean="0">
              <a:effectLst/>
            </a:endParaRPr>
          </a:p>
          <a:p>
            <a:pPr>
              <a:lnSpc>
                <a:spcPct val="150000"/>
              </a:lnSpc>
              <a:spcAft>
                <a:spcPts val="400"/>
              </a:spcAft>
              <a:buSzPct val="90000"/>
              <a:buFont typeface="Wingdings" panose="05000000000000000000" pitchFamily="2" charset="2"/>
              <a:buChar char="v"/>
            </a:pPr>
            <a:r>
              <a:rPr lang="zh-CN" altLang="en-US" sz="2800" dirty="0">
                <a:solidFill>
                  <a:srgbClr val="002060"/>
                </a:solidFill>
                <a:effectLst/>
              </a:rPr>
              <a:t>如果因为这次生病而死去，就要在心理上做一个准备</a:t>
            </a: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。</a:t>
            </a:r>
            <a:endParaRPr lang="en-US" altLang="zh-CN" sz="2600" dirty="0">
              <a:solidFill>
                <a:srgbClr val="00057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012964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50000"/>
              </a:schemeClr>
            </a:gs>
            <a:gs pos="10000">
              <a:schemeClr val="accent4">
                <a:lumMod val="75000"/>
              </a:schemeClr>
            </a:gs>
            <a:gs pos="36000">
              <a:schemeClr val="accent4">
                <a:lumMod val="40000"/>
                <a:lumOff val="60000"/>
              </a:schemeClr>
            </a:gs>
            <a:gs pos="64000">
              <a:schemeClr val="accent4">
                <a:lumMod val="20000"/>
                <a:lumOff val="80000"/>
              </a:schemeClr>
            </a:gs>
            <a:gs pos="94000">
              <a:schemeClr val="tx1"/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836" y="1484784"/>
            <a:ext cx="10512862" cy="475252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2.2.2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 如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effectLst/>
              </a:rPr>
              <a:t>何为这次生病死去而准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备？</a:t>
            </a:r>
            <a:endParaRPr lang="en-US" altLang="zh-CN" sz="3000" dirty="0" smtClean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</a:pPr>
            <a:r>
              <a:rPr lang="zh-CN" altLang="en-US" sz="2800" dirty="0">
                <a:solidFill>
                  <a:srgbClr val="002060"/>
                </a:solidFill>
                <a:effectLst/>
              </a:rPr>
              <a:t>供养诸佛菩萨，发</a:t>
            </a: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愿下一世精</a:t>
            </a:r>
            <a:r>
              <a:rPr lang="zh-CN" altLang="en-US" sz="2800" dirty="0">
                <a:solidFill>
                  <a:srgbClr val="002060"/>
                </a:solidFill>
                <a:effectLst/>
              </a:rPr>
              <a:t>进修</a:t>
            </a: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习菩提道；并坚定不移相信愿望一定会实现。</a:t>
            </a:r>
            <a:endParaRPr lang="en-US" altLang="zh-CN" sz="2800" dirty="0">
              <a:solidFill>
                <a:srgbClr val="002060"/>
              </a:solidFill>
              <a:effectLst/>
            </a:endParaRP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</a:pP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思</a:t>
            </a:r>
            <a:r>
              <a:rPr lang="zh-CN" altLang="en-US" sz="2800" dirty="0">
                <a:solidFill>
                  <a:srgbClr val="002060"/>
                </a:solidFill>
                <a:effectLst/>
              </a:rPr>
              <a:t>维其</a:t>
            </a: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他在轮回中流转的众生，发</a:t>
            </a:r>
            <a:r>
              <a:rPr lang="zh-CN" altLang="en-US" sz="2800" dirty="0">
                <a:solidFill>
                  <a:srgbClr val="002060"/>
                </a:solidFill>
                <a:effectLst/>
              </a:rPr>
              <a:t>愿一定要帮助每一个众生明白道理脱离轮回</a:t>
            </a: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；</a:t>
            </a:r>
            <a:endParaRPr lang="en-US" altLang="zh-CN" sz="2800" dirty="0">
              <a:solidFill>
                <a:srgbClr val="002060"/>
              </a:solidFill>
              <a:effectLst/>
            </a:endParaRP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</a:pP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祈</a:t>
            </a:r>
            <a:r>
              <a:rPr lang="zh-CN" altLang="en-US" sz="2800" dirty="0">
                <a:solidFill>
                  <a:srgbClr val="002060"/>
                </a:solidFill>
                <a:effectLst/>
              </a:rPr>
              <a:t>请诸佛菩萨加持帮助自己实现心愿</a:t>
            </a: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；</a:t>
            </a:r>
            <a:endParaRPr lang="en-US" altLang="zh-CN" sz="2800" dirty="0">
              <a:solidFill>
                <a:srgbClr val="002060"/>
              </a:solidFill>
              <a:effectLst/>
            </a:endParaRP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v"/>
            </a:pP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发</a:t>
            </a:r>
            <a:r>
              <a:rPr lang="zh-CN" altLang="en-US" sz="2800" dirty="0">
                <a:solidFill>
                  <a:srgbClr val="002060"/>
                </a:solidFill>
                <a:effectLst/>
              </a:rPr>
              <a:t>愿如果能够痊愈，以后在因果取舍上一定要认真对</a:t>
            </a:r>
            <a:r>
              <a:rPr lang="zh-CN" altLang="en-US" sz="2800" dirty="0" smtClean="0">
                <a:solidFill>
                  <a:srgbClr val="002060"/>
                </a:solidFill>
                <a:effectLst/>
              </a:rPr>
              <a:t>待。</a:t>
            </a:r>
            <a:endParaRPr lang="en-US" altLang="zh-CN" sz="2800" dirty="0" smtClean="0">
              <a:solidFill>
                <a:srgbClr val="002060"/>
              </a:solidFill>
              <a:effectLst/>
            </a:endParaRP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Ø"/>
            </a:pPr>
            <a:r>
              <a:rPr lang="en-US" altLang="zh-CN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2.2.3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 生病是检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effectLst/>
              </a:rPr>
              <a:t>验修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行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effectLst/>
              </a:rPr>
              <a:t>功力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的</a:t>
            </a:r>
            <a:r>
              <a:rPr lang="zh-CN" altLang="en-US" sz="3000" dirty="0">
                <a:solidFill>
                  <a:schemeClr val="accent6">
                    <a:lumMod val="50000"/>
                  </a:schemeClr>
                </a:solidFill>
                <a:effectLst/>
              </a:rPr>
              <a:t>最佳时</a:t>
            </a:r>
            <a:r>
              <a:rPr lang="zh-CN" altLang="en-US" sz="3000" dirty="0" smtClean="0">
                <a:solidFill>
                  <a:schemeClr val="accent6">
                    <a:lumMod val="50000"/>
                  </a:schemeClr>
                </a:solidFill>
                <a:effectLst/>
              </a:rPr>
              <a:t>机</a:t>
            </a:r>
            <a:endParaRPr lang="en-US" altLang="zh-CN" sz="3000" dirty="0" smtClean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>
              <a:lnSpc>
                <a:spcPct val="150000"/>
              </a:lnSpc>
              <a:buSzPct val="90000"/>
              <a:buFont typeface="Wingdings" panose="05000000000000000000" pitchFamily="2" charset="2"/>
              <a:buChar char="Ø"/>
            </a:pPr>
            <a:endParaRPr lang="en-US" altLang="zh-CN" sz="3000" dirty="0">
              <a:solidFill>
                <a:schemeClr val="accent6">
                  <a:lumMod val="50000"/>
                </a:schemeClr>
              </a:solidFill>
              <a:effectLst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zh-CN" sz="3000" dirty="0"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5820" y="548680"/>
            <a:ext cx="11089821" cy="5539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l" defTabSz="9143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lang="en-US" sz="5400" b="0" i="0" u="none" strike="noStrike" kern="1200" cap="none" spc="-150" normalizeH="0" baseline="0" noProof="0" dirty="0">
                <a:ln w="11430"/>
                <a:gradFill flip="none" rotWithShape="1">
                  <a:gsLst>
                    <a:gs pos="0">
                      <a:srgbClr val="FFFFB9"/>
                    </a:gs>
                    <a:gs pos="100000">
                      <a:schemeClr val="accent1">
                        <a:lumMod val="60000"/>
                        <a:lumOff val="40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 altLang="zh-CN" sz="4000" dirty="0" smtClean="0">
                <a:solidFill>
                  <a:srgbClr val="002060"/>
                </a:solidFill>
              </a:rPr>
              <a:t>2.2</a:t>
            </a:r>
            <a:r>
              <a:rPr lang="zh-CN" altLang="en-US" sz="4000" dirty="0" smtClean="0">
                <a:solidFill>
                  <a:srgbClr val="002060"/>
                </a:solidFill>
              </a:rPr>
              <a:t> 具体修法之二：</a:t>
            </a:r>
            <a:r>
              <a:rPr lang="zh-CN" altLang="en-US" sz="4000" dirty="0">
                <a:solidFill>
                  <a:srgbClr val="002060"/>
                </a:solidFill>
              </a:rPr>
              <a:t>视病痛为善知识，认真取舍因果</a:t>
            </a:r>
          </a:p>
        </p:txBody>
      </p:sp>
    </p:spTree>
    <p:extLst>
      <p:ext uri="{BB962C8B-B14F-4D97-AF65-F5344CB8AC3E}">
        <p14:creationId xmlns:p14="http://schemas.microsoft.com/office/powerpoint/2010/main" val="31384252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Green Textured Segoe 16x9_TP10286741">
  <a:themeElements>
    <a:clrScheme name="Custom 1">
      <a:dk1>
        <a:srgbClr val="000000"/>
      </a:dk1>
      <a:lt1>
        <a:srgbClr val="FFFFFF"/>
      </a:lt1>
      <a:dk2>
        <a:srgbClr val="1F733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0ED7B"/>
      </a:hlink>
      <a:folHlink>
        <a:srgbClr val="F3EB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13E5D39-25BB-4378-933E-6C81907C31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Green texture design template (widescreen)</Template>
  <TotalTime>765</TotalTime>
  <Words>3248</Words>
  <Application>Microsoft Office PowerPoint</Application>
  <PresentationFormat>Custom</PresentationFormat>
  <Paragraphs>106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1_Green Textured Segoe 16x9_TP10286741</vt:lpstr>
      <vt:lpstr>Office Theme</vt:lpstr>
      <vt:lpstr>1_Office Theme</vt:lpstr>
      <vt:lpstr>PowerPoint Presentation</vt:lpstr>
      <vt:lpstr>PowerPoint Presentation</vt:lpstr>
      <vt:lpstr>1  将病痛转为道用的重要性</vt:lpstr>
      <vt:lpstr>PowerPoint Presentation</vt:lpstr>
      <vt:lpstr>2.1 具体修法之一：视病痛为功德，从而清净罪业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思考题：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Anita</dc:creator>
  <cp:keywords/>
  <cp:lastModifiedBy>danny</cp:lastModifiedBy>
  <cp:revision>73</cp:revision>
  <dcterms:created xsi:type="dcterms:W3CDTF">2016-03-12T16:37:21Z</dcterms:created>
  <dcterms:modified xsi:type="dcterms:W3CDTF">2018-02-07T13:05:55Z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TC102867419990</vt:lpwstr>
  </property>
</Properties>
</file>