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0"/>
  </p:notesMasterIdLst>
  <p:sldIdLst>
    <p:sldId id="293" r:id="rId2"/>
    <p:sldId id="423" r:id="rId3"/>
    <p:sldId id="272" r:id="rId4"/>
    <p:sldId id="316" r:id="rId5"/>
    <p:sldId id="394" r:id="rId6"/>
    <p:sldId id="395" r:id="rId7"/>
    <p:sldId id="396" r:id="rId8"/>
    <p:sldId id="397" r:id="rId9"/>
    <p:sldId id="317" r:id="rId10"/>
    <p:sldId id="320" r:id="rId11"/>
    <p:sldId id="329" r:id="rId12"/>
    <p:sldId id="330" r:id="rId13"/>
    <p:sldId id="331" r:id="rId14"/>
    <p:sldId id="321" r:id="rId15"/>
    <p:sldId id="318" r:id="rId16"/>
    <p:sldId id="322" r:id="rId17"/>
    <p:sldId id="323" r:id="rId18"/>
    <p:sldId id="294" r:id="rId19"/>
    <p:sldId id="324" r:id="rId20"/>
    <p:sldId id="325" r:id="rId21"/>
    <p:sldId id="299" r:id="rId22"/>
    <p:sldId id="295" r:id="rId23"/>
    <p:sldId id="332" r:id="rId24"/>
    <p:sldId id="424" r:id="rId25"/>
    <p:sldId id="334" r:id="rId26"/>
    <p:sldId id="326" r:id="rId27"/>
    <p:sldId id="392" r:id="rId28"/>
    <p:sldId id="39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32" autoAdjust="0"/>
  </p:normalViewPr>
  <p:slideViewPr>
    <p:cSldViewPr>
      <p:cViewPr varScale="1">
        <p:scale>
          <a:sx n="84" d="100"/>
          <a:sy n="84" d="100"/>
        </p:scale>
        <p:origin x="-1406" y="-67"/>
      </p:cViewPr>
      <p:guideLst>
        <p:guide orient="horz" pos="2160"/>
        <p:guide pos="28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ea typeface="SimSun" pitchFamily="2" charset="-122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itchFamily="34" charset="0"/>
                <a:ea typeface="SimSun" pitchFamily="2" charset="-122"/>
              </a:defRPr>
            </a:lvl1pPr>
          </a:lstStyle>
          <a:p>
            <a:pPr>
              <a:defRPr/>
            </a:pPr>
            <a:fld id="{323C9997-E2A5-4047-9B4A-D85A688F6807}" type="datetimeFigureOut">
              <a:rPr lang="en-CA" altLang="en-US"/>
              <a:pPr>
                <a:defRPr/>
              </a:pPr>
              <a:t>2018-02-06</a:t>
            </a:fld>
            <a:endParaRPr lang="en-CA" altLang="en-US"/>
          </a:p>
        </p:txBody>
      </p:sp>
      <p:sp>
        <p:nvSpPr>
          <p:cNvPr id="41988" name="Slide Image Placeholder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Notes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CA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a typeface="SimSun" pitchFamily="2" charset="-122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F3D489-34C9-4258-9802-64B44ABC16FD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43011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zh-CN" altLang="en-US"/>
          </a:p>
        </p:txBody>
      </p:sp>
      <p:sp>
        <p:nvSpPr>
          <p:cNvPr id="43012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FF4B8F-C9A8-4132-B62A-FD08FEA36407}" type="slidenum">
              <a:rPr lang="zh-CN" altLang="en-US">
                <a:latin typeface="Calibri" panose="020F0502020204030204" pitchFamily="34" charset="0"/>
              </a:rPr>
              <a:pPr eaLnBrk="1" hangingPunct="1"/>
              <a:t>1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4403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zh-CN" altLang="en-US"/>
          </a:p>
        </p:txBody>
      </p:sp>
      <p:sp>
        <p:nvSpPr>
          <p:cNvPr id="4403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2747E88-3901-4E2B-A47F-69FD396DF8AE}" type="slidenum">
              <a:rPr lang="zh-CN" altLang="en-US">
                <a:latin typeface="Calibri" panose="020F0502020204030204" pitchFamily="34" charset="0"/>
              </a:rPr>
              <a:pPr eaLnBrk="1" hangingPunct="1"/>
              <a:t>2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0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pic>
        <p:nvPicPr>
          <p:cNvPr id="5" name="图片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0"/>
            <a:ext cx="2078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6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867374" y="3728563"/>
            <a:ext cx="6398841" cy="46721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867374" y="2116181"/>
            <a:ext cx="6398842" cy="1419358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effectLst/>
                <a:latin typeface="Arial" pitchFamily="34" charset="0"/>
                <a:ea typeface="+mj-ea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" name="日期占位符 1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1414C124-F216-475B-8998-4E0F025DF70A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9FDAA-3826-45BF-B508-C7F571BF6CF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779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831850"/>
            <a:ext cx="7743825" cy="5224463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  <a:lvl2pPr marL="815975" indent="-27305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6E516185-D257-494B-A206-D5FCD7094BA9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9B2592C-2992-47D5-A033-F55F5651DAD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809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  <a:endParaRPr lang="en-CA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CA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2E750833-6ECF-42E3-A1B8-A8BF72709124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07200-03E1-4603-91DC-C3D2281E9C2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23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1200" y="1875600"/>
            <a:ext cx="6827518" cy="66482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1141200" y="2836800"/>
            <a:ext cx="6714000" cy="28800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725170" indent="-285750" algn="l">
              <a:buClr>
                <a:schemeClr val="accent1"/>
              </a:buClr>
              <a:buFont typeface="Arial" pitchFamily="34" charset="0"/>
              <a:buChar char="•"/>
              <a:defRPr sz="24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4EA62E1C-4561-40A5-B674-3B0CE62E3B8B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96298-46D9-433A-B197-0618B6251A6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7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8"/>
          <p:cNvGrpSpPr>
            <a:grpSpLocks/>
          </p:cNvGrpSpPr>
          <p:nvPr/>
        </p:nvGrpSpPr>
        <p:grpSpPr bwMode="auto">
          <a:xfrm>
            <a:off x="0" y="-7938"/>
            <a:ext cx="9145588" cy="6865938"/>
            <a:chOff x="1" y="-8709"/>
            <a:chExt cx="9145310" cy="6866709"/>
          </a:xfrm>
        </p:grpSpPr>
        <p:sp>
          <p:nvSpPr>
            <p:cNvPr id="5" name="矩形 6"/>
            <p:cNvSpPr/>
            <p:nvPr/>
          </p:nvSpPr>
          <p:spPr>
            <a:xfrm>
              <a:off x="1" y="-770"/>
              <a:ext cx="9145310" cy="6858770"/>
            </a:xfrm>
            <a:prstGeom prst="rect">
              <a:avLst/>
            </a:prstGeom>
            <a:solidFill>
              <a:srgbClr val="FBFA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SimHei" pitchFamily="49" charset="-122"/>
              </a:endParaRPr>
            </a:p>
          </p:txBody>
        </p:sp>
        <p:pic>
          <p:nvPicPr>
            <p:cNvPr id="6" name="图片 7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047557" y="-8709"/>
              <a:ext cx="109728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486916" y="2151744"/>
            <a:ext cx="5995988" cy="1235075"/>
          </a:xfrm>
        </p:spPr>
        <p:txBody>
          <a:bodyPr>
            <a:normAutofit/>
          </a:bodyPr>
          <a:lstStyle>
            <a:lvl1pPr algn="ctr">
              <a:defRPr sz="28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1486917" y="3443969"/>
            <a:ext cx="5995988" cy="622933"/>
          </a:xfrm>
          <a:prstGeom prst="rect">
            <a:avLst/>
          </a:prstGeom>
          <a:blipFill dpi="0" rotWithShape="1">
            <a:blip r:embed="rId3"/>
            <a:srcRect/>
            <a:stretch>
              <a:fillRect t="-2000"/>
            </a:stretch>
          </a:blip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noProof="1"/>
              <a:t>Click to edit Master text styles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104CBE9B-18BA-4C48-BAC8-C4F9F35D0951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AED59-F15D-4ECC-9BEB-1601B5CFCB7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33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1200" y="795067"/>
            <a:ext cx="6827518" cy="66482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141200" y="2083543"/>
            <a:ext cx="6746400" cy="18504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630555" indent="-271780" algn="l"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1141200" y="4093200"/>
            <a:ext cx="6746400" cy="18504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630555" indent="-271780" algn="l" defTabSz="-635">
              <a:buClr>
                <a:schemeClr val="accent1"/>
              </a:buClr>
              <a:buFont typeface="Arial" pitchFamily="34" charset="0"/>
              <a:buChar char="•"/>
              <a:tabLst>
                <a:tab pos="444500" algn="l"/>
              </a:tabLst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5D6097BF-2F43-4B4C-BCF3-84D61EDF62EE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D7259-8CD5-428F-96C2-E7B17143FA0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06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n-ea"/>
                <a:ea typeface="+mn-ea"/>
              </a:defRPr>
            </a:lvl1pPr>
            <a:lvl2pPr marL="542925" indent="-18415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n-ea"/>
                <a:ea typeface="+mn-ea"/>
              </a:defRPr>
            </a:lvl1pPr>
            <a:lvl2pPr marL="542925" indent="-27178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1757A03C-18B4-42D6-9F84-2572F3B13573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0CB60-3DB7-4572-A61A-5FB7E0E2CA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29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5"/>
          <p:cNvSpPr/>
          <p:nvPr/>
        </p:nvSpPr>
        <p:spPr>
          <a:xfrm>
            <a:off x="-1588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cxnSp>
        <p:nvCxnSpPr>
          <p:cNvPr id="4" name="直接连接符 6"/>
          <p:cNvCxnSpPr/>
          <p:nvPr/>
        </p:nvCxnSpPr>
        <p:spPr>
          <a:xfrm rot="5400000">
            <a:off x="-788194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7"/>
          <p:cNvCxnSpPr/>
          <p:nvPr/>
        </p:nvCxnSpPr>
        <p:spPr>
          <a:xfrm rot="5400000">
            <a:off x="-583406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8"/>
          <p:cNvCxnSpPr/>
          <p:nvPr/>
        </p:nvCxnSpPr>
        <p:spPr>
          <a:xfrm>
            <a:off x="0" y="3805238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9"/>
          <p:cNvCxnSpPr/>
          <p:nvPr/>
        </p:nvCxnSpPr>
        <p:spPr>
          <a:xfrm>
            <a:off x="0" y="3971925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10"/>
          <p:cNvCxnSpPr/>
          <p:nvPr/>
        </p:nvCxnSpPr>
        <p:spPr>
          <a:xfrm>
            <a:off x="0" y="4386263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11"/>
          <p:cNvCxnSpPr/>
          <p:nvPr/>
        </p:nvCxnSpPr>
        <p:spPr>
          <a:xfrm>
            <a:off x="0" y="4549775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50256" y="3805485"/>
            <a:ext cx="6827518" cy="66482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00CF5E51-4F72-461E-A6C6-42EAA7E96F62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DEBB0-20A8-47DB-85FA-6A6FD12ED5D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506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CCB00498-E7A6-4526-8553-1C64F2D1503A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6061F-599F-48C5-81FD-1C3968669C2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08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>
            <a:spLocks noChangeArrowheads="1"/>
          </p:cNvSpPr>
          <p:nvPr userDrawn="1"/>
        </p:nvSpPr>
        <p:spPr bwMode="auto">
          <a:xfrm>
            <a:off x="749300" y="2127250"/>
            <a:ext cx="144463" cy="36734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6" name="直接连接符 8"/>
          <p:cNvCxnSpPr>
            <a:cxnSpLocks noChangeShapeType="1"/>
          </p:cNvCxnSpPr>
          <p:nvPr userDrawn="1"/>
        </p:nvCxnSpPr>
        <p:spPr bwMode="auto">
          <a:xfrm>
            <a:off x="766763" y="1925638"/>
            <a:ext cx="6900862" cy="0"/>
          </a:xfrm>
          <a:prstGeom prst="line">
            <a:avLst/>
          </a:prstGeom>
          <a:noFill/>
          <a:ln w="12700">
            <a:solidFill>
              <a:srgbClr val="D8C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709200" y="1191600"/>
            <a:ext cx="6955200" cy="666000"/>
          </a:xfrm>
        </p:spPr>
        <p:txBody>
          <a:bodyPr>
            <a:normAutofit/>
          </a:bodyPr>
          <a:lstStyle>
            <a:lvl1pPr>
              <a:defRPr sz="31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type="pic" idx="1"/>
          </p:nvPr>
        </p:nvSpPr>
        <p:spPr>
          <a:xfrm>
            <a:off x="864000" y="2127600"/>
            <a:ext cx="4104000" cy="3672000"/>
          </a:xfrm>
        </p:spPr>
        <p:txBody>
          <a:bodyPr anchor="ctr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  <a:endParaRPr lang="en-US" noProof="1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4968000" y="2127600"/>
            <a:ext cx="2700000" cy="3672000"/>
          </a:xfrm>
          <a:solidFill>
            <a:schemeClr val="accent1"/>
          </a:solidFill>
        </p:spPr>
        <p:txBody>
          <a:bodyPr lIns="144000" rIns="14400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332E4-C330-442D-986F-DB99A0388B11}" type="datetime1">
              <a:rPr lang="zh-CN" altLang="en-US"/>
              <a:pPr>
                <a:defRPr/>
              </a:pPr>
              <a:t>2018/2/6</a:t>
            </a:fld>
            <a:endParaRPr lang="zh-CN" altLang="en-US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CD9FF-6AE9-4D6F-B794-4473B024F6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78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255934" y="365125"/>
            <a:ext cx="886883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1212848" y="365125"/>
            <a:ext cx="5949952" cy="5811838"/>
          </a:xfrm>
        </p:spPr>
        <p:txBody>
          <a:bodyPr vert="eaVert"/>
          <a:lstStyle>
            <a:lvl1pPr>
              <a:defRPr>
                <a:solidFill>
                  <a:schemeClr val="accent1"/>
                </a:solidFill>
              </a:defRPr>
            </a:lvl1pPr>
            <a:lvl2pPr marL="542925" indent="-271780" defTabSz="-635">
              <a:buClr>
                <a:schemeClr val="accent1"/>
              </a:buClr>
              <a:buFont typeface="Arial" pitchFamily="34" charset="0"/>
              <a:buChar char="•"/>
              <a:tabLst>
                <a:tab pos="542925" algn="l"/>
              </a:tabLst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pPr>
              <a:defRPr/>
            </a:pPr>
            <a:fld id="{AA286823-60D3-4FA9-A411-7B964EEBCB5C}" type="datetime1">
              <a:rPr lang="en-US" altLang="en-US"/>
              <a:pPr>
                <a:defRPr/>
              </a:pPr>
              <a:t>2/6/2018</a:t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E7F41-2FC5-4A82-848A-8A4DB586936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2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2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pic>
        <p:nvPicPr>
          <p:cNvPr id="1027" name="图片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62" t="25766"/>
          <a:stretch>
            <a:fillRect/>
          </a:stretch>
        </p:blipFill>
        <p:spPr bwMode="auto">
          <a:xfrm>
            <a:off x="0" y="0"/>
            <a:ext cx="1331913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图片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-7938"/>
            <a:ext cx="10969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KSO_BT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06513" y="452438"/>
            <a:ext cx="6827837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30" name="KSO_BC1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19100" y="1349375"/>
            <a:ext cx="7715250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59696"/>
                </a:solidFill>
                <a:latin typeface="Calibri" pitchFamily="34" charset="0"/>
                <a:ea typeface="SimSun" pitchFamily="2" charset="-122"/>
              </a:defRPr>
            </a:lvl1pPr>
          </a:lstStyle>
          <a:p>
            <a:pPr>
              <a:defRPr/>
            </a:pPr>
            <a:fld id="{EE574AA5-6A1B-46D3-8484-6375D684ADE2}" type="datetimeFigureOut">
              <a:rPr lang="zh-CN" altLang="en-US"/>
              <a:pPr>
                <a:defRPr/>
              </a:pPr>
              <a:t>2018/2/6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59696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59696"/>
                </a:solidFill>
                <a:latin typeface="Calibri" panose="020F0502020204030204" pitchFamily="34" charset="0"/>
              </a:defRPr>
            </a:lvl1pPr>
          </a:lstStyle>
          <a:p>
            <a:fld id="{BDF69344-17FE-4063-82A5-F7BFA116857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Arial" pitchFamily="34" charset="0"/>
          <a:ea typeface="SimHei" pitchFamily="49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9pPr>
    </p:titleStyle>
    <p:bodyStyle>
      <a:lvl1pPr marL="357188" indent="-357188" algn="just" rtl="0" eaLnBrk="0" fontAlgn="base" hangingPunct="0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90000"/>
        <a:buBlip>
          <a:blip r:embed="rId15"/>
        </a:buBlip>
        <a:defRPr sz="2800" kern="1200">
          <a:solidFill>
            <a:schemeClr val="accent1"/>
          </a:solidFill>
          <a:latin typeface="SimHei" pitchFamily="49" charset="-122"/>
          <a:ea typeface="SimHei" pitchFamily="49" charset="-122"/>
          <a:cs typeface="+mn-cs"/>
        </a:defRPr>
      </a:lvl1pPr>
      <a:lvl2pPr marL="711200" indent="-271463" algn="just" rtl="0" eaLnBrk="0" fontAlgn="base" hangingPunct="0">
        <a:lnSpc>
          <a:spcPct val="130000"/>
        </a:lnSpc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SimHei" pitchFamily="49" charset="-122"/>
          <a:ea typeface="SimHei" pitchFamily="49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 /><Relationship Id="rId2" Type="http://schemas.openxmlformats.org/officeDocument/2006/relationships/tags" Target="../tags/tag2.xml" /><Relationship Id="rId1" Type="http://schemas.openxmlformats.org/officeDocument/2006/relationships/tags" Target="../tags/tag1.xml" /><Relationship Id="rId5" Type="http://schemas.openxmlformats.org/officeDocument/2006/relationships/notesSlide" Target="../notesSlides/notesSlide1.xml" /><Relationship Id="rId4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5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 /><Relationship Id="rId2" Type="http://schemas.openxmlformats.org/officeDocument/2006/relationships/tags" Target="../tags/tag5.xml" /><Relationship Id="rId1" Type="http://schemas.openxmlformats.org/officeDocument/2006/relationships/tags" Target="../tags/tag4.xml" /><Relationship Id="rId5" Type="http://schemas.openxmlformats.org/officeDocument/2006/relationships/image" Target="../media/image7.jpeg" /><Relationship Id="rId4" Type="http://schemas.openxmlformats.org/officeDocument/2006/relationships/notesSlide" Target="../notesSlides/notesSlide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5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副标题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68363" y="3730625"/>
            <a:ext cx="5297487" cy="1522413"/>
          </a:xfrm>
        </p:spPr>
        <p:txBody>
          <a:bodyPr/>
          <a:lstStyle/>
          <a:p>
            <a:pPr algn="r" eaLnBrk="1" hangingPunct="1">
              <a:spcBef>
                <a:spcPct val="0"/>
              </a:spcBef>
            </a:pPr>
            <a:endParaRPr lang="zh-CN" altLang="en-US" sz="2400" b="1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r" eaLnBrk="1" hangingPunct="1">
              <a:spcBef>
                <a:spcPct val="0"/>
              </a:spcBef>
            </a:pPr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一真组</a:t>
            </a:r>
          </a:p>
          <a:p>
            <a:pPr algn="r" eaLnBrk="1" hangingPunct="1">
              <a:spcBef>
                <a:spcPct val="0"/>
              </a:spcBef>
            </a:pPr>
            <a:r>
              <a:rPr lang="en-CA" altLang="zh-CN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2016</a:t>
            </a:r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年</a:t>
            </a:r>
            <a:r>
              <a:rPr lang="en-US" altLang="zh-CN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4</a:t>
            </a:r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月</a:t>
            </a:r>
            <a:r>
              <a:rPr lang="en-US" altLang="zh-CN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2</a:t>
            </a:r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日</a:t>
            </a:r>
          </a:p>
          <a:p>
            <a:pPr algn="r" eaLnBrk="1" hangingPunct="1">
              <a:spcBef>
                <a:spcPct val="0"/>
              </a:spcBef>
            </a:pPr>
            <a:endParaRPr lang="zh-CN" altLang="en-US" sz="2400" b="1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3315" name="标题 3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2063750" y="1692275"/>
            <a:ext cx="5203825" cy="1843088"/>
          </a:xfrm>
        </p:spPr>
        <p:txBody>
          <a:bodyPr/>
          <a:lstStyle/>
          <a:p>
            <a:pPr eaLnBrk="1" hangingPunct="1"/>
            <a:r>
              <a:rPr lang="zh-CN" altLang="en-CA" sz="4400">
                <a:solidFill>
                  <a:srgbClr val="002060"/>
                </a:solidFill>
                <a:latin typeface="华文隶书" panose="02010800040101010101" pitchFamily="2" charset="-122"/>
                <a:ea typeface="华文隶书" panose="02010800040101010101" pitchFamily="2" charset="-122"/>
                <a:sym typeface="Arial" panose="020B0604020202020204" pitchFamily="34" charset="0"/>
              </a:rPr>
              <a:t>四谛</a:t>
            </a:r>
            <a:r>
              <a:rPr lang="en-US" altLang="zh-CN" sz="4400">
                <a:solidFill>
                  <a:srgbClr val="002060"/>
                </a:solidFill>
                <a:latin typeface="华文隶书" panose="02010800040101010101" pitchFamily="2" charset="-122"/>
                <a:ea typeface="华文隶书" panose="02010800040101010101" pitchFamily="2" charset="-122"/>
                <a:sym typeface="Arial" panose="020B0604020202020204" pitchFamily="34" charset="0"/>
              </a:rPr>
              <a:t>——</a:t>
            </a:r>
            <a:br>
              <a:rPr lang="en-US" altLang="zh-CN" sz="4400">
                <a:solidFill>
                  <a:srgbClr val="002060"/>
                </a:solidFill>
                <a:latin typeface="华文隶书" panose="02010800040101010101" pitchFamily="2" charset="-122"/>
                <a:ea typeface="华文隶书" panose="02010800040101010101" pitchFamily="2" charset="-122"/>
                <a:sym typeface="Arial" panose="020B0604020202020204" pitchFamily="34" charset="0"/>
              </a:rPr>
            </a:br>
            <a:r>
              <a:rPr lang="zh-CN" altLang="en-CA" sz="4400">
                <a:solidFill>
                  <a:srgbClr val="002060"/>
                </a:solidFill>
                <a:latin typeface="华文隶书" panose="02010800040101010101" pitchFamily="2" charset="-122"/>
                <a:ea typeface="华文隶书" panose="02010800040101010101" pitchFamily="2" charset="-122"/>
                <a:sym typeface="Arial" panose="020B0604020202020204" pitchFamily="34" charset="0"/>
              </a:rPr>
              <a:t>脱离生死的出路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2531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苦谛行相之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痛苦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三根本苦：苦苦、变苦、行苦（从程度上分）</a:t>
            </a: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2532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AE4C19E-2CC1-4797-B2BD-9120D157F22D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10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graphicFrame>
        <p:nvGraphicFramePr>
          <p:cNvPr id="3" name="表格 2"/>
          <p:cNvGraphicFramePr/>
          <p:nvPr/>
        </p:nvGraphicFramePr>
        <p:xfrm>
          <a:off x="762000" y="2590800"/>
          <a:ext cx="7489825" cy="321310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76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8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29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类型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含义与特点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典型存在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589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苦苦</a:t>
                      </a:r>
                      <a:endParaRPr lang="en-US" altLang="zh-CN" sz="2200" b="1" u="none">
                        <a:solidFill>
                          <a:srgbClr val="002060"/>
                        </a:solidFill>
                        <a:highlight>
                          <a:srgbClr val="FFFFFF"/>
                        </a:highlight>
                        <a:latin typeface="华文新魏" charset="0"/>
                        <a:ea typeface="华文新魏" charset="0"/>
                      </a:endParaRP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痛苦中的痛苦；常人能觉察到，很明显、很粗大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三恶趣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72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变苦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表面看似快乐，但随时会变成痛苦；不是很明显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欲界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和天人道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149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行苦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有能力导致其他痛苦的产生；很细微，感官没有明显反应</a:t>
                      </a:r>
                    </a:p>
                    <a:p>
                      <a:pPr marL="0" indent="0" algn="l">
                        <a:buNone/>
                      </a:pPr>
                      <a:endParaRPr lang="zh-CN" altLang="en-US" sz="1800" u="none">
                        <a:solidFill>
                          <a:srgbClr val="002060"/>
                        </a:solidFill>
                        <a:highlight>
                          <a:srgbClr val="FFFFFF"/>
                        </a:highlight>
                        <a:latin typeface="华文新魏" charset="0"/>
                        <a:ea typeface="华文新魏" charset="0"/>
                      </a:endParaRP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色界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与无色界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355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342900" indent="-342900" eaLnBrk="1" hangingPunct="1">
              <a:buFontTx/>
              <a:buChar char="•"/>
            </a:pP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上师教言</a:t>
            </a:r>
            <a:r>
              <a:rPr lang="en-US" altLang="zh-CN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关于行苦</a:t>
            </a:r>
          </a:p>
          <a:p>
            <a:pPr marL="342900" indent="-342900" algn="l" eaLnBrk="1" hangingPunct="1">
              <a:buFontTx/>
              <a:buChar char="•"/>
            </a:pP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“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行</a:t>
            </a: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”即指所有因缘而生、有因有果的法。所有的行都是痛苦的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。</a:t>
            </a: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342900" indent="-342900" algn="l" eaLnBrk="1" hangingPunct="1">
              <a:buFontTx/>
              <a:buChar char="•"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佛经当中关于行苦的定义是：无论它存在还是消失，都不会觉得痛苦，但却会引发其他的痛苦，因而称之为行苦。虽然色界和无色界没有痛苦快乐，但却是无常的。</a:t>
            </a:r>
            <a:endParaRPr lang="en-US" altLang="zh-CN" sz="2200" i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marL="342900" indent="-342900" algn="l" eaLnBrk="1" hangingPunct="1">
              <a:buFontTx/>
              <a:buChar char="•"/>
            </a:pP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...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四法印的第二个——有漏皆苦</a:t>
            </a: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...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从大乘佛法的角度来说，所谓“有漏”，就是不清净的事物，包括所有的执着以及执着的对境；而“无漏”，则是清净的事物，包括没有执着以及执着对境的，一地以上菩萨入根本慧定的状态。</a:t>
            </a:r>
          </a:p>
          <a:p>
            <a:pPr marL="342900" indent="-342900" algn="l" eaLnBrk="1" hangingPunct="1">
              <a:buFontTx/>
              <a:buNone/>
            </a:pP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lvl="1" eaLnBrk="1" hangingPunct="1"/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/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355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0BFFD6E-1019-44BD-9889-6DC14EC4A4C6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11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4579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上师教言</a:t>
            </a:r>
            <a:r>
              <a:rPr lang="en-US" altLang="zh-CN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关于行苦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       什么叫做执着以及执着的对境呢？譬如说，在眼识看到一个对境的时候，就会产生执着。其中执着的对象或对境，是眼识所看到的物质。眼识与物质，也即执着与执着对境，它们分别被称为能取和所取。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       所有能取、所取消失的境界，叫做无漏，这也是一地以上菩萨入定的境界；除了佛的境界以及一地以上菩萨入定的境界之外，其他所有具备能取、所取的境界，都叫作有漏。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       从这个角度而言，则无论是不清净的娑婆世界，还是佛陀的清净刹土，只要是有执着以及执着对境的，都属于有漏，都是痛苦的。</a:t>
            </a: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lvl="1" eaLnBrk="1" hangingPunct="1">
              <a:lnSpc>
                <a:spcPct val="90000"/>
              </a:lnSpc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90000"/>
              </a:lnSpc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4580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372B761-D6AF-4D39-BEB3-D8FC80F17461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12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560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</a:pP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上师教言</a:t>
            </a:r>
            <a:r>
              <a:rPr lang="en-US" altLang="zh-CN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关于行苦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      有人会对此提出质疑：如果连佛菩萨的清净刹土都是有漏的，那么包括极乐世界，或者莲花生大师的铜色吉祥山，也应该是充满了痛苦的。然而，极乐世界又怎么会有痛苦呢？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      佛经里面所讲的痛苦，包括苦苦、变苦、行苦三种。</a:t>
            </a:r>
            <a:r>
              <a:rPr lang="en-US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极乐世界没有变苦，更没有苦苦，但却有行苦。</a:t>
            </a: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前面也讲过，所谓行苦，是指刹那刹那变化无常的法。极乐世界的外器世界和内有情世界都是无常的法。这里所说的无常，并不意味着极乐世界有一天会消失，而是从刹那的角度来说的，</a:t>
            </a:r>
            <a:r>
              <a:rPr lang="en-US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因为极乐世界也在刹那刹那地变化，从这个细微的层面而言，极乐世界也是有痛苦的</a:t>
            </a:r>
            <a:r>
              <a:rPr lang="en-US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。</a:t>
            </a:r>
          </a:p>
          <a:p>
            <a:pPr marL="0" indent="0" algn="r" eaLnBrk="1" hangingPunct="1">
              <a:lnSpc>
                <a:spcPct val="100000"/>
              </a:lnSpc>
              <a:buFontTx/>
              <a:buNone/>
            </a:pPr>
            <a:r>
              <a:rPr lang="en-US" altLang="zh-CN" sz="2200" i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——</a:t>
            </a:r>
            <a:r>
              <a:rPr lang="zh-CN" altLang="en-US" sz="2200" i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摘自慧灯之光十《四圣谛》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lvl="1" eaLnBrk="1" hangingPunct="1">
              <a:lnSpc>
                <a:spcPct val="120000"/>
              </a:lnSpc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20000"/>
              </a:lnSpc>
            </a:pPr>
            <a:endParaRPr lang="zh-CN" altLang="en-US" sz="21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560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9279B7C-21D4-4CF6-87A1-A22B5AA50358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13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6627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苦谛行相之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痛苦</a:t>
            </a: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人的痛苦：精神空虚与恐慌</a:t>
            </a:r>
          </a:p>
          <a:p>
            <a:pPr lvl="1" eaLnBrk="1" hangingPunct="1">
              <a:lnSpc>
                <a:spcPct val="80000"/>
              </a:lnSpc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6628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4BF9666-F7C9-4D8F-8368-D4D1524C2457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14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685800" y="2668588"/>
          <a:ext cx="7292975" cy="357822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47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5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2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类型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特点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大生意人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事业带来无比的压力，甚至有人因无力承担而走上绝路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81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没有修学佛法的人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没有依处产生的空虚感与日俱增，想忘记或回避而不能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56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年轻人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暂时的麻醉，但逃不掉生老病死的变苦侵扰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zh-CN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“</a:t>
                      </a: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无异于畜生”的人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执迷不悟，整天只是顾着及时享乐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7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每个人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八种痛苦：生、老、病、死、怨憎会、爱别离、求不得、不欲临</a:t>
                      </a:r>
                    </a:p>
                  </a:txBody>
                  <a:tcPr marL="0" marR="0" marT="0" marB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7651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391400" cy="47863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苦谛行相之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空性与无我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空性是指精神和肉体都没有受到一个“我”的支配。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无我是指肉体和精神都不是“我”。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二者都是讲无我。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zh-CN" sz="20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zh-CN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“</a:t>
            </a:r>
            <a:r>
              <a:rPr lang="zh-CN" altLang="en-US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空性修法是指法无我的修法，当体会到物质、精神等所有的一切都是空性时，在这种境界中安住，就是空性的修法；无我的修法则是特指人无我的修法，它属于空性修法的一部分。</a:t>
            </a:r>
            <a:r>
              <a:rPr lang="en-US" altLang="zh-CN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”</a:t>
            </a:r>
          </a:p>
          <a:p>
            <a:pPr marL="0" indent="0" algn="r" eaLnBrk="1" hangingPunct="1">
              <a:lnSpc>
                <a:spcPct val="90000"/>
              </a:lnSpc>
              <a:buFontTx/>
              <a:buNone/>
            </a:pPr>
            <a:r>
              <a:rPr lang="en-US" altLang="zh-CN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——</a:t>
            </a:r>
            <a:r>
              <a:rPr lang="zh-CN" altLang="en-US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摘自慧灯之光四《四法印的见解与修法（七）》</a:t>
            </a:r>
            <a:endParaRPr lang="zh-CN" altLang="en-US" sz="20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358775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7652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6A4C134-0F7D-474F-8E19-6F9E149AC79E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15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867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342900" indent="-342900" eaLnBrk="1" hangingPunct="1">
              <a:buFontTx/>
              <a:buChar char="•"/>
            </a:pPr>
            <a:r>
              <a:rPr lang="zh-CN" altLang="en-US" sz="27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苦谛行相之</a:t>
            </a:r>
            <a:r>
              <a:rPr lang="zh-CN" altLang="en-US" sz="27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空性与无我</a:t>
            </a:r>
          </a:p>
          <a:p>
            <a:pPr marL="342900" indent="-342900" eaLnBrk="1" hangingPunct="1">
              <a:buFont typeface="Wingdings" panose="05000000000000000000" pitchFamily="2" charset="2"/>
              <a:buChar char="ü"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思维无我、证悟空性的作用</a:t>
            </a:r>
          </a:p>
          <a:p>
            <a:pPr marL="527050" lvl="1" indent="-342900" eaLnBrk="1" hangingPunct="1"/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思维无我是最关键的。因为没有空性的见解，就不能绝对性地解决根本的问题——我执</a:t>
            </a: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(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断掉生生世世束缚我们精神和肉体的钢丝</a:t>
            </a:r>
            <a:r>
              <a:rPr lang="en-US" altLang="zh-CN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)</a:t>
            </a: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；</a:t>
            </a:r>
          </a:p>
          <a:p>
            <a:pPr marL="527050" lvl="1" indent="-342900" eaLnBrk="1" hangingPunct="1"/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证悟空性之后，不存在你我他的分别，也就不存在自私心，就不会为利己而造恶、不会对害己之人起嗔心、不会对中意的物或人起贪心。</a:t>
            </a:r>
          </a:p>
          <a:p>
            <a:pPr marL="527050" lvl="1" indent="-342900" eaLnBrk="1" hangingPunct="1"/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自己从轮回中解脱是小乘的目的地，是大乘菩萨更好饶益众生的起点。</a:t>
            </a:r>
          </a:p>
          <a:p>
            <a:pPr marL="342900" indent="-342900" eaLnBrk="1" hangingPunct="1">
              <a:buFontTx/>
              <a:buNone/>
            </a:pPr>
            <a:endParaRPr lang="zh-CN" altLang="en-US" sz="20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867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D7CCCFB-7155-4B05-8A0A-B23BF4C0F3B0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16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9699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FontTx/>
              <a:buChar char="•"/>
            </a:pPr>
            <a:r>
              <a:rPr lang="zh-CN" altLang="en-US" sz="26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苦谛的实际修行</a:t>
            </a:r>
          </a:p>
          <a:p>
            <a:pPr marL="0" indent="0" eaLnBrk="1" hangingPunct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如何修：无常—寿命无常 ；痛苦—轮回过患；对治我执的空性与无我的修法</a:t>
            </a:r>
          </a:p>
          <a:p>
            <a:pPr marL="0" indent="0" eaLnBrk="1" hangingPunct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为何修：生起非常坚定的出离心，对解脱很有帮助</a:t>
            </a:r>
          </a:p>
          <a:p>
            <a:pPr marL="0" indent="0" eaLnBrk="1" hangingPunct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再再劝修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（1）学法、修行对世上所有的生命都很重要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（2）修行人需要有正知正见，更需要修法，为己为人都要早点开始修行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（3）将解脱视为我们生存的目的，对于世俗事务适当参与。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endParaRPr lang="zh-CN" altLang="en-US" sz="20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9700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85007A0-CFE6-4AF4-B88D-2C42187245E2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17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5. 集谛及如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何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修行</a:t>
            </a:r>
          </a:p>
        </p:txBody>
      </p:sp>
      <p:sp>
        <p:nvSpPr>
          <p:cNvPr id="3072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6F2AF1-9815-47EA-82A8-E9E8CE38A101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18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0724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集谛的概念</a:t>
            </a:r>
            <a:r>
              <a:rPr lang="en-US" altLang="zh-CN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——业及烦恼</a:t>
            </a:r>
          </a:p>
          <a:p>
            <a:pPr marL="0" indent="0" eaLnBrk="1" hangingPunct="1">
              <a:buFont typeface="Wingdings" panose="05000000000000000000" pitchFamily="2" charset="2"/>
              <a:buChar char="ü"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种类：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184150" lvl="1" indent="0" eaLnBrk="1" hangingPunct="1">
              <a:buFont typeface="Wingdings" panose="05000000000000000000" pitchFamily="2" charset="2"/>
              <a:buChar char="ü"/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贪嗔痴慢等烦恼（</a:t>
            </a:r>
            <a:r>
              <a:rPr lang="en-US" altLang="zh-CN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6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根本烦恼</a:t>
            </a:r>
            <a:r>
              <a:rPr lang="en-US" altLang="zh-CN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+20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随烦恼）</a:t>
            </a:r>
            <a:endParaRPr lang="en-US" altLang="zh-CN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184150" lvl="1" indent="0" eaLnBrk="1" hangingPunct="1">
              <a:buFont typeface="Wingdings" panose="05000000000000000000" pitchFamily="2" charset="2"/>
              <a:buChar char="ü"/>
            </a:pP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以贪嗔痴慢等所造的业（善业、恶业、不动业</a:t>
            </a:r>
            <a:r>
              <a:rPr lang="en-US" altLang="zh-CN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/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引业和满业）</a:t>
            </a:r>
          </a:p>
          <a:p>
            <a:pPr marL="0" indent="0" eaLnBrk="1" hangingPunct="1">
              <a:buFont typeface="Wingdings" panose="05000000000000000000" pitchFamily="2" charset="2"/>
              <a:buBlip>
                <a:blip r:embed="rId2"/>
              </a:buBlip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为何叫集谛</a:t>
            </a:r>
            <a:r>
              <a:rPr lang="en-US" altLang="zh-CN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——因为它是让我们流转轮回的因素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。集的意思等同于全部、所有，一切。也就是说，轮回中所看到的所有东西，都是由业及烦恼而产生的。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5. 集谛及如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何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修行</a:t>
            </a:r>
          </a:p>
        </p:txBody>
      </p:sp>
      <p:sp>
        <p:nvSpPr>
          <p:cNvPr id="3174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11A5595-3E39-4735-966E-03A746B1E471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19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1748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296988"/>
            <a:ext cx="7799387" cy="553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zh-CN" altLang="en-US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集谛的修行</a:t>
            </a:r>
            <a:r>
              <a:rPr lang="en-US" altLang="zh-CN" sz="29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——对治我执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zh-CN" altLang="en-US" sz="26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轮回最重要的原因</a:t>
            </a:r>
            <a:r>
              <a:rPr lang="en-US" altLang="zh-CN" sz="26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/</a:t>
            </a:r>
            <a:r>
              <a:rPr lang="zh-CN" altLang="en-US" sz="26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细微的因是</a:t>
            </a:r>
            <a:r>
              <a:rPr lang="zh-CN" altLang="en-US" sz="26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我执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；俱生我执是所有烦恼的根源、所有造业的基础；这种盲目的执著完全控制了所有的人；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我执的作用让每个人都重我轻他，因我执而烦恼，因烦恼而造业</a:t>
            </a:r>
            <a:r>
              <a:rPr lang="en-US" altLang="zh-CN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zh-CN" altLang="en-US" sz="26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轮回产生的粗大的因，是恶和有漏善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（即没有开悟的人所做的善业）。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我们最需要做的，就是断除产生痛苦的因</a:t>
            </a:r>
            <a:r>
              <a:rPr lang="en-US" altLang="zh-CN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首先断除十不善、再断除有漏的善、最后对治我执。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断集的方法就是要</a:t>
            </a:r>
            <a:r>
              <a:rPr lang="zh-CN" altLang="en-US" sz="26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修行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，要有</a:t>
            </a:r>
            <a:r>
              <a:rPr lang="zh-CN" altLang="en-US" sz="26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正知正见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，并</a:t>
            </a:r>
            <a:r>
              <a:rPr lang="zh-CN" altLang="en-US" sz="26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证悟空性</a:t>
            </a:r>
            <a:r>
              <a:rPr lang="zh-CN" altLang="en-US" sz="2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。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828800" y="3352800"/>
            <a:ext cx="5203825" cy="25288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顶礼本师释迦牟尼佛！</a:t>
            </a: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顶礼文殊智慧勇识！</a:t>
            </a: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顶礼传承大恩上师！</a:t>
            </a: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无上甚深微妙法  百千万劫难遭遇</a:t>
            </a: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我今见闻得受持  愿解如来真实义</a:t>
            </a: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b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为度化一切众生，请大家发无上殊胜的菩提心！</a:t>
            </a:r>
            <a:endParaRPr lang="zh-CN" altLang="en-CA" sz="2000">
              <a:solidFill>
                <a:schemeClr val="accent2"/>
              </a:solidFill>
              <a:latin typeface="SimHei" pitchFamily="49" charset="-122"/>
              <a:sym typeface="Arial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09575"/>
            <a:ext cx="189547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6.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 道谛及如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何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修行</a:t>
            </a:r>
          </a:p>
        </p:txBody>
      </p:sp>
      <p:sp>
        <p:nvSpPr>
          <p:cNvPr id="32771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452531-ABC4-42F6-90B4-EA0B27AE0B07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20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277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道谛的概念</a:t>
            </a:r>
            <a:r>
              <a:rPr lang="en-US" altLang="zh-CN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——涅槃之因也即解脱之因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道谛的修行</a:t>
            </a:r>
            <a:r>
              <a:rPr lang="en-US" altLang="zh-CN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三主要道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出离心：树立起崇高的生存目标——希求解脱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菩提心：为了度化一切众生而生存——真正的菩萨唯一目的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证悟空性；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注意：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在没有生起出离心与菩提心之前，不要修任何其他的法。</a:t>
            </a: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道谛可以彻底断除集谛中所有的烦恼，从最基础的出离心开始做起。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6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 道谛及如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何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修行</a:t>
            </a:r>
          </a:p>
        </p:txBody>
      </p:sp>
      <p:sp>
        <p:nvSpPr>
          <p:cNvPr id="3379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571500" y="1019175"/>
            <a:ext cx="7735888" cy="5449888"/>
          </a:xfrm>
        </p:spPr>
        <p:txBody>
          <a:bodyPr/>
          <a:lstStyle/>
          <a:p>
            <a:pPr eaLnBrk="1" hangingPunct="1"/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道谛</a:t>
            </a:r>
            <a:r>
              <a:rPr lang="en-US" altLang="zh-CN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根除轮回顽疾之方</a:t>
            </a:r>
            <a:endParaRPr lang="zh-CN" altLang="en-US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358775" lvl="1" indent="0" eaLnBrk="1" hangingPunct="1">
              <a:buFont typeface="Arial" pitchFamily="34" charset="0"/>
              <a:buNone/>
            </a:pPr>
            <a:r>
              <a:rPr lang="zh-CN" altLang="en-US" sz="19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出离心、菩提心都没有的时候，帮助众生、度化众生虽然发心很好，但实际效果却不怎么样，而且对自己的修行也有损害。到了世俗菩提心非常平稳，基础已经很扎实的时候，去做一点利益众生的事情，可以成为菩提之因。提早去做慈善，反而有可能生起傲慢、散乱等烦恼。</a:t>
            </a:r>
            <a:r>
              <a:rPr lang="zh-CN" altLang="en-US" sz="19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只有在一地以后，才真正有能力度化众生</a:t>
            </a:r>
            <a:r>
              <a:rPr lang="zh-CN" altLang="en-US" sz="19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。在此之前，只能适当地帮助众生，做点慈善，以帮助自己生起慈悲心。比如，在放生的时候，也许会生起慈悲心，同时还可以转化为菩提心；在照顾病人的时候，会看到很多受苦的众生，也可以生起慈悲心，这些都是修行，但不是最好的修行，至少</a:t>
            </a:r>
            <a:r>
              <a:rPr lang="zh-CN" altLang="en-US" sz="19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在现阶段，最重要的还是闻思修</a:t>
            </a:r>
            <a:r>
              <a:rPr lang="zh-CN" altLang="en-US" sz="19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。佛经中也一再强调，菩萨为了度化众生，五明、十明都要去学，凡是对众生有利的，都要借鉴、学习。其中慈悲心、菩提心最重要，要打坐修行，要静下来训练自己。</a:t>
            </a:r>
            <a:r>
              <a:rPr lang="zh-CN" altLang="en-US" sz="19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先寻找证悟空性的智慧，接下来是培养、提升证悟空性的智慧。有一定能力的时候，再去度化众生，这个次第才是正确的</a:t>
            </a:r>
            <a:r>
              <a:rPr lang="zh-CN" altLang="en-US" sz="19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。</a:t>
            </a:r>
          </a:p>
        </p:txBody>
      </p:sp>
      <p:sp>
        <p:nvSpPr>
          <p:cNvPr id="3379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3716749-41F3-4511-8AD0-43631D0F42B7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21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7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 灭谛</a:t>
            </a:r>
          </a:p>
        </p:txBody>
      </p:sp>
      <p:sp>
        <p:nvSpPr>
          <p:cNvPr id="34819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67CD8D0-13CF-46FE-87C4-35CCA0AEFEFB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22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4820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灭谛</a:t>
            </a:r>
            <a:r>
              <a:rPr lang="en-US" altLang="zh-CN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即</a:t>
            </a:r>
            <a:r>
              <a:rPr lang="en-US" altLang="zh-CN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断除了一切烦恼</a:t>
            </a:r>
          </a:p>
          <a:p>
            <a:pPr marL="184150" lvl="1" indent="0" eaLnBrk="1" hangingPunct="1">
              <a:buFont typeface="Wingdings" panose="05000000000000000000" pitchFamily="2" charset="2"/>
              <a:buChar char="ü"/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断除烦恼和业，剩下佛的智慧（光明如来藏），这是修行的最终结果，但不是唯一目标。大乘佛法的最终目标是更完整、更有力地去度化众生。</a:t>
            </a:r>
          </a:p>
          <a:p>
            <a:pPr marL="0" indent="0" eaLnBrk="1" hangingPunct="1">
              <a:buFontTx/>
              <a:buNone/>
            </a:pP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7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 灭谛</a:t>
            </a:r>
          </a:p>
        </p:txBody>
      </p:sp>
      <p:sp>
        <p:nvSpPr>
          <p:cNvPr id="3584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A5C6BA0-C934-4C9C-AE36-6B2423261084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23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5844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515938" y="1127125"/>
            <a:ext cx="7966075" cy="59023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zh-CN" altLang="en-US" sz="32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上师教言</a:t>
            </a:r>
          </a:p>
          <a:p>
            <a:pPr marL="0" indent="0" eaLnBrk="1" hangingPunct="1">
              <a:lnSpc>
                <a:spcPct val="90000"/>
              </a:lnSpc>
              <a:spcBef>
                <a:spcPts val="538"/>
              </a:spcBef>
              <a:buFont typeface="Wingdings" panose="05000000000000000000" pitchFamily="2" charset="2"/>
              <a:buNone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</a:t>
            </a:r>
            <a:r>
              <a:rPr lang="zh-CN" altLang="en-US" sz="18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zh-CN" altLang="en-US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小乘佛教认为，解脱是没有什么东西的，什么都没有。把所有的烦恼断除，断完了就一无所有了。大乘佛教认为，这个是断见。灭谛含有两个意思：一是烦恼断了，烦恼在什么样的东西上面不存在呢？如来藏。佛性上面不存在烦恼，佛性也叫灭谛。虽然烦恼摧毁了也叫做灭谛，但是如来藏光明才是真正的‘灭’。最后剩下来的也就是如来藏光明，把我们的烦恼障碍都消失的时候，有没有一个东西存在呢？有，就是如来藏光明，心的本性、光明，它永远都会存在，这叫做‘灭’。大乘佛法的灭谛和密宗的灭谛也就是这个。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0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  如来藏就是我们心的本性。我们现在的心可以分层次，最外层的就是我们的意识，还有眼耳鼻舌身产生的眼识耳识等，这是最外层的。然后再进一步，是比较深层次的精神，人的心。再深层次的就是佛心。如来藏是六道众生的本性，我们的眼耳鼻舌身和意识根本不是本性，是最外在最表面的精神活动。要在轮回当中找一个本性，就是阿赖耶识，众生的本性，凡夫的本性。阿赖耶识突破了以后，然后佛心，佛的本性就是光明如来藏。我们证悟了以后，突破阿赖耶识的层面，看到佛的本性，也叫做见到佛的法身。</a:t>
            </a:r>
          </a:p>
        </p:txBody>
      </p:sp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5816600" cy="717550"/>
          </a:xfrm>
        </p:spPr>
        <p:txBody>
          <a:bodyPr anchor="ctr"/>
          <a:lstStyle/>
          <a:p>
            <a:pPr algn="ctr"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意识的层次</a:t>
            </a:r>
          </a:p>
        </p:txBody>
      </p:sp>
      <p:sp>
        <p:nvSpPr>
          <p:cNvPr id="3686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7431128-8182-4744-9FE1-EE4D58194393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24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00175"/>
            <a:ext cx="67119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7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 灭谛</a:t>
            </a:r>
          </a:p>
        </p:txBody>
      </p:sp>
      <p:sp>
        <p:nvSpPr>
          <p:cNvPr id="37891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4D641D3-733C-4A7D-9F4F-79DD34E6D2B3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25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  <p:sp>
        <p:nvSpPr>
          <p:cNvPr id="3789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4363" y="1450975"/>
            <a:ext cx="7826375" cy="5900738"/>
          </a:xfrm>
        </p:spPr>
        <p:txBody>
          <a:bodyPr/>
          <a:lstStyle/>
          <a:p>
            <a:pPr marL="0" indent="0" eaLnBrk="1" hangingPunct="1"/>
            <a:r>
              <a:rPr lang="zh-CN" altLang="en-US" sz="32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上师教言</a:t>
            </a:r>
          </a:p>
          <a:p>
            <a:pPr marL="0" indent="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</a:t>
            </a:r>
            <a:r>
              <a:rPr lang="zh-CN" altLang="en-US" sz="18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</a:t>
            </a: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灭谛是所有佛法的精华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，从般若波罗蜜经到最后的大圆满都在讲这个意思。但是表达的方法不一样。有时候以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空性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来描述，有时候以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光明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来描述，有时候以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佛的坛城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来表达。密法里面有些时候用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忿怒金刚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表达，有些时候用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寂静本尊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来表达，有些时候用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大手印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这样的词汇，有些时候用</a:t>
            </a:r>
            <a:r>
              <a:rPr lang="zh-CN" altLang="en-US" sz="24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大圆满</a:t>
            </a:r>
            <a:r>
              <a:rPr lang="zh-CN" altLang="en-US" sz="24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这样的词汇。但是从大乘佛教的般若经到大圆满，所有的佛法没有一个不讲这个的，都在直接间接地讲灭谛。</a:t>
            </a:r>
          </a:p>
          <a:p>
            <a:pPr marL="0" indent="0" algn="r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zh-CN" sz="2400" i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——摘自</a:t>
            </a:r>
            <a:r>
              <a:rPr lang="zh-CN" altLang="en-US" sz="2400" i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慧灯之光十</a:t>
            </a:r>
            <a:r>
              <a:rPr lang="en-US" altLang="zh-CN" sz="2400" i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《四圣谛》</a:t>
            </a:r>
          </a:p>
        </p:txBody>
      </p:sp>
    </p:spTree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8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. 总结</a:t>
            </a:r>
          </a:p>
        </p:txBody>
      </p:sp>
      <p:sp>
        <p:nvSpPr>
          <p:cNvPr id="3891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470775" cy="4573588"/>
          </a:xfrm>
        </p:spPr>
        <p:txBody>
          <a:bodyPr/>
          <a:lstStyle/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修行是很重要的，但不要太过追求神秘，而是要走佛指点给我们的踏踏实实的路，这样一路走上去，绝对会有结果的，希望大家能精进不懈！</a:t>
            </a:r>
          </a:p>
        </p:txBody>
      </p:sp>
      <p:sp>
        <p:nvSpPr>
          <p:cNvPr id="3891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202DC6A-4B08-4D0D-BC75-B08525E47483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26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问答讨论</a:t>
            </a:r>
          </a:p>
        </p:txBody>
      </p:sp>
      <p:sp>
        <p:nvSpPr>
          <p:cNvPr id="39939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219200"/>
            <a:ext cx="7470775" cy="4573588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什么是苦谛？苦谛的四个行相是什么？你在日常生活中是如何思维无常的</a:t>
            </a:r>
            <a:r>
              <a:rPr lang="en-US" altLang="zh-CN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?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将我们束缚在轮回中的因是什么，如何消灭它呢</a:t>
            </a:r>
            <a:endParaRPr lang="en-US" altLang="zh-CN" sz="22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苦谛的形象千千万，为何只讲苦谛的痛苦，无常，无我和空性这四种行相？</a:t>
            </a:r>
            <a:endParaRPr lang="en-US" altLang="zh-CN" sz="22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四谛的苦谛会让我们对轮回产生厌离，不再追求轮回中的圆满，你认为的那些行为是在追求轮回中的圆满？</a:t>
            </a:r>
            <a:endParaRPr lang="en-US" altLang="zh-CN" sz="22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轮回痛苦包括哪三个方面？</a:t>
            </a:r>
            <a:endParaRPr lang="en-US" altLang="zh-CN" sz="22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/>
            </a:pP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怎样理解空性和无我的修法</a:t>
            </a:r>
            <a:r>
              <a:rPr lang="en-US" altLang="zh-CN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(</a:t>
            </a: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定义</a:t>
            </a:r>
            <a:r>
              <a:rPr lang="en-US" altLang="zh-CN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)</a:t>
            </a:r>
            <a:r>
              <a:rPr lang="zh-CN" altLang="en-US" sz="2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？</a:t>
            </a:r>
            <a:endParaRPr lang="en-US" altLang="zh-CN" sz="22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39940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CC6402C-16E0-4D49-9E77-1AA9A22277DF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27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问答讨论</a:t>
            </a:r>
          </a:p>
        </p:txBody>
      </p:sp>
      <p:sp>
        <p:nvSpPr>
          <p:cNvPr id="4096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219200"/>
            <a:ext cx="7470775" cy="4573588"/>
          </a:xfrm>
        </p:spPr>
        <p:txBody>
          <a:bodyPr/>
          <a:lstStyle/>
          <a:p>
            <a:pPr marL="457200" indent="-457200" eaLnBrk="1" hangingPunct="1">
              <a:buFontTx/>
              <a:buAutoNum type="arabicPeriod" startAt="7"/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什么叫集谛？包括哪些内容？</a:t>
            </a:r>
            <a:endParaRPr lang="en-US" altLang="zh-CN" sz="24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 startAt="7"/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集谛的修行目的是什么？集谛修行过程中烦恼、业、与我执之间的关系是怎样的？</a:t>
            </a:r>
            <a:endParaRPr lang="en-US" altLang="zh-CN" sz="24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 startAt="7"/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什么是道谛？三主要道的内容是什么？</a:t>
            </a:r>
            <a:endParaRPr lang="en-US" altLang="zh-CN" sz="2400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457200" indent="-457200" eaLnBrk="1" hangingPunct="1">
              <a:buFontTx/>
              <a:buAutoNum type="arabicPeriod" startAt="7"/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什么是灭谛？到了灭谛还需要修行吗</a:t>
            </a:r>
            <a:r>
              <a:rPr lang="en-US" altLang="zh-CN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?</a:t>
            </a:r>
          </a:p>
          <a:p>
            <a:pPr marL="457200" indent="-457200" eaLnBrk="1" hangingPunct="1">
              <a:buFontTx/>
              <a:buAutoNum type="arabicPeriod" startAt="7"/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在行善断恶过程中，只断恶业和我执可以吗？善业也要断吗，为什么？</a:t>
            </a:r>
          </a:p>
        </p:txBody>
      </p:sp>
      <p:sp>
        <p:nvSpPr>
          <p:cNvPr id="4096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649D231-D8BD-4701-99C3-D02B37CDF6BA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28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1536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9388"/>
            <a:ext cx="7745413" cy="4565650"/>
          </a:xfrm>
        </p:spPr>
        <p:txBody>
          <a:bodyPr/>
          <a:lstStyle/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认识苦谛是至关重要的</a:t>
            </a:r>
          </a:p>
          <a:p>
            <a:pPr lvl="1" eaLnBrk="1" hangingPunct="1"/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苦谛包括外面山河大地的</a:t>
            </a:r>
            <a:r>
              <a:rPr lang="zh-CN" altLang="en-US" sz="2300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器世界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，与六道众生的</a:t>
            </a:r>
            <a:r>
              <a:rPr lang="zh-CN" altLang="en-US" sz="2300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有情世界。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人的自身也包含在苦谛中</a:t>
            </a:r>
            <a:r>
              <a:rPr lang="en-CA" altLang="zh-CN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,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但凡夫对苦谛却从来没有准确地认识</a:t>
            </a:r>
            <a:r>
              <a:rPr lang="en-CA" altLang="zh-CN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,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就导致了很多痛苦。所以，认识苦谛是至关重要的。</a:t>
            </a:r>
          </a:p>
          <a:p>
            <a:pPr lvl="1" eaLnBrk="1" hangingPunct="1"/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苦谛的四种行相——无常、痛苦、无我、空性。</a:t>
            </a:r>
            <a:r>
              <a:rPr lang="en-US" altLang="zh-CN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其中前三个与三法印或四法印讲的一样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。</a:t>
            </a: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平时我们因贪嗔痴所造的杀、盗、淫等罪业，都是因为对这四种行相没有正知正见而造成的。</a:t>
            </a: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SimHei" panose="02010609060101010101" pitchFamily="49" charset="-122"/>
            </a:endParaRPr>
          </a:p>
        </p:txBody>
      </p:sp>
      <p:sp>
        <p:nvSpPr>
          <p:cNvPr id="1536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9731C19-0ABA-4309-95F8-9E3CAC545081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3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苦谛行相</a:t>
            </a:r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-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无常</a:t>
            </a:r>
          </a:p>
        </p:txBody>
      </p:sp>
      <p:sp>
        <p:nvSpPr>
          <p:cNvPr id="16387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与无常相违的见解，就是认为万法常住不灭的常见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常见是与生俱来的，世间的人们总是认为世间形形色色的东西是常住不灭的，并对它们萌生出贪心或嗔恨心。</a:t>
            </a:r>
          </a:p>
          <a:p>
            <a:pPr eaLnBrk="1" hangingPunct="1">
              <a:lnSpc>
                <a:spcPct val="200000"/>
              </a:lnSpc>
              <a:spcBef>
                <a:spcPts val="600"/>
              </a:spcBef>
            </a:pPr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无常可分为宏观的无常和微观的无常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宏观的无常，是指我们都能感受到的无常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微观的无常，是指所有的东西每一刹那都在变化：微观的无常打破了我们感官的局限，使我们不再被感官愚弄。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eaLnBrk="1" hangingPunct="1"/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现实生活中生活、婚姻、感情、生命、财产、地位、名声等宏观无常的变化都源于微观的变化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所有的变化，都是随着因缘的变化而变化的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有些因缘是长期累积下来的，有些因缘是突然间产生的，我们根本没有办法控制因缘，所以也没有办法控制或了知变化以及变化的方向。</a:t>
            </a:r>
          </a:p>
        </p:txBody>
      </p:sp>
      <p:sp>
        <p:nvSpPr>
          <p:cNvPr id="16388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7FEE162-9103-4B16-A75E-96BFC1633F1B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4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苦谛行相</a:t>
            </a:r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-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无常</a:t>
            </a:r>
          </a:p>
        </p:txBody>
      </p:sp>
      <p:sp>
        <p:nvSpPr>
          <p:cNvPr id="17411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 sz="24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人的审美是无常的，兴趣再高也会慢慢减弱、淡化直至最后消失，甚至还会变得厌烦、反感，代之以新的兴趣</a:t>
            </a: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有人说：一年学佛，佛在眼前；三年学佛，佛在天边。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没有不断的闻思修，只是依靠最早的信心，就很难维持原状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开始是一个对三宝很有信心的佛教徒，但有一天邪恶念头冒出来以后，就会不想闻思修行，这样我们就离佛越来越远，甚至有可能彻底退出佛教徒的行列。这就是审美疲劳的典型特征，也是我们的心理规律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掌握好自己的心态，要让它不断进步，就需要不断地闻思修，当不断地感觉到有新的成就时，就不会审美疲劳了。只有这样，才能做到“学佛三年，佛也在眼前”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在证得一地菩萨的时候，才能永不退转。在此之前，所谓的修行人、佛教徒，都是暂时的，以后可能会往好的方向发展，也可能会往不好的方向发展。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我们务必要去创造好的因素，要不断地闻思修。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7412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3B0BFE3-F30A-4869-899A-DD878D7CCAE9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5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苦谛行相</a:t>
            </a:r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-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无常</a:t>
            </a:r>
          </a:p>
        </p:txBody>
      </p:sp>
      <p:sp>
        <p:nvSpPr>
          <p:cNvPr id="1843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我们的内心是无常的，变幻不定，我们的身体是无常的，日趋衰老，直至死亡</a:t>
            </a:r>
            <a:endParaRPr lang="en-US" altLang="zh-CN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/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我们一定要珍惜学佛的缘分，在因缘具足，自己身体比较健康的时候，尽快、尽量地完成解脱大业</a:t>
            </a: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/>
            <a:r>
              <a:rPr lang="zh-CN" altLang="en-US" sz="2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佛教徒的活在当下，就是在自己心理状态比较好，身体也比较健康的情况下，努力创造好的因素，不受无常的支配，从根本上解决了一切烦恼。</a:t>
            </a:r>
            <a:endParaRPr lang="en-US" altLang="zh-CN" sz="22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eaLnBrk="1" hangingPunct="1"/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无常是修行的动力，修无常的人一定会好好修行</a:t>
            </a:r>
          </a:p>
        </p:txBody>
      </p:sp>
      <p:sp>
        <p:nvSpPr>
          <p:cNvPr id="1843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10BB95B-8761-4A1B-8374-3AB52E45DA22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6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苦谛行相</a:t>
            </a:r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-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无常</a:t>
            </a:r>
          </a:p>
        </p:txBody>
      </p:sp>
      <p:sp>
        <p:nvSpPr>
          <p:cNvPr id="19459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082675"/>
            <a:ext cx="7635875" cy="5395913"/>
          </a:xfrm>
        </p:spPr>
        <p:txBody>
          <a:bodyPr/>
          <a:lstStyle/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佛经里面把无常归纳为四种：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有生必有死：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所有的生命，凡是有生，最后都会死</a:t>
            </a:r>
            <a:endParaRPr lang="en-US" altLang="zh-CN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有聚必有散：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有聚有散，是自然规律。我们不能逃避现实，只能更坚强地面对现实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2" eaLnBrk="1" hangingPunct="1">
              <a:spcAft>
                <a:spcPct val="0"/>
              </a:spcAft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去到安静的地方，对我们的修行会有一些帮助，但也并不意味着一切都解决了，即使逃脱了恶劣的人事纷扰，却逃不过自己的烦恼，嗔心、自私、贪欲依然如故，所以，学会面对现实尤为重要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2" eaLnBrk="1" hangingPunct="1">
              <a:spcAft>
                <a:spcPct val="0"/>
              </a:spcAft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佛教徒懂得修无常，在父母离世之前，就学会了有所准备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2" eaLnBrk="1" hangingPunct="1">
              <a:spcAft>
                <a:spcPct val="0"/>
              </a:spcAft>
            </a:pP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佛教徒的儿女都懂得，父母在世的时候要孝顺、要惜缘，不能跟父母吵架顶嘴，等到“子欲孝而亲不待”的时候，一切都晚了</a:t>
            </a:r>
            <a:endParaRPr lang="en-US" altLang="zh-CN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逢高必堕落：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比如说，投生人天，是比较高层次的生命。如果今生不修行，死后一定会堕落，唯有超离世间的佛的智慧，才没有高低之分，才不会堕落</a:t>
            </a:r>
            <a:endParaRPr lang="en-US" altLang="zh-CN" b="1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聚集必灭尽：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所有聚集的东西，财富、金钱、福报，最后都会用完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9460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29E11C3-66A5-4CCD-BC22-865553023AF4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7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苦谛行相</a:t>
            </a:r>
            <a:r>
              <a:rPr lang="en-US" altLang="zh-CN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-</a:t>
            </a:r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无常修法</a:t>
            </a:r>
          </a:p>
        </p:txBody>
      </p:sp>
      <p:sp>
        <p:nvSpPr>
          <p:cNvPr id="2048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如果我们能深深体会到世间万法的无常性，就不会再愿意将毕生的精力都投入到对物质生活的追求上面。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现在的世间人都在盲目地追求物质生活上的所谓圆满。究其原因，就是世人认为物质财富是靠得住的，并以这样的错误观点而导致了诸多问题。</a:t>
            </a:r>
            <a:endParaRPr lang="en-US" altLang="zh-CN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eaLnBrk="1" hangingPunct="1"/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当务之急，就是要推翻自己的常见。而通过修习无常，就可以推翻我们的常见，当我们能深切体会到世事无常时，就不再是昔日的自己了</a:t>
            </a:r>
            <a:r>
              <a:rPr lang="zh-CN" altLang="en-US">
                <a:latin typeface="华文新魏" panose="02010800040101010101" pitchFamily="2" charset="-122"/>
                <a:ea typeface="华文新魏" panose="02010800040101010101" pitchFamily="2" charset="-122"/>
              </a:rPr>
              <a:t>。</a:t>
            </a:r>
            <a:endParaRPr lang="en-US" altLang="zh-CN" sz="180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048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7C6C2E8-3327-4921-B498-2B37D88B6BE3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8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4. 苦谛及其四种行相、如何修行</a:t>
            </a:r>
          </a:p>
        </p:txBody>
      </p:sp>
      <p:sp>
        <p:nvSpPr>
          <p:cNvPr id="21507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苦谛行相之</a:t>
            </a:r>
            <a:r>
              <a:rPr lang="zh-CN" altLang="en-US" sz="3200" b="1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痛苦</a:t>
            </a:r>
            <a:r>
              <a:rPr lang="zh-CN" altLang="en-US" sz="32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zh-CN" altLang="en-US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endParaRPr lang="zh-CN" altLang="en-US" sz="2300" b="1" u="sng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CN" altLang="en-US" sz="23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“执苦为乐”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表现：认为生命中有很多快乐的元素，不觉的轮回是痛苦的，被表面、暂时的现象所蒙蔽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作用：主动热情地投入到建立以及对荣耀的追逐中</a:t>
            </a:r>
          </a:p>
          <a:p>
            <a:pPr lvl="1"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CN" altLang="en-US" sz="23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对治方法：修习轮回过患</a:t>
            </a:r>
            <a:r>
              <a:rPr lang="zh-CN" altLang="en-US" sz="2300" b="1" u="sng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SimHei" panose="02010609060101010101" pitchFamily="49" charset="-122"/>
              </a:rPr>
              <a:t>（《普贤上师言教》）</a:t>
            </a:r>
            <a:endParaRPr lang="zh-CN" altLang="en-US" sz="2300" b="1" u="sng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表现：轮回中充满了痛苦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n-US" altLang="zh-CN" sz="2300">
                <a:solidFill>
                  <a:srgbClr val="00206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作用：更深层次去思维轮回的真面目，赶紧醒过来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>
              <a:solidFill>
                <a:srgbClr val="00206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1508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0546CC4-5334-4A71-AFDB-3FE80706F3E4}" type="slidenum">
              <a:rPr lang="en-US" altLang="en-US">
                <a:solidFill>
                  <a:srgbClr val="959696"/>
                </a:solidFill>
                <a:latin typeface="Calibri" panose="020F0502020204030204" pitchFamily="34" charset="0"/>
                <a:ea typeface="SimHei" panose="02010609060101010101" pitchFamily="49" charset="-122"/>
              </a:rPr>
              <a:pPr eaLnBrk="1" hangingPunct="1"/>
              <a:t>9</a:t>
            </a:fld>
            <a:endParaRPr lang="en-US" altLang="en-US">
              <a:solidFill>
                <a:srgbClr val="959696"/>
              </a:solidFill>
              <a:latin typeface="Calibri" panose="020F0502020204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8、10、13、15、20、26、30"/>
  <p:tag name="KSO_WM_TEMPLATE_CATEGORY" val="custom"/>
  <p:tag name="KSO_WM_TEMPLATE_INDEX" val="102"/>
  <p:tag name="KSO_WM_TAG_VERSION" val="1.0"/>
  <p:tag name="KSO_WM_SLIDE_ID" val="custom102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b"/>
  <p:tag name="KSO_WM_UNIT_INDEX" val="1"/>
  <p:tag name="KSO_WM_UNIT_ID" val="custom102_1*b*1"/>
  <p:tag name="KSO_WM_UNIT_CLEAR" val="1"/>
  <p:tag name="KSO_WM_UNIT_LAYERLEVEL" val="1"/>
  <p:tag name="KSO_WM_UNIT_VALUE" val="27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a"/>
  <p:tag name="KSO_WM_UNIT_INDEX" val="1"/>
  <p:tag name="KSO_WM_UNIT_ID" val="custom102_1*a*1"/>
  <p:tag name="KSO_WM_UNIT_CLEAR" val="1"/>
  <p:tag name="KSO_WM_UNIT_LAYERLEVEL" val="1"/>
  <p:tag name="KSO_WM_UNIT_VALUE" val="3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8、10、13、15、20、26、30"/>
  <p:tag name="KSO_WM_TEMPLATE_CATEGORY" val="custom"/>
  <p:tag name="KSO_WM_TEMPLATE_INDEX" val="102"/>
  <p:tag name="KSO_WM_TAG_VERSION" val="1.0"/>
  <p:tag name="KSO_WM_SLIDE_ID" val="custom102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a"/>
  <p:tag name="KSO_WM_UNIT_INDEX" val="1"/>
  <p:tag name="KSO_WM_UNIT_ID" val="custom102_1*a*1"/>
  <p:tag name="KSO_WM_UNIT_CLEAR" val="1"/>
  <p:tag name="KSO_WM_UNIT_LAYERLEVEL" val="1"/>
  <p:tag name="KSO_WM_UNIT_VALUE" val="3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heme/theme1.xml><?xml version="1.0" encoding="utf-8"?>
<a:theme xmlns:a="http://schemas.openxmlformats.org/drawingml/2006/main" name="A000120140530A99PPBG">
  <a:themeElements>
    <a:clrScheme name="自定义 53">
      <a:dk1>
        <a:srgbClr val="494B4D"/>
      </a:dk1>
      <a:lt1>
        <a:srgbClr val="FFFFFF"/>
      </a:lt1>
      <a:dk2>
        <a:srgbClr val="3D3F41"/>
      </a:dk2>
      <a:lt2>
        <a:srgbClr val="FFFFFF"/>
      </a:lt2>
      <a:accent1>
        <a:srgbClr val="9D805F"/>
      </a:accent1>
      <a:accent2>
        <a:srgbClr val="A66C65"/>
      </a:accent2>
      <a:accent3>
        <a:srgbClr val="D0A976"/>
      </a:accent3>
      <a:accent4>
        <a:srgbClr val="A2D7DB"/>
      </a:accent4>
      <a:accent5>
        <a:srgbClr val="4FA0AB"/>
      </a:accent5>
      <a:accent6>
        <a:srgbClr val="CEBB2C"/>
      </a:accent6>
      <a:hlink>
        <a:srgbClr val="00B0F0"/>
      </a:hlink>
      <a:folHlink>
        <a:srgbClr val="AFB2B4"/>
      </a:folHlink>
    </a:clrScheme>
    <a:fontScheme name="自定义 38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itchFamily="34" charset="0"/>
            <a:ea typeface="Microsoft YaHei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Pages>0</Pages>
  <Words>4812</Words>
  <Characters>0</Characters>
  <Application>Microsoft Office PowerPoint</Application>
  <DocSecurity>0</DocSecurity>
  <PresentationFormat>On-screen Show (4:3)</PresentationFormat>
  <Lines>0</Lines>
  <Paragraphs>216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A000120140530A99PPBG</vt:lpstr>
      <vt:lpstr>四谛—— 脱离生死的出路</vt:lpstr>
      <vt:lpstr>顶礼本师释迦牟尼佛！ 顶礼文殊智慧勇识！ 顶礼传承大恩上师！  无上甚深微妙法  百千万劫难遭遇 我今见闻得受持  愿解如来真实义  为度化一切众生，请大家发无上殊胜的菩提心！</vt:lpstr>
      <vt:lpstr>4. 苦谛及其四种行相、如何修行</vt:lpstr>
      <vt:lpstr>4. 苦谛行相-无常</vt:lpstr>
      <vt:lpstr>4. 苦谛行相-无常</vt:lpstr>
      <vt:lpstr>4. 苦谛行相-无常</vt:lpstr>
      <vt:lpstr>4. 苦谛行相-无常</vt:lpstr>
      <vt:lpstr>4. 苦谛行相-无常修法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5. 集谛及如何修行</vt:lpstr>
      <vt:lpstr>5. 集谛及如何修行</vt:lpstr>
      <vt:lpstr>6. 道谛及如何修行</vt:lpstr>
      <vt:lpstr>6. 道谛及如何修行</vt:lpstr>
      <vt:lpstr>7. 灭谛</vt:lpstr>
      <vt:lpstr>7. 灭谛</vt:lpstr>
      <vt:lpstr>意识的层次</vt:lpstr>
      <vt:lpstr>7. 灭谛</vt:lpstr>
      <vt:lpstr>8. 总结</vt:lpstr>
      <vt:lpstr>问答讨论</vt:lpstr>
      <vt:lpstr>问答讨论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Dong</dc:creator>
  <cp:lastModifiedBy>admin</cp:lastModifiedBy>
  <cp:revision>204</cp:revision>
  <cp:lastPrinted>2016-04-01T22:15:25Z</cp:lastPrinted>
  <dcterms:created xsi:type="dcterms:W3CDTF">2006-08-16T00:00:00Z</dcterms:created>
  <dcterms:modified xsi:type="dcterms:W3CDTF">2018-02-07T01:55:24Z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