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27"/>
  </p:notesMasterIdLst>
  <p:sldIdLst>
    <p:sldId id="293" r:id="rId2"/>
    <p:sldId id="423" r:id="rId3"/>
    <p:sldId id="272" r:id="rId4"/>
    <p:sldId id="316" r:id="rId5"/>
    <p:sldId id="394" r:id="rId6"/>
    <p:sldId id="395" r:id="rId7"/>
    <p:sldId id="396" r:id="rId8"/>
    <p:sldId id="397" r:id="rId9"/>
    <p:sldId id="317" r:id="rId10"/>
    <p:sldId id="320" r:id="rId11"/>
    <p:sldId id="329" r:id="rId12"/>
    <p:sldId id="330" r:id="rId13"/>
    <p:sldId id="331" r:id="rId14"/>
    <p:sldId id="321" r:id="rId15"/>
    <p:sldId id="318" r:id="rId16"/>
    <p:sldId id="322" r:id="rId17"/>
    <p:sldId id="323" r:id="rId18"/>
    <p:sldId id="294" r:id="rId19"/>
    <p:sldId id="324" r:id="rId20"/>
    <p:sldId id="325" r:id="rId21"/>
    <p:sldId id="295" r:id="rId22"/>
    <p:sldId id="332" r:id="rId23"/>
    <p:sldId id="334" r:id="rId24"/>
    <p:sldId id="296" r:id="rId25"/>
    <p:sldId id="327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itchFamily="34" charset="0"/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32" autoAdjust="0"/>
  </p:normalViewPr>
  <p:slideViewPr>
    <p:cSldViewPr>
      <p:cViewPr>
        <p:scale>
          <a:sx n="94" d="100"/>
          <a:sy n="94" d="100"/>
        </p:scale>
        <p:origin x="-1278" y="174"/>
      </p:cViewPr>
      <p:guideLst>
        <p:guide orient="horz" pos="2160"/>
        <p:guide pos="28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ea typeface="SimSun" pitchFamily="2" charset="-122"/>
              </a:defRPr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itchFamily="34" charset="0"/>
                <a:ea typeface="SimSun" pitchFamily="2" charset="-122"/>
              </a:defRPr>
            </a:lvl1pPr>
          </a:lstStyle>
          <a:p>
            <a:pPr>
              <a:defRPr/>
            </a:pPr>
            <a:fld id="{3390FC62-A0C8-4364-B643-4DDC0C521C9B}" type="datetimeFigureOut">
              <a:rPr lang="en-CA" altLang="en-US"/>
              <a:pPr>
                <a:defRPr/>
              </a:pPr>
              <a:t>08/01/2018</a:t>
            </a:fld>
            <a:endParaRPr lang="en-CA" altLang="en-US"/>
          </a:p>
        </p:txBody>
      </p:sp>
      <p:sp>
        <p:nvSpPr>
          <p:cNvPr id="13316" name="Slide Image Placeholder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Notes Placeholder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  <a:endParaRPr lang="en-CA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ea typeface="SimSun" pitchFamily="2" charset="-122"/>
              </a:defRPr>
            </a:lvl1pPr>
          </a:lstStyle>
          <a:p>
            <a:pPr>
              <a:defRPr/>
            </a:pPr>
            <a:endParaRPr lang="en-CA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4AF9E42-8BE3-4C3B-B0E3-A6DFBC49253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82633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15362" name="备注占位符 2"/>
          <p:cNvSpPr>
            <a:spLocks noGrp="1" noChangeArrowheads="1"/>
          </p:cNvSpPr>
          <p:nvPr>
            <p:ph type="body" idx="4294967295"/>
          </p:nvPr>
        </p:nvSpPr>
        <p:spPr>
          <a:ln/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zh-CN" altLang="en-US" smtClean="0"/>
          </a:p>
        </p:txBody>
      </p:sp>
      <p:sp>
        <p:nvSpPr>
          <p:cNvPr id="15363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12D7395-6936-4EBA-B42A-40C1CD9B72D5}" type="slidenum">
              <a:rPr lang="zh-CN" altLang="en-US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>
          <a:ln/>
        </p:spPr>
      </p:sp>
      <p:sp>
        <p:nvSpPr>
          <p:cNvPr id="17410" name="备注占位符 2"/>
          <p:cNvSpPr>
            <a:spLocks noGrp="1" noChangeArrowheads="1"/>
          </p:cNvSpPr>
          <p:nvPr>
            <p:ph type="body" idx="4294967295"/>
          </p:nvPr>
        </p:nvSpPr>
        <p:spPr>
          <a:ln/>
        </p:spPr>
        <p:txBody>
          <a:bodyPr>
            <a:prstTxWarp prst="textNoShape">
              <a:avLst/>
            </a:prstTxWarp>
          </a:bodyPr>
          <a:lstStyle/>
          <a:p>
            <a:pPr eaLnBrk="1" hangingPunct="1"/>
            <a:endParaRPr lang="zh-CN" altLang="en-US" smtClean="0"/>
          </a:p>
        </p:txBody>
      </p:sp>
      <p:sp>
        <p:nvSpPr>
          <p:cNvPr id="17411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81B0523-E90A-4AEC-97FD-988508B9E66A}" type="slidenum">
              <a:rPr lang="zh-CN" altLang="en-US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10"/>
          <p:cNvSpPr/>
          <p:nvPr/>
        </p:nvSpPr>
        <p:spPr>
          <a:xfrm>
            <a:off x="0" y="0"/>
            <a:ext cx="9145588" cy="6858000"/>
          </a:xfrm>
          <a:prstGeom prst="rect">
            <a:avLst/>
          </a:prstGeom>
          <a:solidFill>
            <a:srgbClr val="FBF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/>
            <a:endParaRPr lang="zh-CN" altLang="en-US">
              <a:solidFill>
                <a:srgbClr val="FFFFFF"/>
              </a:solidFill>
              <a:ea typeface="SimHei" pitchFamily="49" charset="-122"/>
            </a:endParaRPr>
          </a:p>
        </p:txBody>
      </p:sp>
      <p:pic>
        <p:nvPicPr>
          <p:cNvPr id="5" name="图片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0" y="0"/>
            <a:ext cx="20780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图片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69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867374" y="3728563"/>
            <a:ext cx="6398841" cy="467211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solidFill>
                  <a:schemeClr val="tx1">
                    <a:lumMod val="60000"/>
                    <a:lumOff val="40000"/>
                  </a:schemeClr>
                </a:solidFill>
                <a:effectLst/>
                <a:latin typeface="Arial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867374" y="2116181"/>
            <a:ext cx="6398842" cy="1419358"/>
          </a:xfrm>
        </p:spPr>
        <p:txBody>
          <a:bodyPr>
            <a:normAutofit/>
          </a:bodyPr>
          <a:lstStyle>
            <a:lvl1pPr algn="ctr">
              <a:defRPr sz="3600" baseline="0">
                <a:solidFill>
                  <a:schemeClr val="accent1"/>
                </a:solidFill>
                <a:effectLst/>
                <a:latin typeface="Arial" pitchFamily="34" charset="0"/>
                <a:ea typeface="+mj-ea"/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8" name="日期占位符 1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916DBA38-F06D-469C-A582-856679BE5E27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9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A0DC1-3544-47A8-9F97-D41785E4D876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2024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28650" y="831850"/>
            <a:ext cx="7743825" cy="5224463"/>
          </a:xfrm>
        </p:spPr>
        <p:txBody>
          <a:bodyPr/>
          <a:lstStyle>
            <a:lvl1pPr>
              <a:defRPr sz="2400">
                <a:solidFill>
                  <a:schemeClr val="accent1"/>
                </a:solidFill>
              </a:defRPr>
            </a:lvl1pPr>
            <a:lvl2pPr marL="815975" indent="-273050">
              <a:buClr>
                <a:schemeClr val="accent1"/>
              </a:buClr>
              <a:buFont typeface="Arial" pitchFamily="34" charset="0"/>
              <a:buChar char="•"/>
              <a:defRPr sz="2000">
                <a:solidFill>
                  <a:schemeClr val="accent1"/>
                </a:solidFill>
                <a:latin typeface="SimHei" pitchFamily="49" charset="-122"/>
                <a:ea typeface="SimHei" pitchFamily="49" charset="-122"/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800">
                <a:solidFill>
                  <a:schemeClr val="accent1"/>
                </a:solidFill>
              </a:defRPr>
            </a:lvl4pPr>
            <a:lvl5pPr>
              <a:defRPr sz="1800"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4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CA93A357-AA11-4B8D-85A3-F689F7E4D63A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5ED50E4-926E-4515-A8FC-EE4EE90B3E6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050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noProof="1" smtClean="0"/>
              <a:t>Click to edit Master title style</a:t>
            </a:r>
            <a:endParaRPr lang="en-CA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CA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444F703E-308A-4062-874A-549C8659A3CB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05511-9774-40E5-BC45-8BF123F4729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03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1200" y="1875600"/>
            <a:ext cx="6827518" cy="66482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1141200" y="2836800"/>
            <a:ext cx="6714000" cy="288000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725170" indent="-285750" algn="l">
              <a:buClr>
                <a:schemeClr val="accent1"/>
              </a:buClr>
              <a:buFont typeface="Arial" pitchFamily="34" charset="0"/>
              <a:buChar char="•"/>
              <a:defRPr sz="2400">
                <a:solidFill>
                  <a:schemeClr val="accent1"/>
                </a:solidFill>
                <a:latin typeface="SimHei" pitchFamily="49" charset="-122"/>
                <a:ea typeface="SimHei" pitchFamily="49" charset="-122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065EA66B-4697-4E6D-AE6D-4DD256E463D8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8BB7E-4C2E-4695-890C-3F23B313C71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6737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8"/>
          <p:cNvGrpSpPr>
            <a:grpSpLocks/>
          </p:cNvGrpSpPr>
          <p:nvPr/>
        </p:nvGrpSpPr>
        <p:grpSpPr bwMode="auto">
          <a:xfrm>
            <a:off x="0" y="-7938"/>
            <a:ext cx="9145588" cy="6865938"/>
            <a:chOff x="1" y="-8709"/>
            <a:chExt cx="9145310" cy="6866709"/>
          </a:xfrm>
        </p:grpSpPr>
        <p:sp>
          <p:nvSpPr>
            <p:cNvPr id="5" name="矩形 6"/>
            <p:cNvSpPr/>
            <p:nvPr/>
          </p:nvSpPr>
          <p:spPr>
            <a:xfrm>
              <a:off x="1" y="-770"/>
              <a:ext cx="9145310" cy="6858770"/>
            </a:xfrm>
            <a:prstGeom prst="rect">
              <a:avLst/>
            </a:prstGeom>
            <a:solidFill>
              <a:srgbClr val="FBFAE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/>
              <a:endParaRPr lang="zh-CN" altLang="en-US">
                <a:solidFill>
                  <a:srgbClr val="FFFFFF"/>
                </a:solidFill>
                <a:ea typeface="SimHei" pitchFamily="49" charset="-122"/>
              </a:endParaRPr>
            </a:p>
          </p:txBody>
        </p:sp>
        <p:pic>
          <p:nvPicPr>
            <p:cNvPr id="6" name="图片 7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047557" y="-8709"/>
              <a:ext cx="1097280" cy="6858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1486916" y="2151744"/>
            <a:ext cx="5995988" cy="1235075"/>
          </a:xfrm>
        </p:spPr>
        <p:txBody>
          <a:bodyPr>
            <a:normAutofit/>
          </a:bodyPr>
          <a:lstStyle>
            <a:lvl1pPr algn="ctr">
              <a:defRPr sz="280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1486917" y="3443969"/>
            <a:ext cx="5995988" cy="622933"/>
          </a:xfrm>
          <a:prstGeom prst="rect">
            <a:avLst/>
          </a:prstGeom>
          <a:blipFill dpi="0" rotWithShape="1">
            <a:blip r:embed="rId3"/>
            <a:srcRect/>
            <a:stretch>
              <a:fillRect t="-2000"/>
            </a:stretch>
          </a:blipFill>
        </p:spPr>
        <p:txBody>
          <a:bodyPr anchor="ctr">
            <a:normAutofit/>
          </a:bodyPr>
          <a:lstStyle>
            <a:lvl1pPr marL="0" indent="0" algn="ctr">
              <a:buNone/>
              <a:defRPr sz="180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noProof="1" smtClean="0"/>
              <a:t>Click to edit Master text styles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3CC124F3-28E3-4198-97FA-B9D838626FF1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13570-36C0-4E56-879A-89F6D39CEA0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4347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1200" y="795067"/>
            <a:ext cx="6827518" cy="66482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141200" y="2083543"/>
            <a:ext cx="6746400" cy="185040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630555" indent="-271780" algn="l">
              <a:spcAft>
                <a:spcPts val="0"/>
              </a:spcAft>
              <a:buClr>
                <a:schemeClr val="accent1"/>
              </a:buClr>
              <a:buFont typeface="Arial" pitchFamily="34" charset="0"/>
              <a:buChar char="•"/>
              <a:defRPr sz="2000">
                <a:solidFill>
                  <a:schemeClr val="accent1"/>
                </a:solidFill>
                <a:latin typeface="SimHei" pitchFamily="49" charset="-122"/>
                <a:ea typeface="SimHei" pitchFamily="49" charset="-122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1141200" y="4093200"/>
            <a:ext cx="6746400" cy="1850400"/>
          </a:xfrm>
        </p:spPr>
        <p:txBody>
          <a:bodyPr>
            <a:normAutofit/>
          </a:bodyPr>
          <a:lstStyle>
            <a:lvl1pPr algn="l">
              <a:defRPr sz="2400">
                <a:solidFill>
                  <a:schemeClr val="accent1"/>
                </a:solidFill>
              </a:defRPr>
            </a:lvl1pPr>
            <a:lvl2pPr marL="630555" indent="-271780" algn="l" defTabSz="-635">
              <a:buClr>
                <a:schemeClr val="accent1"/>
              </a:buClr>
              <a:buFont typeface="Arial" pitchFamily="34" charset="0"/>
              <a:buChar char="•"/>
              <a:tabLst>
                <a:tab pos="444500" algn="l"/>
              </a:tabLst>
              <a:defRPr sz="2000">
                <a:solidFill>
                  <a:schemeClr val="accent1"/>
                </a:solidFill>
                <a:latin typeface="SimHei" pitchFamily="49" charset="-122"/>
                <a:ea typeface="SimHei" pitchFamily="49" charset="-122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74CC3600-5BFB-4276-AB8B-01EB676BDFED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3F21D-A6B9-4074-A300-A7D69439593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997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727199" y="118532"/>
            <a:ext cx="6984076" cy="717022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76" y="1376362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824576" y="2200274"/>
            <a:ext cx="3868340" cy="3684588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n-ea"/>
                <a:ea typeface="+mn-ea"/>
              </a:defRPr>
            </a:lvl1pPr>
            <a:lvl2pPr marL="542925" indent="-184150">
              <a:buClr>
                <a:schemeClr val="accent1"/>
              </a:buClr>
              <a:buFont typeface="Arial" pitchFamily="34" charset="0"/>
              <a:buChar char="•"/>
              <a:defRPr sz="2000">
                <a:solidFill>
                  <a:schemeClr val="accent1"/>
                </a:solidFill>
                <a:latin typeface="+mn-ea"/>
                <a:ea typeface="+mn-ea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884" y="1376362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4823884" y="2200274"/>
            <a:ext cx="3887391" cy="3684588"/>
          </a:xfrm>
        </p:spPr>
        <p:txBody>
          <a:bodyPr/>
          <a:lstStyle>
            <a:lvl1pPr>
              <a:defRPr>
                <a:solidFill>
                  <a:schemeClr val="accent1"/>
                </a:solidFill>
                <a:latin typeface="+mn-ea"/>
                <a:ea typeface="+mn-ea"/>
              </a:defRPr>
            </a:lvl1pPr>
            <a:lvl2pPr marL="542925" indent="-271780">
              <a:buClr>
                <a:schemeClr val="accent1"/>
              </a:buClr>
              <a:buFont typeface="Arial" pitchFamily="34" charset="0"/>
              <a:buChar char="•"/>
              <a:defRPr sz="2000">
                <a:solidFill>
                  <a:schemeClr val="accent1"/>
                </a:solidFill>
                <a:latin typeface="+mn-ea"/>
                <a:ea typeface="+mn-ea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9645B2B1-6E84-458B-BAC9-B9079AF860BE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03E66D-4E62-4D4D-AA39-2DCFA5A4A515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032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5"/>
          <p:cNvSpPr/>
          <p:nvPr/>
        </p:nvSpPr>
        <p:spPr>
          <a:xfrm>
            <a:off x="-1588" y="0"/>
            <a:ext cx="9145588" cy="6858000"/>
          </a:xfrm>
          <a:prstGeom prst="rect">
            <a:avLst/>
          </a:prstGeom>
          <a:solidFill>
            <a:srgbClr val="FBF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/>
            <a:endParaRPr lang="zh-CN" altLang="en-US">
              <a:solidFill>
                <a:srgbClr val="FFFFFF"/>
              </a:solidFill>
              <a:ea typeface="SimHei" pitchFamily="49" charset="-122"/>
            </a:endParaRPr>
          </a:p>
        </p:txBody>
      </p:sp>
      <p:cxnSp>
        <p:nvCxnSpPr>
          <p:cNvPr id="4" name="直接连接符 6"/>
          <p:cNvCxnSpPr/>
          <p:nvPr/>
        </p:nvCxnSpPr>
        <p:spPr>
          <a:xfrm rot="5400000">
            <a:off x="-788194" y="3420269"/>
            <a:ext cx="6840538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7"/>
          <p:cNvCxnSpPr/>
          <p:nvPr/>
        </p:nvCxnSpPr>
        <p:spPr>
          <a:xfrm rot="5400000">
            <a:off x="-583406" y="3420269"/>
            <a:ext cx="6840538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8"/>
          <p:cNvCxnSpPr/>
          <p:nvPr/>
        </p:nvCxnSpPr>
        <p:spPr>
          <a:xfrm>
            <a:off x="0" y="3805238"/>
            <a:ext cx="9144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9"/>
          <p:cNvCxnSpPr/>
          <p:nvPr/>
        </p:nvCxnSpPr>
        <p:spPr>
          <a:xfrm>
            <a:off x="0" y="3971925"/>
            <a:ext cx="9144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10"/>
          <p:cNvCxnSpPr/>
          <p:nvPr/>
        </p:nvCxnSpPr>
        <p:spPr>
          <a:xfrm>
            <a:off x="0" y="4386263"/>
            <a:ext cx="9144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11"/>
          <p:cNvCxnSpPr/>
          <p:nvPr/>
        </p:nvCxnSpPr>
        <p:spPr>
          <a:xfrm>
            <a:off x="0" y="4549775"/>
            <a:ext cx="9144000" cy="0"/>
          </a:xfrm>
          <a:prstGeom prst="line">
            <a:avLst/>
          </a:prstGeom>
          <a:ln w="3175">
            <a:solidFill>
              <a:srgbClr val="D3D3D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50256" y="3805485"/>
            <a:ext cx="6827518" cy="66482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0" name="日期占位符 2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1C7510F0-2BFA-401B-9E27-22CCBA78F519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11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389E6-A641-402C-813D-13FB0E5AA55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298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4"/>
          <p:cNvSpPr/>
          <p:nvPr/>
        </p:nvSpPr>
        <p:spPr>
          <a:xfrm>
            <a:off x="0" y="0"/>
            <a:ext cx="9145588" cy="6858000"/>
          </a:xfrm>
          <a:prstGeom prst="rect">
            <a:avLst/>
          </a:prstGeom>
          <a:solidFill>
            <a:srgbClr val="FBF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/>
            <a:endParaRPr lang="zh-CN" altLang="en-US">
              <a:solidFill>
                <a:srgbClr val="FFFFFF"/>
              </a:solidFill>
              <a:ea typeface="SimHei" pitchFamily="49" charset="-122"/>
            </a:endParaRPr>
          </a:p>
        </p:txBody>
      </p:sp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842FAF03-0F25-4E5E-BAD6-83913982160F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EBDB9D-9087-4CFF-84BD-6DA1CE6D08C3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000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>
            <a:spLocks noChangeArrowheads="1"/>
          </p:cNvSpPr>
          <p:nvPr userDrawn="1"/>
        </p:nvSpPr>
        <p:spPr bwMode="auto">
          <a:xfrm>
            <a:off x="749300" y="2127250"/>
            <a:ext cx="144463" cy="36734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zh-CN" altLang="en-US">
              <a:solidFill>
                <a:srgbClr val="FFFFFF"/>
              </a:solidFill>
              <a:latin typeface="Calibri" pitchFamily="34" charset="0"/>
              <a:ea typeface="Microsoft YaHei" pitchFamily="34" charset="-122"/>
            </a:endParaRPr>
          </a:p>
        </p:txBody>
      </p:sp>
      <p:cxnSp>
        <p:nvCxnSpPr>
          <p:cNvPr id="6" name="直接连接符 8"/>
          <p:cNvCxnSpPr>
            <a:cxnSpLocks noChangeShapeType="1"/>
          </p:cNvCxnSpPr>
          <p:nvPr userDrawn="1"/>
        </p:nvCxnSpPr>
        <p:spPr bwMode="auto">
          <a:xfrm>
            <a:off x="766763" y="1925638"/>
            <a:ext cx="6900862" cy="0"/>
          </a:xfrm>
          <a:prstGeom prst="line">
            <a:avLst/>
          </a:prstGeom>
          <a:noFill/>
          <a:ln w="12700">
            <a:solidFill>
              <a:srgbClr val="D8C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709200" y="1191600"/>
            <a:ext cx="6955200" cy="666000"/>
          </a:xfrm>
        </p:spPr>
        <p:txBody>
          <a:bodyPr>
            <a:normAutofit/>
          </a:bodyPr>
          <a:lstStyle>
            <a:lvl1pPr>
              <a:defRPr sz="3100"/>
            </a:lvl1pPr>
          </a:lstStyle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KSO_BC1"/>
          <p:cNvSpPr>
            <a:spLocks noGrp="1"/>
          </p:cNvSpPr>
          <p:nvPr>
            <p:ph type="pic" idx="1"/>
          </p:nvPr>
        </p:nvSpPr>
        <p:spPr>
          <a:xfrm>
            <a:off x="864000" y="2127600"/>
            <a:ext cx="4104000" cy="3672000"/>
          </a:xfrm>
        </p:spPr>
        <p:txBody>
          <a:bodyPr anchor="ctr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1" smtClean="0"/>
              <a:t>单击图标添加图片</a:t>
            </a:r>
            <a:endParaRPr lang="en-US" noProof="1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4968000" y="2127600"/>
            <a:ext cx="2700000" cy="3672000"/>
          </a:xfrm>
          <a:solidFill>
            <a:schemeClr val="accent1"/>
          </a:solidFill>
        </p:spPr>
        <p:txBody>
          <a:bodyPr lIns="144000" rIns="14400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332E4-C330-442D-986F-DB99A0388B11}" type="datetime1">
              <a:rPr lang="zh-CN" altLang="en-US"/>
              <a:pPr>
                <a:defRPr/>
              </a:pPr>
              <a:t>2018/1/8</a:t>
            </a:fld>
            <a:endParaRPr lang="zh-CN" altLang="en-US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B4AE9-7E07-4B50-83E7-ACF670334A0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50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7255934" y="365125"/>
            <a:ext cx="886883" cy="5811838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en-US" noProof="1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1212848" y="365125"/>
            <a:ext cx="5949952" cy="5811838"/>
          </a:xfrm>
        </p:spPr>
        <p:txBody>
          <a:bodyPr vert="eaVert"/>
          <a:lstStyle>
            <a:lvl1pPr>
              <a:defRPr>
                <a:solidFill>
                  <a:schemeClr val="accent1"/>
                </a:solidFill>
              </a:defRPr>
            </a:lvl1pPr>
            <a:lvl2pPr marL="542925" indent="-271780" defTabSz="-635">
              <a:buClr>
                <a:schemeClr val="accent1"/>
              </a:buClr>
              <a:buFont typeface="Arial" pitchFamily="34" charset="0"/>
              <a:buChar char="•"/>
              <a:tabLst>
                <a:tab pos="542925" algn="l"/>
              </a:tabLst>
              <a:defRPr sz="2000">
                <a:solidFill>
                  <a:schemeClr val="accent1"/>
                </a:solidFill>
                <a:latin typeface="+mn-ea"/>
                <a:ea typeface="+mn-ea"/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>
            <a:prstTxWarp prst="textNoShape">
              <a:avLst/>
            </a:prstTxWarp>
          </a:bodyPr>
          <a:lstStyle>
            <a:lvl1pPr>
              <a:defRPr smtClean="0">
                <a:ea typeface="SimHei" pitchFamily="49" charset="-122"/>
              </a:defRPr>
            </a:lvl1pPr>
          </a:lstStyle>
          <a:p>
            <a:fld id="{82DA75ED-5C11-413B-88AF-D81BE99EBB79}" type="datetime1">
              <a:rPr lang="en-US" altLang="en-US"/>
              <a:pPr/>
              <a:t>1/8/2018</a:t>
            </a:fld>
            <a:endParaRPr lang="en-US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BBBD1-0515-433F-95B7-ABBF1F02AEE7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36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5588" cy="6858000"/>
          </a:xfrm>
          <a:prstGeom prst="rect">
            <a:avLst/>
          </a:prstGeom>
          <a:solidFill>
            <a:srgbClr val="FBFA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/>
            <a:endParaRPr lang="zh-CN" altLang="en-US">
              <a:solidFill>
                <a:srgbClr val="FFFFFF"/>
              </a:solidFill>
              <a:ea typeface="SimHei" pitchFamily="49" charset="-122"/>
            </a:endParaRPr>
          </a:p>
        </p:txBody>
      </p:sp>
      <p:pic>
        <p:nvPicPr>
          <p:cNvPr id="1027" name="图片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62" t="25766"/>
          <a:stretch>
            <a:fillRect/>
          </a:stretch>
        </p:blipFill>
        <p:spPr bwMode="auto">
          <a:xfrm>
            <a:off x="0" y="0"/>
            <a:ext cx="1331913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图片 1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-7938"/>
            <a:ext cx="10969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KSO_BT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306513" y="452438"/>
            <a:ext cx="6827837" cy="66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altLang="en-US" smtClean="0"/>
          </a:p>
        </p:txBody>
      </p:sp>
      <p:sp>
        <p:nvSpPr>
          <p:cNvPr id="1030" name="KSO_BC1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19100" y="1349375"/>
            <a:ext cx="7715250" cy="487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 sz="1200">
                <a:solidFill>
                  <a:srgbClr val="959696"/>
                </a:solidFill>
                <a:latin typeface="Calibri" pitchFamily="34" charset="0"/>
                <a:ea typeface="SimSun" pitchFamily="2" charset="-122"/>
              </a:defRPr>
            </a:lvl1pPr>
          </a:lstStyle>
          <a:p>
            <a:pPr>
              <a:defRPr/>
            </a:pPr>
            <a:fld id="{FD3639D8-BFE5-4C4F-A71A-5F804A268247}" type="datetimeFigureOut">
              <a:rPr lang="zh-CN" altLang="en-US"/>
              <a:pPr>
                <a:defRPr/>
              </a:pPr>
              <a:t>2018/1/8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200">
                <a:solidFill>
                  <a:srgbClr val="959696"/>
                </a:solidFill>
                <a:ea typeface="SimSun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959696"/>
                </a:solidFill>
                <a:latin typeface="Calibri" pitchFamily="34" charset="0"/>
              </a:defRPr>
            </a:lvl1pPr>
          </a:lstStyle>
          <a:p>
            <a:fld id="{918472B8-2DFA-4EDE-BDAD-952BD06140F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chemeClr val="accent1"/>
          </a:solidFill>
          <a:latin typeface="Arial" pitchFamily="34" charset="0"/>
          <a:ea typeface="SimHei" pitchFamily="49" charset="-122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pitchFamily="34" charset="0"/>
          <a:ea typeface="SimHei" pitchFamily="49" charset="-122"/>
        </a:defRPr>
      </a:lvl9pPr>
    </p:titleStyle>
    <p:bodyStyle>
      <a:lvl1pPr marL="357188" indent="-357188" algn="just" rtl="0" eaLnBrk="0" fontAlgn="base" hangingPunct="0">
        <a:lnSpc>
          <a:spcPct val="110000"/>
        </a:lnSpc>
        <a:spcBef>
          <a:spcPts val="1800"/>
        </a:spcBef>
        <a:spcAft>
          <a:spcPct val="0"/>
        </a:spcAft>
        <a:buClr>
          <a:schemeClr val="accent1"/>
        </a:buClr>
        <a:buSzPct val="90000"/>
        <a:buBlip>
          <a:blip r:embed="rId15"/>
        </a:buBlip>
        <a:defRPr sz="2800" kern="1200">
          <a:solidFill>
            <a:schemeClr val="accent1"/>
          </a:solidFill>
          <a:latin typeface="SimHei" pitchFamily="49" charset="-122"/>
          <a:ea typeface="SimHei" pitchFamily="49" charset="-122"/>
          <a:cs typeface="+mn-cs"/>
        </a:defRPr>
      </a:lvl1pPr>
      <a:lvl2pPr marL="711200" indent="-271463" algn="just" rtl="0" eaLnBrk="0" fontAlgn="base" hangingPunct="0">
        <a:lnSpc>
          <a:spcPct val="130000"/>
        </a:lnSpc>
        <a:spcBef>
          <a:spcPct val="0"/>
        </a:spcBef>
        <a:spcAft>
          <a:spcPts val="600"/>
        </a:spcAft>
        <a:buClr>
          <a:schemeClr val="accent1"/>
        </a:buClr>
        <a:buFont typeface="Arial" pitchFamily="34" charset="0"/>
        <a:buChar char="•"/>
        <a:defRPr sz="2400" kern="1200">
          <a:solidFill>
            <a:schemeClr val="accent1"/>
          </a:solidFill>
          <a:latin typeface="SimHei" pitchFamily="49" charset="-122"/>
          <a:ea typeface="SimHei" pitchFamily="49" charset="-122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ts val="600"/>
        </a:spcAft>
        <a:buFont typeface="Arial" pitchFamily="34" charset="0"/>
        <a:buChar char="•"/>
        <a:defRPr sz="2000" kern="1200">
          <a:solidFill>
            <a:schemeClr val="accent1"/>
          </a:solidFill>
          <a:latin typeface="+mn-lt"/>
          <a:ea typeface="SimHei" pitchFamily="49" charset="-122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ts val="600"/>
        </a:spcAft>
        <a:buFont typeface="Arial" pitchFamily="34" charset="0"/>
        <a:buChar char="•"/>
        <a:defRPr sz="2000" kern="1200">
          <a:solidFill>
            <a:schemeClr val="accent1"/>
          </a:solidFill>
          <a:latin typeface="+mn-lt"/>
          <a:ea typeface="SimHei" pitchFamily="49" charset="-122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ts val="600"/>
        </a:spcAft>
        <a:buFont typeface="Arial" pitchFamily="34" charset="0"/>
        <a:buChar char="•"/>
        <a:defRPr sz="2000" kern="1200">
          <a:solidFill>
            <a:schemeClr val="accent1"/>
          </a:solidFill>
          <a:latin typeface="+mn-lt"/>
          <a:ea typeface="SimHei" pitchFamily="49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7.jpeg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副标题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868363" y="3730625"/>
            <a:ext cx="5297487" cy="1522413"/>
          </a:xfrm>
        </p:spPr>
        <p:txBody>
          <a:bodyPr/>
          <a:lstStyle/>
          <a:p>
            <a:pPr algn="r" eaLnBrk="1" hangingPunct="1">
              <a:spcBef>
                <a:spcPct val="0"/>
              </a:spcBef>
            </a:pPr>
            <a:endParaRPr lang="zh-CN" altLang="en-US" sz="2400" b="1" dirty="0" smtClean="0">
              <a:solidFill>
                <a:srgbClr val="002060"/>
              </a:solidFill>
              <a:latin typeface="宋体" pitchFamily="2" charset="-122"/>
              <a:ea typeface="宋体" pitchFamily="2" charset="-122"/>
            </a:endParaRPr>
          </a:p>
          <a:p>
            <a:pPr algn="r" eaLnBrk="1" hangingPunct="1">
              <a:spcBef>
                <a:spcPct val="0"/>
              </a:spcBef>
            </a:pPr>
            <a:r>
              <a:rPr lang="zh-CN" altLang="en-US" sz="2400" b="1" dirty="0">
                <a:solidFill>
                  <a:srgbClr val="002060"/>
                </a:solidFill>
                <a:latin typeface="宋体" pitchFamily="2" charset="-122"/>
                <a:ea typeface="宋体" pitchFamily="2" charset="-122"/>
                <a:sym typeface="Arial" pitchFamily="34" charset="0"/>
              </a:rPr>
              <a:t>禅修</a:t>
            </a:r>
            <a:r>
              <a:rPr lang="zh-CN" altLang="en-US" sz="24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  <a:sym typeface="Arial" pitchFamily="34" charset="0"/>
              </a:rPr>
              <a:t>五班</a:t>
            </a:r>
            <a:endParaRPr lang="zh-CN" altLang="en-US" sz="2400" b="1" dirty="0" smtClean="0">
              <a:solidFill>
                <a:srgbClr val="002060"/>
              </a:solidFill>
              <a:latin typeface="宋体" pitchFamily="2" charset="-122"/>
              <a:ea typeface="宋体" pitchFamily="2" charset="-122"/>
              <a:sym typeface="Arial" pitchFamily="34" charset="0"/>
            </a:endParaRPr>
          </a:p>
          <a:p>
            <a:pPr algn="r" eaLnBrk="1" hangingPunct="1">
              <a:spcBef>
                <a:spcPct val="0"/>
              </a:spcBef>
            </a:pPr>
            <a:r>
              <a:rPr lang="en-CA" altLang="zh-CN" sz="24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  <a:sym typeface="Arial" pitchFamily="34" charset="0"/>
              </a:rPr>
              <a:t>201</a:t>
            </a:r>
            <a:r>
              <a:rPr lang="en-US" altLang="zh-CN" sz="24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  <a:sym typeface="Arial" pitchFamily="34" charset="0"/>
              </a:rPr>
              <a:t>8</a:t>
            </a:r>
            <a:r>
              <a:rPr lang="zh-CN" altLang="en-US" sz="24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  <a:sym typeface="Arial" pitchFamily="34" charset="0"/>
              </a:rPr>
              <a:t>年</a:t>
            </a:r>
            <a:r>
              <a:rPr lang="en-US" altLang="zh-CN" sz="2400" b="1" dirty="0">
                <a:solidFill>
                  <a:srgbClr val="002060"/>
                </a:solidFill>
                <a:latin typeface="宋体" pitchFamily="2" charset="-122"/>
                <a:ea typeface="宋体" pitchFamily="2" charset="-122"/>
                <a:sym typeface="Arial" pitchFamily="34" charset="0"/>
              </a:rPr>
              <a:t>1</a:t>
            </a:r>
            <a:r>
              <a:rPr lang="zh-CN" altLang="en-US" sz="24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  <a:sym typeface="Arial" pitchFamily="34" charset="0"/>
              </a:rPr>
              <a:t>月</a:t>
            </a:r>
            <a:r>
              <a:rPr lang="en-US" altLang="zh-CN" sz="24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  <a:sym typeface="Arial" pitchFamily="34" charset="0"/>
              </a:rPr>
              <a:t>2</a:t>
            </a:r>
            <a:r>
              <a:rPr lang="zh-CN" altLang="en-US" sz="2400" b="1" dirty="0" smtClean="0">
                <a:solidFill>
                  <a:srgbClr val="002060"/>
                </a:solidFill>
                <a:latin typeface="宋体" pitchFamily="2" charset="-122"/>
                <a:ea typeface="宋体" pitchFamily="2" charset="-122"/>
                <a:sym typeface="Arial" pitchFamily="34" charset="0"/>
              </a:rPr>
              <a:t>日</a:t>
            </a:r>
          </a:p>
          <a:p>
            <a:pPr algn="r" eaLnBrk="1" hangingPunct="1">
              <a:spcBef>
                <a:spcPct val="0"/>
              </a:spcBef>
            </a:pPr>
            <a:endParaRPr lang="zh-CN" altLang="en-US" sz="2400" b="1" dirty="0" smtClean="0">
              <a:solidFill>
                <a:srgbClr val="002060"/>
              </a:solidFill>
              <a:latin typeface="宋体" pitchFamily="2" charset="-122"/>
              <a:ea typeface="宋体" pitchFamily="2" charset="-122"/>
              <a:sym typeface="Arial" pitchFamily="34" charset="0"/>
            </a:endParaRPr>
          </a:p>
        </p:txBody>
      </p:sp>
      <p:sp>
        <p:nvSpPr>
          <p:cNvPr id="14338" name="标题 3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>
          <a:xfrm>
            <a:off x="2063750" y="1692275"/>
            <a:ext cx="5203825" cy="1843088"/>
          </a:xfrm>
        </p:spPr>
        <p:txBody>
          <a:bodyPr/>
          <a:lstStyle/>
          <a:p>
            <a:pPr eaLnBrk="1" hangingPunct="1"/>
            <a:r>
              <a:rPr lang="zh-CN" altLang="en-CA" sz="4400" smtClean="0">
                <a:solidFill>
                  <a:srgbClr val="002060"/>
                </a:solidFill>
                <a:latin typeface="华文隶书" charset="-122"/>
                <a:ea typeface="华文隶书" charset="-122"/>
                <a:sym typeface="Arial" pitchFamily="34" charset="0"/>
              </a:rPr>
              <a:t>四谛</a:t>
            </a:r>
            <a:r>
              <a:rPr lang="en-US" altLang="zh-CN" sz="4400" smtClean="0">
                <a:solidFill>
                  <a:srgbClr val="002060"/>
                </a:solidFill>
                <a:latin typeface="华文隶书" charset="-122"/>
                <a:ea typeface="华文隶书" charset="-122"/>
                <a:sym typeface="Arial" pitchFamily="34" charset="0"/>
              </a:rPr>
              <a:t>——</a:t>
            </a:r>
            <a:br>
              <a:rPr lang="en-US" altLang="zh-CN" sz="4400" smtClean="0">
                <a:solidFill>
                  <a:srgbClr val="002060"/>
                </a:solidFill>
                <a:latin typeface="华文隶书" charset="-122"/>
                <a:ea typeface="华文隶书" charset="-122"/>
                <a:sym typeface="Arial" pitchFamily="34" charset="0"/>
              </a:rPr>
            </a:br>
            <a:r>
              <a:rPr lang="zh-CN" altLang="en-CA" sz="4400" smtClean="0">
                <a:solidFill>
                  <a:srgbClr val="002060"/>
                </a:solidFill>
                <a:latin typeface="华文隶书" charset="-122"/>
                <a:ea typeface="华文隶书" charset="-122"/>
                <a:sym typeface="Arial" pitchFamily="34" charset="0"/>
              </a:rPr>
              <a:t>脱离生死的出路</a:t>
            </a: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25602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3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苦谛行相之</a:t>
            </a: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痛苦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 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三根本苦：苦苦、变苦、行苦（从程度上分）</a:t>
            </a:r>
            <a:endParaRPr lang="zh-CN" altLang="en-US" sz="24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80000"/>
              </a:lnSpc>
            </a:pPr>
            <a:endParaRPr lang="zh-CN" altLang="en-US" sz="23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3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3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80000"/>
              </a:lnSpc>
            </a:pPr>
            <a:endParaRPr lang="zh-CN" altLang="en-US" sz="23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4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25603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49188EB-0B8D-476F-934F-FA3124127F76}" type="slidenum">
              <a:rPr lang="en-US" altLang="en-US">
                <a:ea typeface="SimHei" pitchFamily="49" charset="-122"/>
              </a:rPr>
              <a:pPr/>
              <a:t>10</a:t>
            </a:fld>
            <a:endParaRPr lang="en-US" altLang="en-US">
              <a:ea typeface="SimHei" pitchFamily="49" charset="-122"/>
            </a:endParaRPr>
          </a:p>
        </p:txBody>
      </p:sp>
      <p:graphicFrame>
        <p:nvGraphicFramePr>
          <p:cNvPr id="3" name="表格 2"/>
          <p:cNvGraphicFramePr/>
          <p:nvPr/>
        </p:nvGraphicFramePr>
        <p:xfrm>
          <a:off x="762000" y="2590800"/>
          <a:ext cx="7489825" cy="3213101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976630"/>
                <a:gridCol w="4938333"/>
                <a:gridCol w="1574862"/>
              </a:tblGrid>
              <a:tr h="37029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类型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含义与特点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典型存在</a:t>
                      </a:r>
                    </a:p>
                  </a:txBody>
                  <a:tcPr marL="0" marR="0" marT="0" marB="1"/>
                </a:tc>
              </a:tr>
              <a:tr h="670589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苦苦</a:t>
                      </a:r>
                      <a:endParaRPr lang="en-US" altLang="zh-CN" sz="2200" b="1" u="none">
                        <a:solidFill>
                          <a:srgbClr val="002060"/>
                        </a:solidFill>
                        <a:highlight>
                          <a:srgbClr val="FFFFFF"/>
                        </a:highlight>
                        <a:latin typeface="华文新魏" charset="0"/>
                        <a:ea typeface="华文新魏" charset="0"/>
                      </a:endParaRP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痛苦中的痛苦；常人能觉察到，很明显、很粗大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三恶趣</a:t>
                      </a:r>
                    </a:p>
                  </a:txBody>
                  <a:tcPr marL="0" marR="0" marT="0" marB="1"/>
                </a:tc>
              </a:tr>
              <a:tr h="670721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变苦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表面看似快乐，但随时会变成痛苦；不是很明显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欲界</a:t>
                      </a:r>
                    </a:p>
                    <a:p>
                      <a:pPr marL="0" indent="0" algn="r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和天人道</a:t>
                      </a:r>
                    </a:p>
                  </a:txBody>
                  <a:tcPr marL="0" marR="0" marT="0" marB="1"/>
                </a:tc>
              </a:tr>
              <a:tr h="1501498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行苦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有能力导致其他痛苦的产生；很细微，感官没有明显反应</a:t>
                      </a:r>
                    </a:p>
                    <a:p>
                      <a:pPr marL="0" indent="0" algn="l">
                        <a:buNone/>
                      </a:pPr>
                      <a:endParaRPr lang="zh-CN" altLang="en-US" sz="1800" u="none">
                        <a:solidFill>
                          <a:srgbClr val="002060"/>
                        </a:solidFill>
                        <a:highlight>
                          <a:srgbClr val="FFFFFF"/>
                        </a:highlight>
                        <a:latin typeface="华文新魏" charset="0"/>
                        <a:ea typeface="华文新魏" charset="0"/>
                      </a:endParaRP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色界</a:t>
                      </a:r>
                    </a:p>
                    <a:p>
                      <a:pPr marL="0" indent="0" algn="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与无色界</a:t>
                      </a:r>
                    </a:p>
                  </a:txBody>
                  <a:tcPr marL="0" marR="0" marT="0" marB="1"/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26626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marL="342900" indent="-342900" eaLnBrk="1" hangingPunct="1">
              <a:buFontTx/>
              <a:buChar char="•"/>
            </a:pPr>
            <a:r>
              <a:rPr lang="zh-CN" altLang="en-US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上师教言</a:t>
            </a:r>
            <a:r>
              <a:rPr lang="en-US" altLang="zh-CN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</a:t>
            </a:r>
            <a:r>
              <a:rPr lang="zh-CN" altLang="en-US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关于行苦</a:t>
            </a:r>
          </a:p>
          <a:p>
            <a:pPr marL="342900" indent="-342900" algn="l" eaLnBrk="1" hangingPunct="1">
              <a:buFontTx/>
              <a:buChar char="•"/>
            </a:pPr>
            <a:r>
              <a:rPr lang="en-US" altLang="zh-CN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“</a:t>
            </a: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行</a:t>
            </a:r>
            <a:r>
              <a:rPr lang="en-US" altLang="zh-CN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”即指所有因缘而生、有因有果的法。所有的行都是痛苦的</a:t>
            </a: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。</a:t>
            </a:r>
            <a:endParaRPr lang="zh-CN" altLang="en-US" sz="22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marL="342900" indent="-342900" algn="l" eaLnBrk="1" hangingPunct="1">
              <a:buFontTx/>
              <a:buChar char="•"/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佛经当中关于行苦的定义是：无论它存在还是消失，都不会觉得痛苦，但却会引发其他的痛苦，因而称之为行苦。虽然色界和无色界没有痛苦快乐，但却是无常的。</a:t>
            </a:r>
            <a:endParaRPr lang="en-US" altLang="zh-CN" sz="2200" i="1" smtClean="0">
              <a:solidFill>
                <a:srgbClr val="002060"/>
              </a:solidFill>
              <a:latin typeface="华文新魏" charset="-122"/>
              <a:ea typeface="华文新魏" charset="-122"/>
              <a:sym typeface="SimHei" pitchFamily="49" charset="-122"/>
            </a:endParaRPr>
          </a:p>
          <a:p>
            <a:pPr marL="342900" indent="-342900" algn="l" eaLnBrk="1" hangingPunct="1">
              <a:buFontTx/>
              <a:buChar char="•"/>
            </a:pPr>
            <a:r>
              <a:rPr lang="en-US" altLang="zh-CN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...</a:t>
            </a: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四法印的第二个——有漏皆苦</a:t>
            </a:r>
            <a:r>
              <a:rPr lang="en-US" altLang="zh-CN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...</a:t>
            </a: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从大乘佛法的角度来说，所谓“有漏”，就是不清净的事物，包括所有的执着以及执着的对境；而“无漏”，则是清净的事物，包括没有执着以及执着对境的，一地以上菩萨入根本慧定的状态。</a:t>
            </a:r>
          </a:p>
          <a:p>
            <a:pPr marL="342900" indent="-342900" algn="l" eaLnBrk="1" hangingPunct="1">
              <a:buFontTx/>
              <a:buNone/>
            </a:pPr>
            <a:endParaRPr lang="en-US" altLang="zh-CN" sz="2200" smtClean="0">
              <a:solidFill>
                <a:srgbClr val="002060"/>
              </a:solidFill>
              <a:latin typeface="华文新魏" charset="-122"/>
              <a:ea typeface="华文新魏" charset="-122"/>
              <a:sym typeface="SimHei" pitchFamily="49" charset="-122"/>
            </a:endParaRPr>
          </a:p>
          <a:p>
            <a:pPr lvl="1" eaLnBrk="1" hangingPunct="1"/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buFont typeface="Arial" pitchFamily="34" charset="0"/>
              <a:buNone/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buFont typeface="Arial" pitchFamily="34" charset="0"/>
              <a:buNone/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/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buFont typeface="Arial" pitchFamily="34" charset="0"/>
              <a:buNone/>
            </a:pPr>
            <a:endParaRPr lang="zh-CN" altLang="en-US" sz="22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26627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57A994D-256B-46D0-ADAE-DEFE0EE2DA25}" type="slidenum">
              <a:rPr lang="en-US" altLang="en-US">
                <a:ea typeface="SimHei" pitchFamily="49" charset="-122"/>
              </a:rPr>
              <a:pPr/>
              <a:t>11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27650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zh-CN" altLang="en-US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上师教言</a:t>
            </a:r>
            <a:r>
              <a:rPr lang="en-US" altLang="zh-CN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</a:t>
            </a:r>
            <a:r>
              <a:rPr lang="zh-CN" altLang="en-US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关于行苦</a:t>
            </a:r>
          </a:p>
          <a:p>
            <a:pPr marL="0" indent="0" algn="l" eaLnBrk="1" hangingPunct="1">
              <a:lnSpc>
                <a:spcPct val="90000"/>
              </a:lnSpc>
              <a:buFontTx/>
              <a:buNone/>
            </a:pPr>
            <a:r>
              <a:rPr lang="en-US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        什么叫做执着以及执着的对境呢？譬如说，在眼识看到一个对境的时候，就会产生执着。其中执着的对象或对境，是眼识所看到的物质。眼识与物质，也即执着与执着对境，它们分别被称为能取和所取。</a:t>
            </a:r>
          </a:p>
          <a:p>
            <a:pPr marL="0" indent="0" algn="l" eaLnBrk="1" hangingPunct="1">
              <a:lnSpc>
                <a:spcPct val="90000"/>
              </a:lnSpc>
              <a:buFontTx/>
              <a:buNone/>
            </a:pPr>
            <a:r>
              <a:rPr lang="en-US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        所有能取、所取消失的境界，叫做无漏，这也是一地以上菩萨入定的境界；除了佛的境界以及一地以上菩萨入定的境界之外，其他所有具备能取、所取的境界，都叫作有漏。</a:t>
            </a:r>
          </a:p>
          <a:p>
            <a:pPr marL="0" indent="0" algn="l" eaLnBrk="1" hangingPunct="1">
              <a:lnSpc>
                <a:spcPct val="90000"/>
              </a:lnSpc>
              <a:buFontTx/>
              <a:buNone/>
            </a:pPr>
            <a:r>
              <a:rPr lang="en-US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        从这个角度而言，则无论是不清净的娑婆世界，还是佛陀的清净刹土，只要是有执着以及执着对境的，都属于有漏，都是痛苦的。</a:t>
            </a:r>
            <a:endParaRPr lang="zh-CN" altLang="en-US" sz="2200" smtClean="0">
              <a:solidFill>
                <a:srgbClr val="002060"/>
              </a:solidFill>
              <a:latin typeface="华文新魏" charset="-122"/>
              <a:ea typeface="华文新魏" charset="-122"/>
              <a:sym typeface="SimHei" pitchFamily="49" charset="-122"/>
            </a:endParaRPr>
          </a:p>
          <a:p>
            <a:pPr marL="0" indent="0" algn="l" eaLnBrk="1" hangingPunct="1">
              <a:lnSpc>
                <a:spcPct val="90000"/>
              </a:lnSpc>
              <a:buFontTx/>
              <a:buNone/>
            </a:pPr>
            <a:endParaRPr lang="en-US" altLang="zh-CN" sz="2200" smtClean="0">
              <a:solidFill>
                <a:srgbClr val="002060"/>
              </a:solidFill>
              <a:latin typeface="华文新魏" charset="-122"/>
              <a:ea typeface="华文新魏" charset="-122"/>
              <a:sym typeface="SimHei" pitchFamily="49" charset="-122"/>
            </a:endParaRPr>
          </a:p>
          <a:p>
            <a:pPr lvl="1" eaLnBrk="1" hangingPunct="1">
              <a:lnSpc>
                <a:spcPct val="90000"/>
              </a:lnSpc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90000"/>
              </a:lnSpc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zh-CN" altLang="en-US" sz="22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27651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75C1E33-B557-42E5-A6F4-F1B8447C517E}" type="slidenum">
              <a:rPr lang="en-US" altLang="en-US">
                <a:ea typeface="SimHei" pitchFamily="49" charset="-122"/>
              </a:rPr>
              <a:pPr/>
              <a:t>12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28674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</a:pPr>
            <a:r>
              <a:rPr lang="zh-CN" altLang="en-US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上师教言</a:t>
            </a:r>
            <a:r>
              <a:rPr lang="en-US" altLang="zh-CN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</a:t>
            </a:r>
            <a:r>
              <a:rPr lang="zh-CN" altLang="en-US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关于行苦</a:t>
            </a:r>
          </a:p>
          <a:p>
            <a:pPr marL="0" indent="0" algn="l" eaLnBrk="1" hangingPunct="1">
              <a:lnSpc>
                <a:spcPct val="100000"/>
              </a:lnSpc>
              <a:buFontTx/>
              <a:buNone/>
            </a:pPr>
            <a:r>
              <a:rPr lang="en-US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       有人会对此提出质疑：如果连佛菩萨的清净刹土都是有漏的，那么包括极乐世界，或者莲花生大师的铜色吉祥山，也应该是充满了痛苦的。然而，极乐世界又怎么会有痛苦呢？</a:t>
            </a:r>
          </a:p>
          <a:p>
            <a:pPr marL="0" indent="0" algn="l" eaLnBrk="1" hangingPunct="1">
              <a:lnSpc>
                <a:spcPct val="100000"/>
              </a:lnSpc>
              <a:buFontTx/>
              <a:buNone/>
            </a:pPr>
            <a:r>
              <a:rPr lang="en-US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       佛经里面所讲的痛苦，包括苦苦、变苦、行苦三种。</a:t>
            </a:r>
            <a:r>
              <a:rPr lang="en-US" altLang="en-US" sz="2200" b="1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极乐世界没有变苦，更没有苦苦，但却有行苦。</a:t>
            </a:r>
            <a:r>
              <a:rPr lang="en-US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前面也讲过，所谓行苦，是指刹那刹那变化无常的法。极乐世界的外器世界和内有情世界都是无常的法。这里所说的无常，并不意味着极乐世界有一天会消失，而是从刹那的角度来说的，</a:t>
            </a:r>
            <a:r>
              <a:rPr lang="en-US" altLang="en-US" sz="2200" b="1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因为极乐世界也在刹那刹那地变化，从这个细微的层面而言，极乐世界也是有痛苦的</a:t>
            </a:r>
            <a:r>
              <a:rPr lang="en-US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。</a:t>
            </a:r>
          </a:p>
          <a:p>
            <a:pPr marL="0" indent="0" algn="r" eaLnBrk="1" hangingPunct="1">
              <a:lnSpc>
                <a:spcPct val="100000"/>
              </a:lnSpc>
              <a:buFontTx/>
              <a:buNone/>
            </a:pPr>
            <a:r>
              <a:rPr lang="en-US" altLang="zh-CN" sz="2200" i="1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——</a:t>
            </a:r>
            <a:r>
              <a:rPr lang="zh-CN" altLang="en-US" sz="2200" i="1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摘自慧灯之光十《四圣谛》</a:t>
            </a:r>
          </a:p>
          <a:p>
            <a:pPr marL="0" indent="0" algn="l" eaLnBrk="1" hangingPunct="1">
              <a:lnSpc>
                <a:spcPct val="100000"/>
              </a:lnSpc>
              <a:buFontTx/>
              <a:buNone/>
            </a:pPr>
            <a:endParaRPr lang="en-US" altLang="zh-CN" sz="2200" smtClean="0">
              <a:solidFill>
                <a:srgbClr val="002060"/>
              </a:solidFill>
              <a:latin typeface="华文新魏" charset="-122"/>
              <a:ea typeface="华文新魏" charset="-122"/>
              <a:sym typeface="SimHei" pitchFamily="49" charset="-122"/>
            </a:endParaRPr>
          </a:p>
          <a:p>
            <a:pPr lvl="1" eaLnBrk="1" hangingPunct="1">
              <a:lnSpc>
                <a:spcPct val="120000"/>
              </a:lnSpc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20000"/>
              </a:lnSpc>
              <a:buFont typeface="Arial" pitchFamily="34" charset="0"/>
              <a:buNone/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20000"/>
              </a:lnSpc>
              <a:buFont typeface="Arial" pitchFamily="34" charset="0"/>
              <a:buNone/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20000"/>
              </a:lnSpc>
            </a:pPr>
            <a:endParaRPr lang="zh-CN" altLang="en-US" sz="21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20000"/>
              </a:lnSpc>
              <a:buFont typeface="Arial" pitchFamily="34" charset="0"/>
              <a:buNone/>
            </a:pPr>
            <a:endParaRPr lang="zh-CN" altLang="en-US" sz="22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28675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B5B0019-578D-48A8-83A3-8CDBAED43D90}" type="slidenum">
              <a:rPr lang="en-US" altLang="en-US">
                <a:ea typeface="SimHei" pitchFamily="49" charset="-122"/>
              </a:rPr>
              <a:pPr/>
              <a:t>13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29698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3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苦谛行相之</a:t>
            </a: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痛苦</a:t>
            </a:r>
            <a:r>
              <a:rPr lang="zh-CN" altLang="en-US" sz="3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</a:t>
            </a: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人的痛苦：精神空虚与恐慌</a:t>
            </a:r>
          </a:p>
          <a:p>
            <a:pPr lvl="1" eaLnBrk="1" hangingPunct="1">
              <a:lnSpc>
                <a:spcPct val="80000"/>
              </a:lnSpc>
            </a:pPr>
            <a:endParaRPr lang="zh-CN" altLang="en-US" sz="23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4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29699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D1E2F83-56EB-4B4E-BB50-B2FCADAA6F9B}" type="slidenum">
              <a:rPr lang="en-US" altLang="en-US">
                <a:ea typeface="SimHei" pitchFamily="49" charset="-122"/>
              </a:rPr>
              <a:pPr/>
              <a:t>14</a:t>
            </a:fld>
            <a:endParaRPr lang="en-US" altLang="en-US">
              <a:ea typeface="SimHei" pitchFamily="49" charset="-122"/>
            </a:endParaRPr>
          </a:p>
        </p:txBody>
      </p:sp>
      <p:graphicFrame>
        <p:nvGraphicFramePr>
          <p:cNvPr id="2" name="表格 1"/>
          <p:cNvGraphicFramePr/>
          <p:nvPr/>
        </p:nvGraphicFramePr>
        <p:xfrm>
          <a:off x="685800" y="2668588"/>
          <a:ext cx="7292975" cy="3578226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447039"/>
                <a:gridCol w="5845936"/>
              </a:tblGrid>
              <a:tr h="36328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类型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特点</a:t>
                      </a:r>
                    </a:p>
                  </a:txBody>
                  <a:tcPr marL="0" marR="0" marT="0" marB="1"/>
                </a:tc>
              </a:tr>
              <a:tr h="6706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大生意人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事业带来无比的压力，甚至有人因无力承担而走上绝路</a:t>
                      </a:r>
                    </a:p>
                  </a:txBody>
                  <a:tcPr marL="0" marR="0" marT="0" marB="1"/>
                </a:tc>
              </a:tr>
              <a:tr h="694813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没有修学佛法的人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没有依处产生的空虚感与日俱增，想忘记或回避而不能</a:t>
                      </a:r>
                    </a:p>
                  </a:txBody>
                  <a:tcPr marL="0" marR="0" marT="0" marB="1"/>
                </a:tc>
              </a:tr>
              <a:tr h="45156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年轻人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 dirty="0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暂时的麻醉，但逃不掉生老病死的变苦侵扰</a:t>
                      </a:r>
                    </a:p>
                  </a:txBody>
                  <a:tcPr marL="0" marR="0" marT="0" marB="1"/>
                </a:tc>
              </a:tr>
              <a:tr h="6706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altLang="zh-CN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“</a:t>
                      </a: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无异于畜生”的人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执迷不悟，整天只是顾着及时享乐</a:t>
                      </a:r>
                    </a:p>
                  </a:txBody>
                  <a:tcPr marL="0" marR="0" marT="0" marB="1"/>
                </a:tc>
              </a:tr>
              <a:tr h="727204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b="1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每个人</a:t>
                      </a:r>
                    </a:p>
                  </a:txBody>
                  <a:tcPr marL="0" marR="0" marT="0" marB="1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zh-CN" altLang="en-US" sz="2200" u="none">
                          <a:solidFill>
                            <a:srgbClr val="002060"/>
                          </a:solidFill>
                          <a:highlight>
                            <a:srgbClr val="FFFFFF"/>
                          </a:highlight>
                          <a:latin typeface="华文新魏" charset="0"/>
                          <a:ea typeface="华文新魏" charset="0"/>
                        </a:rPr>
                        <a:t>八种痛苦：生、老、病、死、怨憎会、爱别离、求不得、不欲临</a:t>
                      </a:r>
                    </a:p>
                  </a:txBody>
                  <a:tcPr marL="0" marR="0" marT="0" marB="1"/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30722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391400" cy="47863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Char char="•"/>
            </a:pPr>
            <a:r>
              <a:rPr lang="zh-CN" altLang="en-US" sz="3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苦谛行相之</a:t>
            </a: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空性与无我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空性是指精神和肉体都没有受到一个“我”的支配。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无我是指肉体和精神都不是“我”。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二者都是讲无我。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altLang="zh-CN" sz="2000" smtClean="0">
              <a:solidFill>
                <a:srgbClr val="002060"/>
              </a:solidFill>
              <a:latin typeface="华文新魏" charset="-122"/>
              <a:ea typeface="华文新魏" charset="-122"/>
              <a:sym typeface="SimHei" pitchFamily="49" charset="-122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zh-CN" sz="20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“</a:t>
            </a:r>
            <a:r>
              <a:rPr lang="zh-CN" altLang="en-US" sz="20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空性修法是指法无我的修法，当体会到物质、精神等所有的一切都是空性时，在这种境界中安住，就是空性的修法；无我的修法则是特指人无我的修法，它属于空性修法的一部分。</a:t>
            </a:r>
            <a:r>
              <a:rPr lang="en-US" altLang="zh-CN" sz="20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”</a:t>
            </a:r>
          </a:p>
          <a:p>
            <a:pPr marL="0" indent="0" algn="r" eaLnBrk="1" hangingPunct="1">
              <a:lnSpc>
                <a:spcPct val="90000"/>
              </a:lnSpc>
              <a:buFontTx/>
              <a:buNone/>
            </a:pPr>
            <a:r>
              <a:rPr lang="en-US" altLang="zh-CN" sz="20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——</a:t>
            </a:r>
            <a:r>
              <a:rPr lang="zh-CN" altLang="en-US" sz="20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摘自慧灯之光四《四法印的见解与修法（七）》</a:t>
            </a:r>
            <a:endParaRPr lang="zh-CN" altLang="en-US" sz="20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marL="358775" lvl="1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zh-CN" altLang="en-US" sz="24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30723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39B09D3-5919-453B-8C07-DFBF040C049C}" type="slidenum">
              <a:rPr lang="en-US" altLang="en-US">
                <a:ea typeface="SimHei" pitchFamily="49" charset="-122"/>
              </a:rPr>
              <a:pPr/>
              <a:t>15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31746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342900" indent="-342900" eaLnBrk="1" hangingPunct="1">
              <a:buFontTx/>
              <a:buChar char="•"/>
            </a:pPr>
            <a:r>
              <a:rPr lang="zh-CN" altLang="en-US" sz="27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苦谛行相之</a:t>
            </a:r>
            <a:r>
              <a:rPr lang="zh-CN" altLang="en-US" sz="27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空性与无我</a:t>
            </a:r>
          </a:p>
          <a:p>
            <a:pPr marL="342900" indent="-342900" eaLnBrk="1" hangingPunct="1">
              <a:buFont typeface="Wingdings" pitchFamily="2" charset="2"/>
              <a:buChar char="ü"/>
            </a:pP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思维无我、证悟空性的作用</a:t>
            </a:r>
          </a:p>
          <a:p>
            <a:pPr marL="527050" lvl="1" indent="-342900" eaLnBrk="1" hangingPunct="1"/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思维无我是最关键的。因为没有空性的见解，就不能绝对性地解决根本的问题——我执</a:t>
            </a:r>
            <a:r>
              <a:rPr lang="en-US" altLang="zh-CN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(</a:t>
            </a: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断掉生生世世束缚我们精神和肉体的钢丝</a:t>
            </a:r>
            <a:r>
              <a:rPr lang="en-US" altLang="zh-CN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)</a:t>
            </a: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；</a:t>
            </a:r>
          </a:p>
          <a:p>
            <a:pPr marL="527050" lvl="1" indent="-342900" eaLnBrk="1" hangingPunct="1"/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证悟空性之后，不存在你我他的分别，也就不存在自私心，就不会为利己而造恶、不会对害己之人起嗔心、不会对中意的物或人起贪心。</a:t>
            </a:r>
          </a:p>
          <a:p>
            <a:pPr marL="527050" lvl="1" indent="-342900" eaLnBrk="1" hangingPunct="1"/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自己从轮回中解脱是小乘的目的地，是大乘菩萨更好饶益众生的起点。</a:t>
            </a:r>
          </a:p>
          <a:p>
            <a:pPr marL="342900" indent="-342900" eaLnBrk="1" hangingPunct="1">
              <a:buFontTx/>
              <a:buNone/>
            </a:pPr>
            <a:endParaRPr lang="zh-CN" altLang="en-US" sz="20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31747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6A5BF19-3E67-4493-8502-F81A15FE28B8}" type="slidenum">
              <a:rPr lang="en-US" altLang="en-US">
                <a:ea typeface="SimHei" pitchFamily="49" charset="-122"/>
              </a:rPr>
              <a:pPr/>
              <a:t>16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32770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buFontTx/>
              <a:buChar char="•"/>
            </a:pPr>
            <a:r>
              <a:rPr lang="zh-CN" altLang="en-US" sz="26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苦谛的实际修行</a:t>
            </a:r>
          </a:p>
          <a:p>
            <a:pPr marL="0" indent="0" eaLnBrk="1" hangingPunct="1">
              <a:lnSpc>
                <a:spcPct val="100000"/>
              </a:lnSpc>
              <a:buFont typeface="Wingdings" pitchFamily="2" charset="2"/>
              <a:buChar char="ü"/>
            </a:pP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如何修：无常—寿命无常 ；痛苦—轮回过患；对治我执的空性与无我的修法</a:t>
            </a:r>
          </a:p>
          <a:p>
            <a:pPr marL="0" indent="0" eaLnBrk="1" hangingPunct="1">
              <a:lnSpc>
                <a:spcPct val="100000"/>
              </a:lnSpc>
              <a:buFont typeface="Wingdings" pitchFamily="2" charset="2"/>
              <a:buChar char="ü"/>
            </a:pP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为何修：生起非常坚定的出离心，对解脱很有帮助</a:t>
            </a:r>
          </a:p>
          <a:p>
            <a:pPr marL="0" indent="0" eaLnBrk="1" hangingPunct="1">
              <a:lnSpc>
                <a:spcPct val="100000"/>
              </a:lnSpc>
              <a:buFont typeface="Wingdings" pitchFamily="2" charset="2"/>
              <a:buChar char="ü"/>
            </a:pP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再再劝修</a:t>
            </a:r>
          </a:p>
          <a:p>
            <a:pPr marL="492125" lvl="1" indent="0" eaLnBrk="1" hangingPunct="1">
              <a:lnSpc>
                <a:spcPct val="100000"/>
              </a:lnSpc>
              <a:buFont typeface="Arial" pitchFamily="34" charset="0"/>
              <a:buNone/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（1）学法、修行对世上所有的生命都很重要</a:t>
            </a:r>
          </a:p>
          <a:p>
            <a:pPr marL="492125" lvl="1" indent="0" eaLnBrk="1" hangingPunct="1">
              <a:lnSpc>
                <a:spcPct val="100000"/>
              </a:lnSpc>
              <a:buFont typeface="Arial" pitchFamily="34" charset="0"/>
              <a:buNone/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（2）修行人需要有正知正见，更需要修法，为己为人都要早点开始修行</a:t>
            </a:r>
          </a:p>
          <a:p>
            <a:pPr marL="492125" lvl="1" indent="0" eaLnBrk="1" hangingPunct="1">
              <a:lnSpc>
                <a:spcPct val="100000"/>
              </a:lnSpc>
              <a:buFont typeface="Arial" pitchFamily="34" charset="0"/>
              <a:buNone/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（3）将解脱视为我们生存的目的，对于世俗事务适当参与。</a:t>
            </a:r>
          </a:p>
          <a:p>
            <a:pPr marL="0" indent="0" eaLnBrk="1" hangingPunct="1">
              <a:lnSpc>
                <a:spcPct val="100000"/>
              </a:lnSpc>
              <a:buFontTx/>
              <a:buNone/>
            </a:pPr>
            <a:endParaRPr lang="zh-CN" altLang="en-US" sz="20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32771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DE96953-0A2E-433C-A890-7899368821C7}" type="slidenum">
              <a:rPr lang="en-US" altLang="en-US">
                <a:ea typeface="SimHei" pitchFamily="49" charset="-122"/>
              </a:rPr>
              <a:pPr/>
              <a:t>17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5. 集谛及如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何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修行</a:t>
            </a:r>
          </a:p>
        </p:txBody>
      </p:sp>
      <p:sp>
        <p:nvSpPr>
          <p:cNvPr id="33794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00227815-3A66-4CFA-AC31-F0690D3E90D0}" type="slidenum">
              <a:rPr lang="en-US" altLang="en-US">
                <a:ea typeface="SimHei" pitchFamily="49" charset="-122"/>
              </a:rPr>
              <a:pPr/>
              <a:t>18</a:t>
            </a:fld>
            <a:endParaRPr lang="en-US" altLang="en-US">
              <a:ea typeface="SimHei" pitchFamily="49" charset="-122"/>
            </a:endParaRPr>
          </a:p>
        </p:txBody>
      </p:sp>
      <p:sp>
        <p:nvSpPr>
          <p:cNvPr id="33795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集谛的概念</a:t>
            </a:r>
            <a:r>
              <a:rPr lang="en-US" altLang="zh-CN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——业及烦恼</a:t>
            </a:r>
          </a:p>
          <a:p>
            <a:pPr marL="0" indent="0" eaLnBrk="1" hangingPunct="1">
              <a:buFont typeface="Wingdings" pitchFamily="2" charset="2"/>
              <a:buChar char="ü"/>
            </a:pP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种类：</a:t>
            </a:r>
            <a:endParaRPr lang="en-US" altLang="zh-CN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marL="184150" lvl="1" indent="0" eaLnBrk="1" hangingPunct="1">
              <a:buFont typeface="Wingdings" pitchFamily="2" charset="2"/>
              <a:buChar char="ü"/>
            </a:pP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贪嗔痴慢等烦恼（</a:t>
            </a:r>
            <a:r>
              <a:rPr lang="en-US" altLang="zh-CN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6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根本烦恼</a:t>
            </a:r>
            <a:r>
              <a:rPr lang="en-US" altLang="zh-CN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+20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随烦恼）</a:t>
            </a:r>
            <a:endParaRPr lang="en-US" altLang="zh-CN" sz="24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marL="184150" lvl="1" indent="0" eaLnBrk="1" hangingPunct="1">
              <a:buFont typeface="Wingdings" pitchFamily="2" charset="2"/>
              <a:buChar char="ü"/>
            </a:pP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以贪嗔痴慢等所造的业（善业、恶业、不动业</a:t>
            </a:r>
            <a:r>
              <a:rPr lang="en-US" altLang="zh-CN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/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引业和满业）</a:t>
            </a:r>
          </a:p>
          <a:p>
            <a:pPr marL="0" indent="0" eaLnBrk="1" hangingPunct="1">
              <a:buFont typeface="Wingdings" pitchFamily="2" charset="2"/>
              <a:buBlip>
                <a:blip r:embed="rId2"/>
              </a:buBlip>
            </a:pP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为何叫集谛</a:t>
            </a:r>
            <a:r>
              <a:rPr lang="en-US" altLang="zh-CN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——因为它是让我们流转轮回的因素</a:t>
            </a: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。集的意思等同于全部、所有，一切。也就是说，轮回中所看到的所有东西，都是由业及烦恼而产生的。</a:t>
            </a:r>
          </a:p>
        </p:txBody>
      </p:sp>
    </p:spTree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5. 集谛及如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何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修行</a:t>
            </a:r>
          </a:p>
        </p:txBody>
      </p:sp>
      <p:sp>
        <p:nvSpPr>
          <p:cNvPr id="35842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9FF79E7-C9FF-4FDE-AD06-FE34F2D1B838}" type="slidenum">
              <a:rPr lang="en-US" altLang="en-US">
                <a:ea typeface="SimHei" pitchFamily="49" charset="-122"/>
              </a:rPr>
              <a:pPr/>
              <a:t>19</a:t>
            </a:fld>
            <a:endParaRPr lang="en-US" altLang="en-US">
              <a:ea typeface="SimHei" pitchFamily="49" charset="-122"/>
            </a:endParaRPr>
          </a:p>
        </p:txBody>
      </p:sp>
      <p:sp>
        <p:nvSpPr>
          <p:cNvPr id="35843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296988"/>
            <a:ext cx="7799387" cy="553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zh-CN" altLang="en-US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集谛的修行</a:t>
            </a:r>
            <a:r>
              <a:rPr lang="en-US" altLang="zh-CN" sz="29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——对治我执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zh-CN" altLang="en-US" sz="26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轮回最重要的原因</a:t>
            </a:r>
            <a:r>
              <a:rPr lang="en-US" altLang="zh-CN" sz="26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/</a:t>
            </a:r>
            <a:r>
              <a:rPr lang="zh-CN" altLang="en-US" sz="26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细微的因是</a:t>
            </a:r>
            <a:r>
              <a:rPr lang="zh-CN" altLang="en-US" sz="26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我执</a:t>
            </a:r>
            <a:r>
              <a:rPr lang="zh-CN" altLang="en-US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；俱生我执是所有烦恼的根源、所有造业的基础；这种盲目的执著完全控制了所有的人；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zh-CN" altLang="en-US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我执的作用让每个人都重我轻他，因我执而烦恼，因烦恼而造业</a:t>
            </a:r>
            <a:r>
              <a:rPr lang="en-US" altLang="zh-CN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zh-CN" altLang="en-US" sz="26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轮回产生的粗大的因，是恶和有漏善</a:t>
            </a:r>
            <a:r>
              <a:rPr lang="zh-CN" altLang="en-US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（即没有开悟的人所做的善业）。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zh-CN" altLang="en-US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我们最需要做的，就是断除产生痛苦的因</a:t>
            </a:r>
            <a:r>
              <a:rPr lang="en-US" altLang="zh-CN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</a:t>
            </a:r>
            <a:r>
              <a:rPr lang="zh-CN" altLang="en-US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首先断除十不善、再断除有漏的善、最后对治我执。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zh-CN" altLang="en-US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断集的方法就是要</a:t>
            </a:r>
            <a:r>
              <a:rPr lang="zh-CN" altLang="en-US" sz="26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修行</a:t>
            </a:r>
            <a:r>
              <a:rPr lang="zh-CN" altLang="en-US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，要有</a:t>
            </a:r>
            <a:r>
              <a:rPr lang="zh-CN" altLang="en-US" sz="26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正知正见</a:t>
            </a:r>
            <a:r>
              <a:rPr lang="zh-CN" altLang="en-US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，并</a:t>
            </a:r>
            <a:r>
              <a:rPr lang="zh-CN" altLang="en-US" sz="26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证悟空性</a:t>
            </a:r>
            <a:r>
              <a:rPr lang="zh-CN" altLang="en-US" sz="26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。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标题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1828800" y="3352800"/>
            <a:ext cx="5203825" cy="25288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顶礼本师释迦牟尼佛！</a:t>
            </a:r>
            <a:b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顶礼文殊智慧勇识！</a:t>
            </a:r>
            <a:b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顶礼传承大恩上师！</a:t>
            </a:r>
            <a:b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/>
            </a:r>
            <a:b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无上甚深微妙法  百千万劫难遭遇</a:t>
            </a:r>
            <a:b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我今见闻得受持  愿解如来真实义</a:t>
            </a:r>
            <a:b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/>
            </a:r>
            <a:b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</a:br>
            <a:r>
              <a:rPr lang="zh-CN" altLang="en-US" sz="2000" smtClean="0">
                <a:solidFill>
                  <a:schemeClr val="accent2"/>
                </a:solidFill>
                <a:latin typeface="SimHei" pitchFamily="49" charset="-122"/>
                <a:sym typeface="Arial" pitchFamily="34" charset="0"/>
              </a:rPr>
              <a:t>为度化一切众生，请大家发无上殊胜的菩提心！</a:t>
            </a:r>
            <a:endParaRPr lang="zh-CN" altLang="en-CA" sz="2000" smtClean="0">
              <a:solidFill>
                <a:schemeClr val="accent2"/>
              </a:solidFill>
              <a:latin typeface="SimHei" pitchFamily="49" charset="-122"/>
              <a:sym typeface="Arial" pitchFamily="34" charset="0"/>
            </a:endParaRPr>
          </a:p>
        </p:txBody>
      </p:sp>
      <p:pic>
        <p:nvPicPr>
          <p:cNvPr id="1638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409575"/>
            <a:ext cx="1895475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6.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 道谛及如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何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修行</a:t>
            </a:r>
          </a:p>
        </p:txBody>
      </p:sp>
      <p:sp>
        <p:nvSpPr>
          <p:cNvPr id="36866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0552E6D-7E64-4C67-B5DA-E90E7E1FBCB3}" type="slidenum">
              <a:rPr lang="en-US" altLang="en-US">
                <a:ea typeface="SimHei" pitchFamily="49" charset="-122"/>
              </a:rPr>
              <a:pPr/>
              <a:t>20</a:t>
            </a:fld>
            <a:endParaRPr lang="en-US" altLang="en-US">
              <a:ea typeface="SimHei" pitchFamily="49" charset="-122"/>
            </a:endParaRPr>
          </a:p>
        </p:txBody>
      </p:sp>
      <p:sp>
        <p:nvSpPr>
          <p:cNvPr id="36867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Char char="•"/>
            </a:pP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道谛的概念</a:t>
            </a:r>
            <a:r>
              <a:rPr lang="en-US" altLang="zh-CN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——涅槃之因也即解脱之因</a:t>
            </a:r>
          </a:p>
          <a:p>
            <a:pPr marL="0" indent="0" eaLnBrk="1" hangingPunct="1">
              <a:lnSpc>
                <a:spcPct val="90000"/>
              </a:lnSpc>
              <a:buFontTx/>
              <a:buChar char="•"/>
            </a:pP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道谛的修行</a:t>
            </a:r>
            <a:r>
              <a:rPr lang="en-US" altLang="zh-CN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</a:t>
            </a: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三主要道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出离心：树立起崇高的生存目标——希求解脱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菩提心：为了度化一切众生而生存——真正的菩萨唯一目的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Char char="ü"/>
            </a:pP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证悟空性；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注意：</a:t>
            </a: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在没有生起出离心与菩提心之前，不要修任何其他的法。</a:t>
            </a:r>
            <a:endParaRPr lang="en-US" altLang="zh-CN" sz="22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道谛可以彻底断除集谛中所有的烦恼，从最基础的出离心开始做起。</a:t>
            </a:r>
          </a:p>
        </p:txBody>
      </p:sp>
    </p:spTree>
  </p:cSld>
  <p:clrMapOvr>
    <a:masterClrMapping/>
  </p:clrMapOvr>
  <p:transition spd="slow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7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. 灭谛</a:t>
            </a:r>
          </a:p>
        </p:txBody>
      </p:sp>
      <p:sp>
        <p:nvSpPr>
          <p:cNvPr id="40962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5ECB0AE-715E-40E5-AF09-2DDE30D73C65}" type="slidenum">
              <a:rPr lang="en-US" altLang="en-US">
                <a:ea typeface="SimHei" pitchFamily="49" charset="-122"/>
              </a:rPr>
              <a:pPr/>
              <a:t>21</a:t>
            </a:fld>
            <a:endParaRPr lang="en-US" altLang="en-US">
              <a:ea typeface="SimHei" pitchFamily="49" charset="-122"/>
            </a:endParaRPr>
          </a:p>
        </p:txBody>
      </p:sp>
      <p:sp>
        <p:nvSpPr>
          <p:cNvPr id="40963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772400" cy="4913313"/>
          </a:xfrm>
        </p:spPr>
        <p:txBody>
          <a:bodyPr/>
          <a:lstStyle/>
          <a:p>
            <a:pPr marL="0" indent="0" eaLnBrk="1" hangingPunct="1">
              <a:buFontTx/>
              <a:buChar char="•"/>
            </a:pP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灭谛</a:t>
            </a:r>
            <a:r>
              <a:rPr lang="en-US" altLang="zh-CN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</a:t>
            </a: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即</a:t>
            </a:r>
            <a:r>
              <a:rPr lang="en-US" altLang="zh-CN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断除了一切烦恼</a:t>
            </a:r>
          </a:p>
          <a:p>
            <a:pPr marL="184150" lvl="1" indent="0" eaLnBrk="1" hangingPunct="1">
              <a:buFont typeface="Wingdings" pitchFamily="2" charset="2"/>
              <a:buChar char="ü"/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断除烦恼和业，剩下佛的智慧（光明如来藏），这是修行的最终结果，但不是唯一目标。大乘佛法的最终目标是更完整、更有力地去度化众生。</a:t>
            </a:r>
          </a:p>
          <a:p>
            <a:pPr marL="0" indent="0" eaLnBrk="1" hangingPunct="1">
              <a:buFontTx/>
              <a:buNone/>
            </a:pPr>
            <a:endParaRPr lang="zh-CN" altLang="en-US" sz="24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7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. 灭谛</a:t>
            </a:r>
          </a:p>
        </p:txBody>
      </p:sp>
      <p:sp>
        <p:nvSpPr>
          <p:cNvPr id="41986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F104C6E-0A6E-4494-92DB-613B71E59B64}" type="slidenum">
              <a:rPr lang="en-US" altLang="en-US">
                <a:ea typeface="SimHei" pitchFamily="49" charset="-122"/>
              </a:rPr>
              <a:pPr/>
              <a:t>22</a:t>
            </a:fld>
            <a:endParaRPr lang="en-US" altLang="en-US">
              <a:ea typeface="SimHei" pitchFamily="49" charset="-122"/>
            </a:endParaRPr>
          </a:p>
        </p:txBody>
      </p:sp>
      <p:sp>
        <p:nvSpPr>
          <p:cNvPr id="41987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515938" y="1127125"/>
            <a:ext cx="7966075" cy="59023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zh-CN" altLang="en-US" sz="32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上师教言</a:t>
            </a:r>
          </a:p>
          <a:p>
            <a:pPr marL="0" indent="0" eaLnBrk="1" hangingPunct="1">
              <a:lnSpc>
                <a:spcPct val="90000"/>
              </a:lnSpc>
              <a:spcBef>
                <a:spcPts val="538"/>
              </a:spcBef>
              <a:buFont typeface="Wingdings" pitchFamily="2" charset="2"/>
              <a:buNone/>
            </a:pP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   </a:t>
            </a:r>
            <a:r>
              <a:rPr lang="zh-CN" altLang="en-US" sz="18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</a:t>
            </a:r>
            <a:r>
              <a:rPr lang="zh-CN" altLang="en-US" sz="20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 小乘佛教认为，解脱是没有什么东西的，什么都没有。把所有的烦恼断除，断完了就一无所有了。大乘佛教认为，这个是断见。灭谛含有两个意思：一是烦恼断了，烦恼在什么样的东西上面不存在呢？如来藏。佛性上面不存在烦恼，佛性也叫灭谛。虽然烦恼摧毁了也叫做灭谛，但是如来藏光明才是真正的‘灭’。最后剩下来的也就是如来藏光明，把我们的烦恼障碍都消失的时候，有没有一个东西存在呢？有，就是如来藏光明，心的本性、光明，它永远都会存在，这叫做‘灭’。大乘佛法的灭谛和密宗的灭谛也就是这个。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zh-CN" altLang="en-US" sz="20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       如来藏就是我们心的本性。我们现在的心可以分层次，最外层的就是我们的意识，还有眼耳鼻舌身产生的眼识耳识等，这是最外层的。然后再进一步，是比较深层次的精神，人的心。再深层次的就是佛心。如来藏是六道众生的本性，我们的眼耳鼻舌身和意识根本不是本性，是最外在最表面的精神活动。要在轮回当中找一个本性，就是阿赖耶识，众生的本性，凡夫的本性。阿赖耶识突破了以后，然后佛心，佛的本性就是光明如来藏。我们证悟了以后，突破阿赖耶识的层面，看到佛的本性，也叫做见到佛的法身。</a:t>
            </a:r>
          </a:p>
        </p:txBody>
      </p:sp>
    </p:spTree>
  </p:cSld>
  <p:clrMapOvr>
    <a:masterClrMapping/>
  </p:clrMapOvr>
  <p:transition spd="slow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7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. 灭谛</a:t>
            </a:r>
          </a:p>
        </p:txBody>
      </p:sp>
      <p:sp>
        <p:nvSpPr>
          <p:cNvPr id="44034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4D6CC46-9608-4A7F-AF72-32EB53C5FF34}" type="slidenum">
              <a:rPr lang="en-US" altLang="en-US">
                <a:ea typeface="SimHei" pitchFamily="49" charset="-122"/>
              </a:rPr>
              <a:pPr/>
              <a:t>23</a:t>
            </a:fld>
            <a:endParaRPr lang="en-US" altLang="en-US">
              <a:ea typeface="SimHei" pitchFamily="49" charset="-122"/>
            </a:endParaRPr>
          </a:p>
        </p:txBody>
      </p:sp>
      <p:sp>
        <p:nvSpPr>
          <p:cNvPr id="44035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4363" y="1450975"/>
            <a:ext cx="7826375" cy="5900738"/>
          </a:xfrm>
        </p:spPr>
        <p:txBody>
          <a:bodyPr/>
          <a:lstStyle/>
          <a:p>
            <a:pPr marL="0" indent="0" eaLnBrk="1" hangingPunct="1"/>
            <a:r>
              <a:rPr lang="zh-CN" altLang="en-US" sz="32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上师教言</a:t>
            </a:r>
          </a:p>
          <a:p>
            <a:pPr marL="0" indent="0"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   </a:t>
            </a:r>
            <a:r>
              <a:rPr lang="zh-CN" altLang="en-US" sz="18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  </a:t>
            </a:r>
            <a:r>
              <a:rPr lang="zh-CN" altLang="en-US" sz="24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灭谛是所有佛法的精华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，从般若波罗蜜经到最后的大圆满都在讲这个意思。但是表达的方法不一样。有时候以</a:t>
            </a:r>
            <a:r>
              <a:rPr lang="zh-CN" altLang="en-US" sz="24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空性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来描述，有时候以</a:t>
            </a:r>
            <a:r>
              <a:rPr lang="zh-CN" altLang="en-US" sz="24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光明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来描述，有时候以</a:t>
            </a:r>
            <a:r>
              <a:rPr lang="zh-CN" altLang="en-US" sz="24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佛的坛城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来表达。密法里面有些时候用</a:t>
            </a:r>
            <a:r>
              <a:rPr lang="zh-CN" altLang="en-US" sz="24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忿怒金刚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表达，有些时候用</a:t>
            </a:r>
            <a:r>
              <a:rPr lang="zh-CN" altLang="en-US" sz="24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寂静本尊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来表达，有些时候用</a:t>
            </a:r>
            <a:r>
              <a:rPr lang="zh-CN" altLang="en-US" sz="24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大手印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这样的词汇，有些时候用</a:t>
            </a:r>
            <a:r>
              <a:rPr lang="zh-CN" altLang="en-US" sz="24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大圆满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这样的词汇。但是从大乘佛教的般若经到大圆满，所有的佛法没有一个不讲这个的，都在直接间接地讲灭谛。</a:t>
            </a:r>
          </a:p>
          <a:p>
            <a:pPr marL="0" indent="0" algn="r" eaLnBrk="1" hangingPunct="1">
              <a:spcBef>
                <a:spcPts val="600"/>
              </a:spcBef>
              <a:buFont typeface="Wingdings" pitchFamily="2" charset="2"/>
              <a:buNone/>
            </a:pPr>
            <a:r>
              <a:rPr lang="en-US" altLang="zh-CN" sz="2400" i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——摘自</a:t>
            </a:r>
            <a:r>
              <a:rPr lang="zh-CN" altLang="en-US" sz="2400" i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慧灯之光十</a:t>
            </a:r>
            <a:r>
              <a:rPr lang="en-US" altLang="zh-CN" sz="2400" i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《四圣谛》</a:t>
            </a:r>
          </a:p>
        </p:txBody>
      </p:sp>
    </p:spTree>
  </p:cSld>
  <p:clrMapOvr>
    <a:masterClrMapping/>
  </p:clrMapOvr>
  <p:transition spd="slow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8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. 总结</a:t>
            </a:r>
          </a:p>
        </p:txBody>
      </p:sp>
      <p:sp>
        <p:nvSpPr>
          <p:cNvPr id="46082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470775" cy="5441950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“四谛修行次第图”</a:t>
            </a:r>
          </a:p>
          <a:p>
            <a:pPr eaLnBrk="1" hangingPunct="1"/>
            <a:endParaRPr lang="zh-CN" altLang="en-US" b="1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46083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55A020D-A2B3-476E-98BF-116F5DA7F9CC}" type="slidenum">
              <a:rPr lang="en-US" altLang="en-US">
                <a:ea typeface="SimHei" pitchFamily="49" charset="-122"/>
              </a:rPr>
              <a:pPr/>
              <a:t>24</a:t>
            </a:fld>
            <a:endParaRPr lang="en-US" altLang="en-US">
              <a:ea typeface="SimHei" pitchFamily="49" charset="-122"/>
            </a:endParaRPr>
          </a:p>
        </p:txBody>
      </p:sp>
      <p:pic>
        <p:nvPicPr>
          <p:cNvPr id="46084" name="图片 -21474826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33600"/>
            <a:ext cx="7232650" cy="429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8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. 总结</a:t>
            </a:r>
          </a:p>
        </p:txBody>
      </p:sp>
      <p:sp>
        <p:nvSpPr>
          <p:cNvPr id="47106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7800"/>
            <a:ext cx="7470775" cy="4573588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zh-CN" altLang="en-US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“四谛修行次第图”注解</a:t>
            </a:r>
          </a:p>
          <a:p>
            <a:pPr eaLnBrk="1" hangingPunct="1">
              <a:buFontTx/>
              <a:buChar char="•"/>
            </a:pPr>
            <a:r>
              <a:rPr lang="en-US" altLang="zh-CN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“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随福德分善</a:t>
            </a:r>
            <a:r>
              <a:rPr lang="en-US" altLang="zh-CN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”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是指“未以大小乘的方便和智慧所摄持的善根”；</a:t>
            </a:r>
          </a:p>
          <a:p>
            <a:pPr eaLnBrk="1" hangingPunct="1">
              <a:buFontTx/>
              <a:buChar char="•"/>
            </a:pPr>
            <a:r>
              <a:rPr lang="en-US" altLang="zh-CN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“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随解脱分善</a:t>
            </a:r>
            <a:r>
              <a:rPr lang="en-US" altLang="zh-CN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”</a:t>
            </a: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又包括“以小乘人无我所摄持的小乘随解脱分善根”和“以大乘智慧和方便所摄持的大乘随解脱分善根”。</a:t>
            </a:r>
          </a:p>
          <a:p>
            <a:pPr eaLnBrk="1" hangingPunct="1">
              <a:buFontTx/>
              <a:buChar char="•"/>
            </a:pPr>
            <a:r>
              <a:rPr lang="zh-CN" altLang="en-US" sz="24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从这个角度理解“无论是善业或恶业都是集谛”和“‘集谛’是所断”。</a:t>
            </a:r>
          </a:p>
        </p:txBody>
      </p:sp>
      <p:sp>
        <p:nvSpPr>
          <p:cNvPr id="47107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5EC7E4F-A27D-4176-9B5A-2E29B909C12F}" type="slidenum">
              <a:rPr lang="en-US" altLang="en-US">
                <a:ea typeface="SimHei" pitchFamily="49" charset="-122"/>
              </a:rPr>
              <a:pPr/>
              <a:t>25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18435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09600" y="1449388"/>
            <a:ext cx="7745413" cy="4565650"/>
          </a:xfrm>
        </p:spPr>
        <p:txBody>
          <a:bodyPr/>
          <a:lstStyle/>
          <a:p>
            <a:pPr eaLnBrk="1" hangingPunct="1"/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认识苦谛是至关重要的</a:t>
            </a:r>
          </a:p>
          <a:p>
            <a:pPr lvl="1" eaLnBrk="1" hangingPunct="1"/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苦谛包括外面山河大地的</a:t>
            </a:r>
            <a:r>
              <a:rPr lang="zh-CN" altLang="en-US" sz="2300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器世界</a:t>
            </a: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，与六道众生的</a:t>
            </a:r>
            <a:r>
              <a:rPr lang="zh-CN" altLang="en-US" sz="2300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有情世界。</a:t>
            </a: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人的自身也包含在苦谛中</a:t>
            </a:r>
            <a:r>
              <a:rPr lang="en-CA" altLang="zh-CN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,</a:t>
            </a: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但凡夫对苦谛却从来没有准确地认识</a:t>
            </a:r>
            <a:r>
              <a:rPr lang="en-CA" altLang="zh-CN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,</a:t>
            </a: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就导致了很多痛苦。所以，认识苦谛是至关重要的。</a:t>
            </a:r>
          </a:p>
          <a:p>
            <a:pPr lvl="1" eaLnBrk="1" hangingPunct="1"/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苦谛的四种行相——无常、痛苦、无我、空性。</a:t>
            </a:r>
            <a:r>
              <a:rPr lang="en-US" altLang="zh-CN" sz="23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其中前三个与三法印或四法印讲的一样</a:t>
            </a: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。</a:t>
            </a: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平时我们因贪嗔痴所造的杀、盗、淫等罪业，都是因为对这四种行相没有正知正见而造成的。</a:t>
            </a:r>
            <a:endParaRPr lang="zh-CN" altLang="en-US" sz="2300" smtClean="0">
              <a:solidFill>
                <a:srgbClr val="002060"/>
              </a:solidFill>
              <a:latin typeface="华文新魏" charset="-122"/>
              <a:ea typeface="华文新魏" charset="-122"/>
              <a:sym typeface="SimHei" pitchFamily="49" charset="-122"/>
            </a:endParaRPr>
          </a:p>
        </p:txBody>
      </p:sp>
      <p:sp>
        <p:nvSpPr>
          <p:cNvPr id="18436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462E3E44-860F-4AB4-ACC9-EE3D59785912}" type="slidenum">
              <a:rPr lang="en-US" altLang="en-US">
                <a:ea typeface="SimHei" pitchFamily="49" charset="-122"/>
              </a:rPr>
              <a:pPr/>
              <a:t>3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苦谛行相</a:t>
            </a:r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-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无常</a:t>
            </a:r>
          </a:p>
        </p:txBody>
      </p:sp>
      <p:sp>
        <p:nvSpPr>
          <p:cNvPr id="19458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233488"/>
            <a:ext cx="7934325" cy="5395912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zh-CN" altLang="en-US" sz="24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与无常相违的见解，就是认为万法常住不灭的常见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常见是与生俱来的，世间的人们总是认为世间形形色色的东西是常住不灭的，并对它们萌生出贪心或嗔恨心。</a:t>
            </a:r>
          </a:p>
          <a:p>
            <a:pPr eaLnBrk="1" hangingPunct="1">
              <a:lnSpc>
                <a:spcPct val="200000"/>
              </a:lnSpc>
              <a:spcBef>
                <a:spcPts val="600"/>
              </a:spcBef>
            </a:pPr>
            <a:r>
              <a:rPr lang="zh-CN" altLang="en-US" sz="24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无常可分为宏观的无常和微观的无常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宏观的无常，是指我们都能感受到的无常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微观的无常，是指所有的东西每一刹那都在变化：微观的无常打破了我们感官的局限，使我们不再被感官愚弄。</a:t>
            </a:r>
            <a:endParaRPr lang="en-US" altLang="zh-CN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eaLnBrk="1" hangingPunct="1"/>
            <a:r>
              <a:rPr lang="zh-CN" altLang="en-US" sz="24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现实生活中生活、婚姻、感情、生命、财产、地位、名声等宏观无常的变化都源于微观的变化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所有的变化，都是随着因缘的变化而变化的</a:t>
            </a: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有些因缘是长期累积下来的，有些因缘是突然间产生的，我们根本没有办法控制因缘，所以也没有办法控制或了知变化以及变化的方向。</a:t>
            </a:r>
          </a:p>
        </p:txBody>
      </p:sp>
      <p:sp>
        <p:nvSpPr>
          <p:cNvPr id="19459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D747CDE-0075-48F7-A51F-765122A43439}" type="slidenum">
              <a:rPr lang="en-US" altLang="en-US">
                <a:ea typeface="SimHei" pitchFamily="49" charset="-122"/>
              </a:rPr>
              <a:pPr/>
              <a:t>4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苦谛行相</a:t>
            </a:r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-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无常</a:t>
            </a:r>
          </a:p>
        </p:txBody>
      </p:sp>
      <p:sp>
        <p:nvSpPr>
          <p:cNvPr id="20482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233488"/>
            <a:ext cx="7934325" cy="5395912"/>
          </a:xfrm>
        </p:spPr>
        <p:txBody>
          <a:bodyPr/>
          <a:lstStyle/>
          <a:p>
            <a:pPr eaLnBrk="1" hangingPunct="1"/>
            <a:r>
              <a:rPr lang="zh-CN" altLang="en-US" sz="2400" b="1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人的审美是无常的，兴趣再高也会慢慢减弱、淡化直至最后消失，甚至还会变得厌烦、反感，代之以新的兴趣</a:t>
            </a:r>
          </a:p>
          <a:p>
            <a:pPr lvl="1" eaLnBrk="1" hangingPunct="1">
              <a:lnSpc>
                <a:spcPct val="100000"/>
              </a:lnSpc>
            </a:pP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有人说：一年学佛，佛在眼前；三年学佛，佛在天边。</a:t>
            </a:r>
            <a:endParaRPr lang="en-US" altLang="zh-CN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00000"/>
              </a:lnSpc>
            </a:pP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没有不断的闻思修，只是依靠最早的信心，就很难维持原状</a:t>
            </a:r>
            <a:endParaRPr lang="en-US" altLang="zh-CN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00000"/>
              </a:lnSpc>
            </a:pP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掌</a:t>
            </a: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握好自己的心态，要让它不断进步，就需要不断地闻思修，当不断地感觉到有新的成就时，就不会审美疲劳了。只有这样，才能做到“学佛三年，佛也在眼前”</a:t>
            </a:r>
            <a:endParaRPr lang="en-US" altLang="zh-CN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00000"/>
              </a:lnSpc>
            </a:pP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在证得一地菩萨的时候，才能永不退转。在此之前，所谓的修行人、佛教徒，都是暂时的，以后可能会往好的方向发展，也可能会往不好的方向发展。</a:t>
            </a:r>
            <a:endParaRPr lang="en-US" altLang="zh-CN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00000"/>
              </a:lnSpc>
            </a:pP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我们务必要去创造好的因素，要不断地闻思修。</a:t>
            </a:r>
            <a:endParaRPr lang="en-US" altLang="zh-CN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20483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B02AEB8C-9FED-489F-BDEB-B42987C3CE42}" type="slidenum">
              <a:rPr lang="en-US" altLang="en-US">
                <a:ea typeface="SimHei" pitchFamily="49" charset="-122"/>
              </a:rPr>
              <a:pPr/>
              <a:t>5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苦谛行相</a:t>
            </a:r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-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无常</a:t>
            </a:r>
          </a:p>
        </p:txBody>
      </p:sp>
      <p:sp>
        <p:nvSpPr>
          <p:cNvPr id="21506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233488"/>
            <a:ext cx="7934325" cy="5395912"/>
          </a:xfrm>
        </p:spPr>
        <p:txBody>
          <a:bodyPr/>
          <a:lstStyle/>
          <a:p>
            <a:pPr eaLnBrk="1" hangingPunct="1"/>
            <a:r>
              <a:rPr lang="zh-CN" altLang="en-US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我们的内心是无常的，变幻不定，我们的身体是无常的，日趋衰老，直至死亡</a:t>
            </a:r>
            <a:endParaRPr lang="en-US" altLang="zh-CN" b="1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/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我们一定要珍惜学佛的缘分，在因缘具足，自己身体比较健康的时候，尽快、尽量地完成解脱大业</a:t>
            </a:r>
            <a:endParaRPr lang="en-US" altLang="zh-CN" sz="22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/>
            <a:r>
              <a:rPr lang="zh-CN" altLang="en-US" sz="2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佛教徒的活在当下，就是在自己心理状态比较好，身体也比较健康的情况下，努力创造好的因素，不受无常的支配，从根本上解决了一切烦恼。</a:t>
            </a:r>
            <a:endParaRPr lang="en-US" altLang="zh-CN" sz="22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eaLnBrk="1" hangingPunct="1"/>
            <a:r>
              <a:rPr lang="zh-CN" altLang="en-US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无常是修行的动力，修无常的人一定会好好修行</a:t>
            </a:r>
          </a:p>
        </p:txBody>
      </p:sp>
      <p:sp>
        <p:nvSpPr>
          <p:cNvPr id="21507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1C7F01C-EBE0-408D-B32A-0217A124BD79}" type="slidenum">
              <a:rPr lang="en-US" altLang="en-US">
                <a:ea typeface="SimHei" pitchFamily="49" charset="-122"/>
              </a:rPr>
              <a:pPr/>
              <a:t>6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苦谛行相</a:t>
            </a:r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-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无常</a:t>
            </a:r>
          </a:p>
        </p:txBody>
      </p:sp>
      <p:sp>
        <p:nvSpPr>
          <p:cNvPr id="22530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082675"/>
            <a:ext cx="7635875" cy="5395913"/>
          </a:xfrm>
        </p:spPr>
        <p:txBody>
          <a:bodyPr/>
          <a:lstStyle/>
          <a:p>
            <a:pPr eaLnBrk="1" hangingPunct="1"/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佛经里面把无常归纳为四种：</a:t>
            </a:r>
            <a:endParaRPr lang="en-US" altLang="zh-CN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b="1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有生必有死：</a:t>
            </a: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所有的生命，凡是有生，最后都会死</a:t>
            </a:r>
            <a:endParaRPr lang="en-US" altLang="zh-CN" b="1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b="1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有聚必有散：</a:t>
            </a: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有聚有散，是自然规律。我们不能逃避现实，只能更坚强地面对现实</a:t>
            </a:r>
            <a:endParaRPr lang="en-US" altLang="zh-CN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b="1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逢</a:t>
            </a:r>
            <a:r>
              <a:rPr lang="zh-CN" altLang="en-US" b="1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高必堕落：</a:t>
            </a: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比如说，投生人天，是比较高层次的生命。如果今生不修行，死后一定会堕落，唯有超离世间的佛的智慧，才没有高低之分，才不会堕落</a:t>
            </a:r>
            <a:endParaRPr lang="en-US" altLang="zh-CN" b="1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100000"/>
              </a:lnSpc>
              <a:spcAft>
                <a:spcPct val="0"/>
              </a:spcAft>
            </a:pPr>
            <a:r>
              <a:rPr lang="zh-CN" altLang="en-US" b="1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聚集必灭尽：</a:t>
            </a:r>
            <a:r>
              <a:rPr lang="zh-CN" altLang="en-US" dirty="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所有聚集的东西，财富、金钱、福报，最后都会用完</a:t>
            </a:r>
            <a:endParaRPr lang="en-US" altLang="zh-CN" dirty="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22531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94507EA-BC53-4B0B-A7DF-810E5FBD54FB}" type="slidenum">
              <a:rPr lang="en-US" altLang="en-US">
                <a:ea typeface="SimHei" pitchFamily="49" charset="-122"/>
              </a:rPr>
              <a:pPr/>
              <a:t>7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苦谛行相</a:t>
            </a:r>
            <a:r>
              <a:rPr lang="en-US" altLang="zh-CN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-</a:t>
            </a:r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无常修法</a:t>
            </a:r>
          </a:p>
        </p:txBody>
      </p:sp>
      <p:sp>
        <p:nvSpPr>
          <p:cNvPr id="23554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20713" y="1233488"/>
            <a:ext cx="7934325" cy="5395912"/>
          </a:xfrm>
        </p:spPr>
        <p:txBody>
          <a:bodyPr/>
          <a:lstStyle/>
          <a:p>
            <a:pPr eaLnBrk="1" hangingPunct="1"/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如果我们能深深体会到世间万法的无常性，就不会再愿意将毕生的精力都投入到对物质生活的追求上面。</a:t>
            </a:r>
            <a:endParaRPr lang="en-US" altLang="zh-CN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eaLnBrk="1" hangingPunct="1"/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现在的世间人都在盲目地追求物质生活上的所谓圆满。究其原因，就是世人认为物质财富是靠得住的，并以这样的错误观点而导致了诸多问题。</a:t>
            </a:r>
            <a:endParaRPr lang="en-US" altLang="zh-CN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eaLnBrk="1" hangingPunct="1"/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当务之急，就是要推翻自己的常见。而通过修习无常，就可以推翻我们的常见，当我们能深切体会到世事无常时，就不再是昔日的自己了</a:t>
            </a:r>
            <a:r>
              <a:rPr lang="zh-CN" altLang="en-US" smtClean="0">
                <a:latin typeface="华文新魏" charset="-122"/>
                <a:ea typeface="华文新魏" charset="-122"/>
              </a:rPr>
              <a:t>。</a:t>
            </a:r>
            <a:endParaRPr lang="en-US" altLang="zh-CN" sz="1800" smtClean="0">
              <a:latin typeface="华文新魏" charset="-122"/>
              <a:ea typeface="华文新魏" charset="-122"/>
            </a:endParaRPr>
          </a:p>
        </p:txBody>
      </p:sp>
      <p:sp>
        <p:nvSpPr>
          <p:cNvPr id="23555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1BA6B340-B73D-4E72-A0F9-0B8B238B44BC}" type="slidenum">
              <a:rPr lang="en-US" altLang="en-US">
                <a:ea typeface="SimHei" pitchFamily="49" charset="-122"/>
              </a:rPr>
              <a:pPr/>
              <a:t>8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 noChangeArrowheads="1"/>
          </p:cNvSpPr>
          <p:nvPr>
            <p:ph type="title"/>
          </p:nvPr>
        </p:nvSpPr>
        <p:spPr>
          <a:xfrm>
            <a:off x="1727200" y="344488"/>
            <a:ext cx="6983413" cy="717550"/>
          </a:xfrm>
        </p:spPr>
        <p:txBody>
          <a:bodyPr anchor="ctr"/>
          <a:lstStyle/>
          <a:p>
            <a:pPr eaLnBrk="1" hangingPunct="1"/>
            <a:r>
              <a:rPr lang="zh-CN" altLang="en-US" sz="3600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Arial" pitchFamily="34" charset="0"/>
              </a:rPr>
              <a:t>4. 苦谛及其四种行相、如何修行</a:t>
            </a:r>
          </a:p>
        </p:txBody>
      </p:sp>
      <p:sp>
        <p:nvSpPr>
          <p:cNvPr id="24578" name="Content Placeholder 3"/>
          <p:cNvSpPr>
            <a:spLocks noGrp="1" noChangeArrowheads="1"/>
          </p:cNvSpPr>
          <p:nvPr>
            <p:ph sz="half" idx="2"/>
          </p:nvPr>
        </p:nvSpPr>
        <p:spPr>
          <a:xfrm>
            <a:off x="611188" y="1449388"/>
            <a:ext cx="7658100" cy="50784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CN" altLang="en-US" sz="3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苦谛行相之</a:t>
            </a:r>
            <a:r>
              <a:rPr lang="zh-CN" altLang="en-US" sz="3200" b="1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痛苦</a:t>
            </a:r>
            <a:r>
              <a:rPr lang="zh-CN" altLang="en-US" sz="32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</a:t>
            </a:r>
            <a:r>
              <a:rPr lang="zh-CN" altLang="en-US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 </a:t>
            </a:r>
            <a:endParaRPr lang="zh-CN" altLang="en-US" sz="2300" b="1" u="sng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CN" altLang="en-US" sz="23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“执苦为乐”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表现：认为生命中有很多快乐的元素，不觉的轮回是痛苦的，被表面、暂时的现象所蒙蔽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作用：主动热情地投入到建立以及对荣耀的追逐中</a:t>
            </a:r>
          </a:p>
          <a:p>
            <a:pPr lvl="1" eaLnBrk="1" hangingPunct="1">
              <a:lnSpc>
                <a:spcPct val="80000"/>
              </a:lnSpc>
              <a:spcBef>
                <a:spcPts val="1200"/>
              </a:spcBef>
              <a:spcAft>
                <a:spcPts val="1200"/>
              </a:spcAft>
            </a:pPr>
            <a:r>
              <a:rPr lang="zh-CN" altLang="en-US" sz="23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对治方法：修习轮回过患</a:t>
            </a:r>
            <a:r>
              <a:rPr lang="zh-CN" altLang="en-US" sz="2300" b="1" u="sng" smtClean="0">
                <a:solidFill>
                  <a:srgbClr val="002060"/>
                </a:solidFill>
                <a:latin typeface="华文新魏" charset="-122"/>
                <a:ea typeface="华文新魏" charset="-122"/>
                <a:sym typeface="SimHei" pitchFamily="49" charset="-122"/>
              </a:rPr>
              <a:t>（《普贤上师言教》）</a:t>
            </a:r>
            <a:endParaRPr lang="zh-CN" altLang="en-US" sz="2300" b="1" u="sng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zh-CN" altLang="en-US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表现：轮回中充满了痛苦</a:t>
            </a:r>
          </a:p>
          <a:p>
            <a:pPr lvl="1" eaLnBrk="1" hangingPunct="1">
              <a:lnSpc>
                <a:spcPct val="80000"/>
              </a:lnSpc>
              <a:spcAft>
                <a:spcPts val="1200"/>
              </a:spcAft>
              <a:buFont typeface="Arial" pitchFamily="34" charset="0"/>
              <a:buNone/>
            </a:pPr>
            <a:r>
              <a:rPr lang="en-US" altLang="zh-CN" sz="2300" smtClean="0">
                <a:solidFill>
                  <a:srgbClr val="002060"/>
                </a:solidFill>
                <a:latin typeface="华文新魏" charset="-122"/>
                <a:ea typeface="华文新魏" charset="-122"/>
              </a:rPr>
              <a:t>作用：更深层次去思维轮回的真面目，赶紧醒过来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3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zh-CN" altLang="en-US" sz="2400" smtClean="0">
              <a:solidFill>
                <a:srgbClr val="002060"/>
              </a:solidFill>
              <a:latin typeface="华文新魏" charset="-122"/>
              <a:ea typeface="华文新魏" charset="-122"/>
            </a:endParaRPr>
          </a:p>
        </p:txBody>
      </p:sp>
      <p:sp>
        <p:nvSpPr>
          <p:cNvPr id="24579" name="Slide Number Placeholder 11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D1814C9-8F96-4F1C-AE2B-C9BBF4A0BBAE}" type="slidenum">
              <a:rPr lang="en-US" altLang="en-US">
                <a:ea typeface="SimHei" pitchFamily="49" charset="-122"/>
              </a:rPr>
              <a:pPr/>
              <a:t>9</a:t>
            </a:fld>
            <a:endParaRPr lang="en-US" altLang="en-US">
              <a:ea typeface="SimHei" pitchFamily="49" charset="-122"/>
            </a:endParaRPr>
          </a:p>
        </p:txBody>
      </p:sp>
    </p:spTree>
  </p:cSld>
  <p:clrMapOvr>
    <a:masterClrMapping/>
  </p:clrMapOvr>
  <p:transition spd="slow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8、10、13、15、20、26、30"/>
  <p:tag name="KSO_WM_TEMPLATE_CATEGORY" val="custom"/>
  <p:tag name="KSO_WM_TEMPLATE_INDEX" val="102"/>
  <p:tag name="KSO_WM_TAG_VERSION" val="1.0"/>
  <p:tag name="KSO_WM_SLIDE_ID" val="custom102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02"/>
  <p:tag name="KSO_WM_UNIT_TYPE" val="b"/>
  <p:tag name="KSO_WM_UNIT_INDEX" val="1"/>
  <p:tag name="KSO_WM_UNIT_ID" val="custom102_1*b*1"/>
  <p:tag name="KSO_WM_UNIT_CLEAR" val="1"/>
  <p:tag name="KSO_WM_UNIT_LAYERLEVEL" val="1"/>
  <p:tag name="KSO_WM_UNIT_VALUE" val="27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02"/>
  <p:tag name="KSO_WM_UNIT_TYPE" val="a"/>
  <p:tag name="KSO_WM_UNIT_INDEX" val="1"/>
  <p:tag name="KSO_WM_UNIT_ID" val="custom102_1*a*1"/>
  <p:tag name="KSO_WM_UNIT_CLEAR" val="1"/>
  <p:tag name="KSO_WM_UNIT_LAYERLEVEL" val="1"/>
  <p:tag name="KSO_WM_UNIT_VALUE" val="30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8、10、13、15、20、26、30"/>
  <p:tag name="KSO_WM_TEMPLATE_CATEGORY" val="custom"/>
  <p:tag name="KSO_WM_TEMPLATE_INDEX" val="102"/>
  <p:tag name="KSO_WM_TAG_VERSION" val="1.0"/>
  <p:tag name="KSO_WM_SLIDE_ID" val="custom102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BEAUTIFY_FLAG" val="#wm#"/>
  <p:tag name="KSO_WM_TEMPLATE_CATEGORY" val="custom"/>
  <p:tag name="KSO_WM_TEMPLATE_INDEX" val="102"/>
  <p:tag name="KSO_WM_UNIT_TYPE" val="a"/>
  <p:tag name="KSO_WM_UNIT_INDEX" val="1"/>
  <p:tag name="KSO_WM_UNIT_ID" val="custom102_1*a*1"/>
  <p:tag name="KSO_WM_UNIT_CLEAR" val="1"/>
  <p:tag name="KSO_WM_UNIT_LAYERLEVEL" val="1"/>
  <p:tag name="KSO_WM_UNIT_VALUE" val="30"/>
  <p:tag name="KSO_WM_UNIT_ISCONTENTSTITLE" val="0"/>
  <p:tag name="KSO_WM_UNIT_HIGHLIGHT" val="0"/>
  <p:tag name="KSO_WM_UNIT_COMPATIBLE" val="0"/>
  <p:tag name="KSO_WM_UNIT_PRESET_TEXT_INDEX" val="3"/>
  <p:tag name="KSO_WM_UNIT_PRESET_TEXT_LEN" val="17"/>
</p:tagLst>
</file>

<file path=ppt/theme/theme1.xml><?xml version="1.0" encoding="utf-8"?>
<a:theme xmlns:a="http://schemas.openxmlformats.org/drawingml/2006/main" name="A000120140530A99PPBG">
  <a:themeElements>
    <a:clrScheme name="自定义 53">
      <a:dk1>
        <a:srgbClr val="494B4D"/>
      </a:dk1>
      <a:lt1>
        <a:srgbClr val="FFFFFF"/>
      </a:lt1>
      <a:dk2>
        <a:srgbClr val="3D3F41"/>
      </a:dk2>
      <a:lt2>
        <a:srgbClr val="FFFFFF"/>
      </a:lt2>
      <a:accent1>
        <a:srgbClr val="9D805F"/>
      </a:accent1>
      <a:accent2>
        <a:srgbClr val="A66C65"/>
      </a:accent2>
      <a:accent3>
        <a:srgbClr val="D0A976"/>
      </a:accent3>
      <a:accent4>
        <a:srgbClr val="A2D7DB"/>
      </a:accent4>
      <a:accent5>
        <a:srgbClr val="4FA0AB"/>
      </a:accent5>
      <a:accent6>
        <a:srgbClr val="CEBB2C"/>
      </a:accent6>
      <a:hlink>
        <a:srgbClr val="00B0F0"/>
      </a:hlink>
      <a:folHlink>
        <a:srgbClr val="AFB2B4"/>
      </a:folHlink>
    </a:clrScheme>
    <a:fontScheme name="自定义 38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itchFamily="34" charset="0"/>
            <a:ea typeface="Microsoft YaHei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</TotalTime>
  <Pages>0</Pages>
  <Words>3928</Words>
  <Characters>0</Characters>
  <Application>Microsoft Office PowerPoint</Application>
  <DocSecurity>0</DocSecurity>
  <PresentationFormat>On-screen Show (4:3)</PresentationFormat>
  <Lines>0</Lines>
  <Paragraphs>197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42" baseType="lpstr">
      <vt:lpstr>Arial</vt:lpstr>
      <vt:lpstr>宋体</vt:lpstr>
      <vt:lpstr>Wingdings</vt:lpstr>
      <vt:lpstr>Arial</vt:lpstr>
      <vt:lpstr>宋体</vt:lpstr>
      <vt:lpstr>SimHei</vt:lpstr>
      <vt:lpstr>Calibri</vt:lpstr>
      <vt:lpstr>Microsoft YaHei</vt:lpstr>
      <vt:lpstr>华文隶书</vt:lpstr>
      <vt:lpstr>华文新魏</vt:lpstr>
      <vt:lpstr>Wingdings</vt:lpstr>
      <vt:lpstr>宋体</vt:lpstr>
      <vt:lpstr>华文新魏</vt:lpstr>
      <vt:lpstr>SimHei</vt:lpstr>
      <vt:lpstr>Microsoft YaHei</vt:lpstr>
      <vt:lpstr>宋体</vt:lpstr>
      <vt:lpstr>A000120140530A99PPBG</vt:lpstr>
      <vt:lpstr>四谛—— 脱离生死的出路</vt:lpstr>
      <vt:lpstr>顶礼本师释迦牟尼佛！ 顶礼文殊智慧勇识！ 顶礼传承大恩上师！  无上甚深微妙法  百千万劫难遭遇 我今见闻得受持  愿解如来真实义  为度化一切众生，请大家发无上殊胜的菩提心！</vt:lpstr>
      <vt:lpstr>4. 苦谛及其四种行相、如何修行</vt:lpstr>
      <vt:lpstr>4. 苦谛行相-无常</vt:lpstr>
      <vt:lpstr>4. 苦谛行相-无常</vt:lpstr>
      <vt:lpstr>4. 苦谛行相-无常</vt:lpstr>
      <vt:lpstr>4. 苦谛行相-无常</vt:lpstr>
      <vt:lpstr>4. 苦谛行相-无常修法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4. 苦谛及其四种行相、如何修行</vt:lpstr>
      <vt:lpstr>5. 集谛及如何修行</vt:lpstr>
      <vt:lpstr>5. 集谛及如何修行</vt:lpstr>
      <vt:lpstr>6. 道谛及如何修行</vt:lpstr>
      <vt:lpstr>7. 灭谛</vt:lpstr>
      <vt:lpstr>7. 灭谛</vt:lpstr>
      <vt:lpstr>7. 灭谛</vt:lpstr>
      <vt:lpstr>8. 总结</vt:lpstr>
      <vt:lpstr>8. 总结</vt:lpstr>
    </vt:vector>
  </TitlesOfParts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 Dong</dc:creator>
  <cp:lastModifiedBy>danny</cp:lastModifiedBy>
  <cp:revision>203</cp:revision>
  <cp:lastPrinted>2016-04-01T22:15:25Z</cp:lastPrinted>
  <dcterms:created xsi:type="dcterms:W3CDTF">2006-08-16T00:00:00Z</dcterms:created>
  <dcterms:modified xsi:type="dcterms:W3CDTF">2018-01-09T05:17:46Z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2052-10.1.0.5559</vt:lpwstr>
  </property>
</Properties>
</file>