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91" r:id="rId2"/>
    <p:sldId id="258" r:id="rId3"/>
    <p:sldId id="273" r:id="rId4"/>
    <p:sldId id="272" r:id="rId5"/>
    <p:sldId id="274" r:id="rId6"/>
    <p:sldId id="276" r:id="rId7"/>
    <p:sldId id="271" r:id="rId8"/>
    <p:sldId id="287" r:id="rId9"/>
    <p:sldId id="288" r:id="rId10"/>
  </p:sldIdLst>
  <p:sldSz cx="9144000" cy="6858000" type="screen4x3"/>
  <p:notesSz cx="6858000" cy="9144000"/>
  <p:defaultTextStyle>
    <a:defPPr>
      <a:defRPr lang="zh-CN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66"/>
    <a:srgbClr val="80FF00"/>
    <a:srgbClr val="CBA9FF"/>
    <a:srgbClr val="B8FFFF"/>
    <a:srgbClr val="AEFF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 autoAdjust="0"/>
    <p:restoredTop sz="94707" autoAdjust="0"/>
  </p:normalViewPr>
  <p:slideViewPr>
    <p:cSldViewPr snapToGrid="0" snapToObjects="1">
      <p:cViewPr varScale="1">
        <p:scale>
          <a:sx n="64" d="100"/>
          <a:sy n="64" d="100"/>
        </p:scale>
        <p:origin x="1340" y="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1B6D9-F978-2B4E-A7E0-E5FBE950B7C1}" type="datetimeFigureOut">
              <a:rPr kumimoji="1" lang="zh-CN" altLang="en-US" smtClean="0"/>
              <a:pPr/>
              <a:t>2017/4/9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9F893-F1B0-0D46-9DE1-5AB563FF0C26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1B6D9-F978-2B4E-A7E0-E5FBE950B7C1}" type="datetimeFigureOut">
              <a:rPr kumimoji="1" lang="zh-CN" altLang="en-US" smtClean="0"/>
              <a:pPr/>
              <a:t>2017/4/9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9F893-F1B0-0D46-9DE1-5AB563FF0C26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1B6D9-F978-2B4E-A7E0-E5FBE950B7C1}" type="datetimeFigureOut">
              <a:rPr kumimoji="1" lang="zh-CN" altLang="en-US" smtClean="0"/>
              <a:pPr/>
              <a:t>2017/4/9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9F893-F1B0-0D46-9DE1-5AB563FF0C26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1B6D9-F978-2B4E-A7E0-E5FBE950B7C1}" type="datetimeFigureOut">
              <a:rPr kumimoji="1" lang="zh-CN" altLang="en-US" smtClean="0"/>
              <a:pPr/>
              <a:t>2017/4/9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9F893-F1B0-0D46-9DE1-5AB563FF0C26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1B6D9-F978-2B4E-A7E0-E5FBE950B7C1}" type="datetimeFigureOut">
              <a:rPr kumimoji="1" lang="zh-CN" altLang="en-US" smtClean="0"/>
              <a:pPr/>
              <a:t>2017/4/9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9F893-F1B0-0D46-9DE1-5AB563FF0C26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1B6D9-F978-2B4E-A7E0-E5FBE950B7C1}" type="datetimeFigureOut">
              <a:rPr kumimoji="1" lang="zh-CN" altLang="en-US" smtClean="0"/>
              <a:pPr/>
              <a:t>2017/4/9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9F893-F1B0-0D46-9DE1-5AB563FF0C26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1B6D9-F978-2B4E-A7E0-E5FBE950B7C1}" type="datetimeFigureOut">
              <a:rPr kumimoji="1" lang="zh-CN" altLang="en-US" smtClean="0"/>
              <a:pPr/>
              <a:t>2017/4/9</a:t>
            </a:fld>
            <a:endParaRPr kumimoji="1"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9F893-F1B0-0D46-9DE1-5AB563FF0C26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1B6D9-F978-2B4E-A7E0-E5FBE950B7C1}" type="datetimeFigureOut">
              <a:rPr kumimoji="1" lang="zh-CN" altLang="en-US" smtClean="0"/>
              <a:pPr/>
              <a:t>2017/4/9</a:t>
            </a:fld>
            <a:endParaRPr kumimoji="1"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9F893-F1B0-0D46-9DE1-5AB563FF0C26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1B6D9-F978-2B4E-A7E0-E5FBE950B7C1}" type="datetimeFigureOut">
              <a:rPr kumimoji="1" lang="zh-CN" altLang="en-US" smtClean="0"/>
              <a:pPr/>
              <a:t>2017/4/9</a:t>
            </a:fld>
            <a:endParaRPr kumimoji="1"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9F893-F1B0-0D46-9DE1-5AB563FF0C26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1B6D9-F978-2B4E-A7E0-E5FBE950B7C1}" type="datetimeFigureOut">
              <a:rPr kumimoji="1" lang="zh-CN" altLang="en-US" smtClean="0"/>
              <a:pPr/>
              <a:t>2017/4/9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9F893-F1B0-0D46-9DE1-5AB563FF0C26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1B6D9-F978-2B4E-A7E0-E5FBE950B7C1}" type="datetimeFigureOut">
              <a:rPr kumimoji="1" lang="zh-CN" altLang="en-US" smtClean="0"/>
              <a:pPr/>
              <a:t>2017/4/9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9F893-F1B0-0D46-9DE1-5AB563FF0C26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D1B6D9-F978-2B4E-A7E0-E5FBE950B7C1}" type="datetimeFigureOut">
              <a:rPr kumimoji="1" lang="zh-CN" altLang="en-US" smtClean="0"/>
              <a:pPr/>
              <a:t>2017/4/9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AB9F893-F1B0-0D46-9DE1-5AB563FF0C26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654288" y="654212"/>
            <a:ext cx="5478061" cy="52978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dirty="0">
                <a:solidFill>
                  <a:srgbClr val="008040"/>
                </a:solidFill>
                <a:latin typeface="华文隶书"/>
                <a:ea typeface="华文隶书"/>
                <a:cs typeface="华文隶书"/>
                <a:sym typeface="Arial" panose="020B0604020202020204" pitchFamily="34" charset="0"/>
              </a:rPr>
              <a:t>顶礼本师释迦牟尼佛！</a:t>
            </a:r>
            <a:endParaRPr lang="en-US" altLang="zh-CN" dirty="0">
              <a:solidFill>
                <a:srgbClr val="008040"/>
              </a:solidFill>
              <a:latin typeface="华文隶书"/>
              <a:ea typeface="华文隶书"/>
              <a:cs typeface="华文隶书"/>
              <a:sym typeface="Arial" panose="020B0604020202020204" pitchFamily="34" charset="0"/>
            </a:endParaRPr>
          </a:p>
          <a:p>
            <a:pPr marL="0" indent="0">
              <a:buNone/>
            </a:pPr>
            <a:r>
              <a:rPr lang="zh-CN" altLang="en-US" dirty="0">
                <a:solidFill>
                  <a:srgbClr val="008040"/>
                </a:solidFill>
                <a:latin typeface="华文隶书"/>
                <a:ea typeface="华文隶书"/>
                <a:cs typeface="华文隶书"/>
                <a:sym typeface="Arial" panose="020B0604020202020204" pitchFamily="34" charset="0"/>
              </a:rPr>
              <a:t>顶礼文殊智慧勇士！</a:t>
            </a:r>
            <a:br>
              <a:rPr lang="zh-CN" altLang="en-US" dirty="0">
                <a:solidFill>
                  <a:srgbClr val="008040"/>
                </a:solidFill>
                <a:latin typeface="华文隶书"/>
                <a:ea typeface="华文隶书"/>
                <a:cs typeface="华文隶书"/>
                <a:sym typeface="Arial" panose="020B0604020202020204" pitchFamily="34" charset="0"/>
              </a:rPr>
            </a:br>
            <a:r>
              <a:rPr lang="zh-CN" altLang="en-US" dirty="0">
                <a:solidFill>
                  <a:srgbClr val="008040"/>
                </a:solidFill>
                <a:latin typeface="华文隶书"/>
                <a:ea typeface="华文隶书"/>
                <a:cs typeface="华文隶书"/>
                <a:sym typeface="Arial" panose="020B0604020202020204" pitchFamily="34" charset="0"/>
              </a:rPr>
              <a:t>顶礼传承大恩上师！</a:t>
            </a:r>
            <a:br>
              <a:rPr lang="zh-CN" altLang="en-US" dirty="0">
                <a:solidFill>
                  <a:srgbClr val="008040"/>
                </a:solidFill>
                <a:latin typeface="华文隶书"/>
                <a:ea typeface="华文隶书"/>
                <a:cs typeface="华文隶书"/>
                <a:sym typeface="Arial" panose="020B0604020202020204" pitchFamily="34" charset="0"/>
              </a:rPr>
            </a:br>
            <a:br>
              <a:rPr lang="zh-CN" altLang="en-US" dirty="0">
                <a:solidFill>
                  <a:srgbClr val="008040"/>
                </a:solidFill>
                <a:latin typeface="华文隶书"/>
                <a:ea typeface="华文隶书"/>
                <a:cs typeface="华文隶书"/>
                <a:sym typeface="Arial" panose="020B0604020202020204" pitchFamily="34" charset="0"/>
              </a:rPr>
            </a:br>
            <a:r>
              <a:rPr lang="en-US" altLang="zh-CN" dirty="0">
                <a:solidFill>
                  <a:srgbClr val="008040"/>
                </a:solidFill>
                <a:latin typeface="华文隶书"/>
                <a:ea typeface="华文隶书"/>
                <a:cs typeface="华文隶书"/>
                <a:sym typeface="Arial" panose="020B0604020202020204" pitchFamily="34" charset="0"/>
              </a:rPr>
              <a:t>         </a:t>
            </a:r>
            <a:r>
              <a:rPr lang="zh-CN" altLang="en-US" dirty="0">
                <a:solidFill>
                  <a:srgbClr val="008040"/>
                </a:solidFill>
                <a:latin typeface="华文隶书"/>
                <a:ea typeface="华文隶书"/>
                <a:cs typeface="华文隶书"/>
                <a:sym typeface="Arial" panose="020B0604020202020204" pitchFamily="34" charset="0"/>
              </a:rPr>
              <a:t>无上甚深微妙法  </a:t>
            </a:r>
            <a:endParaRPr lang="en-US" altLang="zh-CN" dirty="0">
              <a:solidFill>
                <a:srgbClr val="008040"/>
              </a:solidFill>
              <a:latin typeface="华文隶书"/>
              <a:ea typeface="华文隶书"/>
              <a:cs typeface="华文隶书"/>
              <a:sym typeface="Arial" panose="020B0604020202020204" pitchFamily="34" charset="0"/>
            </a:endParaRPr>
          </a:p>
          <a:p>
            <a:pPr marL="0" indent="0">
              <a:buNone/>
            </a:pPr>
            <a:r>
              <a:rPr lang="en-US" altLang="zh-CN" dirty="0">
                <a:solidFill>
                  <a:srgbClr val="008040"/>
                </a:solidFill>
                <a:latin typeface="华文隶书"/>
                <a:ea typeface="华文隶书"/>
                <a:cs typeface="华文隶书"/>
                <a:sym typeface="Arial" panose="020B0604020202020204" pitchFamily="34" charset="0"/>
              </a:rPr>
              <a:t>           </a:t>
            </a:r>
            <a:r>
              <a:rPr lang="zh-CN" altLang="en-US" dirty="0">
                <a:solidFill>
                  <a:srgbClr val="008040"/>
                </a:solidFill>
                <a:latin typeface="华文隶书"/>
                <a:ea typeface="华文隶书"/>
                <a:cs typeface="华文隶书"/>
                <a:sym typeface="Arial" panose="020B0604020202020204" pitchFamily="34" charset="0"/>
              </a:rPr>
              <a:t>百千万劫难遭遇</a:t>
            </a:r>
            <a:br>
              <a:rPr lang="zh-CN" altLang="en-US" dirty="0">
                <a:solidFill>
                  <a:srgbClr val="008040"/>
                </a:solidFill>
                <a:latin typeface="华文隶书"/>
                <a:ea typeface="华文隶书"/>
                <a:cs typeface="华文隶书"/>
                <a:sym typeface="Arial" panose="020B0604020202020204" pitchFamily="34" charset="0"/>
              </a:rPr>
            </a:br>
            <a:r>
              <a:rPr lang="en-US" altLang="zh-CN" dirty="0">
                <a:solidFill>
                  <a:srgbClr val="008040"/>
                </a:solidFill>
                <a:latin typeface="华文隶书"/>
                <a:ea typeface="华文隶书"/>
                <a:cs typeface="华文隶书"/>
                <a:sym typeface="Arial" panose="020B0604020202020204" pitchFamily="34" charset="0"/>
              </a:rPr>
              <a:t>         </a:t>
            </a:r>
            <a:r>
              <a:rPr lang="zh-CN" altLang="en-US" dirty="0">
                <a:solidFill>
                  <a:srgbClr val="008040"/>
                </a:solidFill>
                <a:latin typeface="华文隶书"/>
                <a:ea typeface="华文隶书"/>
                <a:cs typeface="华文隶书"/>
                <a:sym typeface="Arial" panose="020B0604020202020204" pitchFamily="34" charset="0"/>
              </a:rPr>
              <a:t>我今见闻得受持  </a:t>
            </a:r>
            <a:endParaRPr lang="en-US" altLang="zh-CN" dirty="0">
              <a:solidFill>
                <a:srgbClr val="008040"/>
              </a:solidFill>
              <a:latin typeface="华文隶书"/>
              <a:ea typeface="华文隶书"/>
              <a:cs typeface="华文隶书"/>
              <a:sym typeface="Arial" panose="020B0604020202020204" pitchFamily="34" charset="0"/>
            </a:endParaRPr>
          </a:p>
          <a:p>
            <a:pPr marL="0" indent="0">
              <a:buNone/>
            </a:pPr>
            <a:r>
              <a:rPr lang="en-US" altLang="zh-CN" dirty="0">
                <a:solidFill>
                  <a:srgbClr val="008040"/>
                </a:solidFill>
                <a:latin typeface="华文隶书"/>
                <a:ea typeface="华文隶书"/>
                <a:cs typeface="华文隶书"/>
                <a:sym typeface="Arial" panose="020B0604020202020204" pitchFamily="34" charset="0"/>
              </a:rPr>
              <a:t>           </a:t>
            </a:r>
            <a:r>
              <a:rPr lang="zh-CN" altLang="en-US" dirty="0">
                <a:solidFill>
                  <a:srgbClr val="008040"/>
                </a:solidFill>
                <a:latin typeface="华文隶书"/>
                <a:ea typeface="华文隶书"/>
                <a:cs typeface="华文隶书"/>
                <a:sym typeface="Arial" panose="020B0604020202020204" pitchFamily="34" charset="0"/>
              </a:rPr>
              <a:t>愿解如来真实义</a:t>
            </a:r>
            <a:br>
              <a:rPr lang="zh-CN" altLang="en-US" dirty="0">
                <a:solidFill>
                  <a:srgbClr val="008040"/>
                </a:solidFill>
                <a:latin typeface="华文隶书"/>
                <a:ea typeface="华文隶书"/>
                <a:cs typeface="华文隶书"/>
                <a:sym typeface="Arial" panose="020B0604020202020204" pitchFamily="34" charset="0"/>
              </a:rPr>
            </a:br>
            <a:br>
              <a:rPr lang="zh-CN" altLang="en-US" dirty="0">
                <a:solidFill>
                  <a:srgbClr val="008040"/>
                </a:solidFill>
                <a:latin typeface="华文隶书"/>
                <a:ea typeface="华文隶书"/>
                <a:cs typeface="华文隶书"/>
                <a:sym typeface="Arial" panose="020B0604020202020204" pitchFamily="34" charset="0"/>
              </a:rPr>
            </a:br>
            <a:r>
              <a:rPr lang="en-US" altLang="zh-CN" dirty="0">
                <a:solidFill>
                  <a:srgbClr val="008040"/>
                </a:solidFill>
                <a:latin typeface="华文隶书"/>
                <a:ea typeface="华文隶书"/>
                <a:cs typeface="华文隶书"/>
                <a:sym typeface="Arial" panose="020B0604020202020204" pitchFamily="34" charset="0"/>
              </a:rPr>
              <a:t>    </a:t>
            </a:r>
            <a:r>
              <a:rPr lang="zh-CN" altLang="en-US" dirty="0">
                <a:solidFill>
                  <a:srgbClr val="008040"/>
                </a:solidFill>
                <a:latin typeface="华文隶书"/>
                <a:ea typeface="华文隶书"/>
                <a:cs typeface="华文隶书"/>
                <a:sym typeface="Arial" panose="020B0604020202020204" pitchFamily="34" charset="0"/>
              </a:rPr>
              <a:t>为度化一切众生，</a:t>
            </a:r>
            <a:endParaRPr lang="en-US" altLang="zh-CN" dirty="0">
              <a:solidFill>
                <a:srgbClr val="008040"/>
              </a:solidFill>
              <a:latin typeface="华文隶书"/>
              <a:ea typeface="华文隶书"/>
              <a:cs typeface="华文隶书"/>
              <a:sym typeface="Arial" panose="020B0604020202020204" pitchFamily="34" charset="0"/>
            </a:endParaRPr>
          </a:p>
          <a:p>
            <a:pPr marL="0" indent="0">
              <a:buNone/>
            </a:pPr>
            <a:r>
              <a:rPr lang="zh-CN" altLang="en-US" dirty="0">
                <a:solidFill>
                  <a:srgbClr val="008040"/>
                </a:solidFill>
                <a:latin typeface="华文隶书"/>
                <a:ea typeface="华文隶书"/>
                <a:cs typeface="华文隶书"/>
                <a:sym typeface="Arial" panose="020B0604020202020204" pitchFamily="34" charset="0"/>
              </a:rPr>
              <a:t>请大家发无上殊胜的菩提心！</a:t>
            </a:r>
            <a:endParaRPr lang="en-CA" altLang="zh-CN" dirty="0">
              <a:solidFill>
                <a:srgbClr val="008040"/>
              </a:solidFill>
              <a:latin typeface="华文隶书"/>
              <a:ea typeface="华文隶书"/>
              <a:cs typeface="华文隶书"/>
            </a:endParaRPr>
          </a:p>
          <a:p>
            <a:endParaRPr kumimoji="1" lang="zh-CN" altLang="en-US" dirty="0"/>
          </a:p>
        </p:txBody>
      </p:sp>
      <p:pic>
        <p:nvPicPr>
          <p:cNvPr id="4" name="图片 3" descr="images-4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551589"/>
            <a:ext cx="2247900" cy="5733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350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04249" y="1154491"/>
            <a:ext cx="8418929" cy="1488012"/>
          </a:xfrm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/>
          <a:lstStyle/>
          <a:p>
            <a:r>
              <a:rPr lang="zh-CN" altLang="zh-CN" dirty="0">
                <a:ln w="12700">
                  <a:noFill/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Kaiti SC Bold"/>
                <a:cs typeface="Kaiti SC Bold"/>
              </a:rPr>
              <a:t>十二缘起支：</a:t>
            </a:r>
            <a:r>
              <a:rPr lang="zh-CN" altLang="zh-CN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Kaiti SC Bold"/>
                <a:cs typeface="Kaiti SC Bold"/>
              </a:rPr>
              <a:t>生命轮</a:t>
            </a:r>
            <a:r>
              <a:rPr lang="zh-CN" altLang="zh-CN" dirty="0">
                <a:ln w="12700">
                  <a:noFill/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Kaiti SC Bold"/>
                <a:cs typeface="Kaiti SC Bold"/>
              </a:rPr>
              <a:t>回的次序 </a:t>
            </a:r>
            <a:endParaRPr kumimoji="1" lang="zh-CN" altLang="en-US" dirty="0">
              <a:ln w="12700">
                <a:noFill/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Kaiti SC Bold"/>
              <a:cs typeface="Kaiti SC Bold"/>
            </a:endParaRPr>
          </a:p>
        </p:txBody>
      </p:sp>
    </p:spTree>
    <p:extLst>
      <p:ext uri="{BB962C8B-B14F-4D97-AF65-F5344CB8AC3E}">
        <p14:creationId xmlns:p14="http://schemas.microsoft.com/office/powerpoint/2010/main" val="37009532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AEFFA6"/>
            </a:gs>
            <a:gs pos="100000">
              <a:srgbClr val="FFFFF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3600" b="1" dirty="0">
                <a:latin typeface="楷体"/>
                <a:ea typeface="楷体"/>
                <a:cs typeface="楷体"/>
              </a:rPr>
              <a:t>十二缘起支</a:t>
            </a:r>
            <a:r>
              <a:rPr lang="en-US" altLang="zh-CN" sz="3600" b="1" dirty="0">
                <a:latin typeface="楷体"/>
                <a:ea typeface="楷体"/>
                <a:cs typeface="楷体"/>
              </a:rPr>
              <a:t> </a:t>
            </a:r>
            <a:r>
              <a:rPr lang="zh-CN" altLang="zh-CN" sz="3600" b="1" dirty="0">
                <a:latin typeface="楷体"/>
                <a:ea typeface="楷体"/>
                <a:cs typeface="楷体"/>
              </a:rPr>
              <a:t>法义及提要 </a:t>
            </a:r>
            <a:endParaRPr kumimoji="1" lang="zh-CN" altLang="en-US" sz="3600" b="1" dirty="0">
              <a:latin typeface="楷体"/>
              <a:ea typeface="楷体"/>
              <a:cs typeface="楷体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>
          <a:xfrm>
            <a:off x="1154626" y="1600200"/>
            <a:ext cx="7532174" cy="4031153"/>
          </a:xfrm>
        </p:spPr>
        <p:txBody>
          <a:bodyPr>
            <a:normAutofit fontScale="92500" lnSpcReduction="10000"/>
          </a:bodyPr>
          <a:lstStyle/>
          <a:p>
            <a:r>
              <a:rPr kumimoji="1" lang="zh-CN" altLang="en-US" sz="2400" dirty="0">
                <a:latin typeface="楷体"/>
                <a:ea typeface="楷体"/>
                <a:cs typeface="楷体"/>
              </a:rPr>
              <a:t>十二缘起支是佛教的一个重要思想。主要讲了在三界（欲界、色界、无色界）中，欲界的人或者其他胎生有情，经过前世</a:t>
            </a:r>
            <a:r>
              <a:rPr kumimoji="1" lang="en-US" altLang="zh-CN" sz="2400" dirty="0">
                <a:latin typeface="楷体"/>
                <a:ea typeface="楷体"/>
                <a:cs typeface="楷体"/>
              </a:rPr>
              <a:t>——</a:t>
            </a:r>
            <a:r>
              <a:rPr kumimoji="1" lang="zh-CN" altLang="en-US" sz="2400" dirty="0">
                <a:latin typeface="楷体"/>
                <a:ea typeface="楷体"/>
                <a:cs typeface="楷体"/>
              </a:rPr>
              <a:t>现世</a:t>
            </a:r>
            <a:r>
              <a:rPr kumimoji="1" lang="en-US" altLang="zh-CN" sz="2400" dirty="0">
                <a:latin typeface="楷体"/>
                <a:ea typeface="楷体"/>
                <a:cs typeface="楷体"/>
              </a:rPr>
              <a:t>——</a:t>
            </a:r>
            <a:r>
              <a:rPr kumimoji="1" lang="zh-CN" altLang="en-US" sz="2400" dirty="0">
                <a:latin typeface="楷体"/>
                <a:ea typeface="楷体"/>
                <a:cs typeface="楷体"/>
              </a:rPr>
              <a:t>后世</a:t>
            </a:r>
            <a:r>
              <a:rPr kumimoji="1" lang="en-US" altLang="zh-CN" sz="2400" dirty="0">
                <a:latin typeface="楷体"/>
                <a:ea typeface="楷体"/>
                <a:cs typeface="楷体"/>
              </a:rPr>
              <a:t> </a:t>
            </a:r>
            <a:r>
              <a:rPr kumimoji="1" lang="zh-CN" altLang="en-US" sz="2400" dirty="0">
                <a:latin typeface="楷体"/>
                <a:ea typeface="楷体"/>
                <a:cs typeface="楷体"/>
              </a:rPr>
              <a:t>三个过程是如何发生的。也就是讲，我们来的时候是怎么来的，走的时候是怎么走的。</a:t>
            </a:r>
            <a:endParaRPr kumimoji="1" lang="en-US" altLang="zh-CN" sz="2400" dirty="0">
              <a:latin typeface="楷体"/>
              <a:ea typeface="楷体"/>
              <a:cs typeface="楷体"/>
            </a:endParaRPr>
          </a:p>
          <a:p>
            <a:endParaRPr kumimoji="1" lang="en-US" altLang="zh-CN" sz="2400" dirty="0">
              <a:latin typeface="楷体"/>
              <a:ea typeface="楷体"/>
              <a:cs typeface="楷体"/>
            </a:endParaRPr>
          </a:p>
          <a:p>
            <a:r>
              <a:rPr lang="zh-CN" altLang="zh-CN" sz="2400" dirty="0">
                <a:latin typeface="楷体"/>
                <a:ea typeface="楷体"/>
                <a:cs typeface="楷体"/>
              </a:rPr>
              <a:t>十二缘起支，解释的是生命轮回的具体次序。十二缘起的流转就是轮回，还灭就是解脱，其中最关键的问题就是无明。十二缘起支当中有两重因果、三个阶段，这种区分使得因果、轮回的道理显露出来，断除欲望就不再有下一世。要从轮回中解脱，就需要依靠三宝、依循三主要道精进修行。</a:t>
            </a:r>
          </a:p>
          <a:p>
            <a:endParaRPr kumimoji="1" lang="zh-CN" altLang="en-US" sz="2400" dirty="0">
              <a:latin typeface="楷体"/>
              <a:ea typeface="楷体"/>
              <a:cs typeface="楷体"/>
            </a:endParaRPr>
          </a:p>
          <a:p>
            <a:endParaRPr kumimoji="1" lang="zh-CN" altLang="en-US" dirty="0"/>
          </a:p>
        </p:txBody>
      </p:sp>
      <p:pic>
        <p:nvPicPr>
          <p:cNvPr id="5" name="图片 4" descr="7573046_125227216102_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641484"/>
            <a:ext cx="1783255" cy="2080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8524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AEFFA6"/>
            </a:gs>
            <a:gs pos="100000">
              <a:srgbClr val="FFFFF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7573046_125227216102_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32168"/>
            <a:ext cx="1834573" cy="2225832"/>
          </a:xfrm>
          <a:prstGeom prst="rect">
            <a:avLst/>
          </a:prstGeom>
        </p:spPr>
      </p:pic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zh-CN" altLang="en-US" sz="3200" b="1" dirty="0">
                <a:latin typeface="楷体"/>
                <a:ea typeface="楷体"/>
                <a:cs typeface="楷体"/>
              </a:rPr>
              <a:t>第一节：精通十二缘起支的重要性</a:t>
            </a:r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1210048" y="1857905"/>
            <a:ext cx="7493686" cy="4701167"/>
          </a:xfrm>
        </p:spPr>
        <p:txBody>
          <a:bodyPr>
            <a:normAutofit lnSpcReduction="10000"/>
          </a:bodyPr>
          <a:lstStyle/>
          <a:p>
            <a:r>
              <a:rPr kumimoji="1" lang="zh-CN" altLang="en-US" sz="2000" dirty="0">
                <a:latin typeface="楷体"/>
                <a:ea typeface="楷体"/>
                <a:cs typeface="楷体"/>
              </a:rPr>
              <a:t>十二缘起支就如同不停转动着的车轮，从不间断。十二缘起支中所讲的内容是我们每个人都必须面临的。</a:t>
            </a:r>
            <a:r>
              <a:rPr lang="zh-CN" altLang="zh-CN" sz="2000" dirty="0">
                <a:latin typeface="楷体"/>
                <a:ea typeface="楷体"/>
                <a:cs typeface="楷体"/>
              </a:rPr>
              <a:t>每个众生都经历过成千上万</a:t>
            </a:r>
            <a:r>
              <a:rPr lang="zh-CN" altLang="en-US" sz="2000" dirty="0">
                <a:latin typeface="楷体"/>
                <a:ea typeface="楷体"/>
                <a:cs typeface="楷体"/>
              </a:rPr>
              <a:t>轮的十二缘起</a:t>
            </a:r>
            <a:r>
              <a:rPr lang="zh-CN" altLang="zh-CN" sz="2000" dirty="0">
                <a:latin typeface="楷体"/>
                <a:ea typeface="楷体"/>
                <a:cs typeface="楷体"/>
              </a:rPr>
              <a:t>，但</a:t>
            </a:r>
            <a:r>
              <a:rPr lang="zh-CN" altLang="en-US" sz="2000" dirty="0">
                <a:latin typeface="楷体"/>
                <a:ea typeface="楷体"/>
                <a:cs typeface="楷体"/>
              </a:rPr>
              <a:t>由于</a:t>
            </a:r>
            <a:r>
              <a:rPr lang="zh-CN" altLang="zh-CN" sz="2000" dirty="0">
                <a:latin typeface="楷体"/>
                <a:ea typeface="楷体"/>
                <a:cs typeface="楷体"/>
              </a:rPr>
              <a:t>缺少面对的方法，轮回的循环永远不会停止</a:t>
            </a:r>
            <a:r>
              <a:rPr lang="zh-CN" altLang="en-US" sz="2000" dirty="0">
                <a:latin typeface="楷体"/>
                <a:ea typeface="楷体"/>
                <a:cs typeface="楷体"/>
              </a:rPr>
              <a:t>。因此，当面临这个问题的时候，该如何去解决，是一个非常重要的课题。</a:t>
            </a:r>
            <a:endParaRPr lang="en-US" altLang="zh-CN" sz="2000" dirty="0">
              <a:latin typeface="楷体"/>
              <a:ea typeface="楷体"/>
              <a:cs typeface="楷体"/>
            </a:endParaRPr>
          </a:p>
          <a:p>
            <a:endParaRPr lang="en-US" altLang="zh-CN" sz="2000" dirty="0">
              <a:latin typeface="楷体"/>
              <a:ea typeface="楷体"/>
              <a:cs typeface="楷体"/>
            </a:endParaRPr>
          </a:p>
          <a:p>
            <a:r>
              <a:rPr lang="zh-CN" altLang="zh-CN" sz="2000" dirty="0">
                <a:latin typeface="楷体"/>
                <a:ea typeface="楷体"/>
                <a:cs typeface="楷体"/>
              </a:rPr>
              <a:t>十二缘起支所蕴含的轮回、业果思想揭示了生命的真相</a:t>
            </a:r>
            <a:r>
              <a:rPr lang="zh-CN" altLang="en-US" sz="2000" dirty="0">
                <a:latin typeface="楷体"/>
                <a:ea typeface="楷体"/>
                <a:cs typeface="楷体"/>
              </a:rPr>
              <a:t>，所以我们要去了解、学习十二缘起支。不了解十二缘起支，实际上就是不了解我们自己。</a:t>
            </a:r>
            <a:endParaRPr lang="en-US" altLang="zh-CN" sz="2000" dirty="0">
              <a:latin typeface="楷体"/>
              <a:ea typeface="楷体"/>
              <a:cs typeface="楷体"/>
            </a:endParaRPr>
          </a:p>
          <a:p>
            <a:endParaRPr lang="en-US" altLang="zh-CN" sz="2000" dirty="0">
              <a:latin typeface="楷体"/>
              <a:ea typeface="楷体"/>
              <a:cs typeface="楷体"/>
            </a:endParaRPr>
          </a:p>
          <a:p>
            <a:r>
              <a:rPr lang="zh-CN" altLang="en-US" sz="2000" dirty="0">
                <a:latin typeface="楷体"/>
                <a:ea typeface="楷体"/>
                <a:cs typeface="楷体"/>
              </a:rPr>
              <a:t>我们要找出众生总是身不由己地穿梭于六道之间的根源，找到根源了，就要去消灭它，只有这样才是真正地找到了解脱轮回的出路。</a:t>
            </a:r>
            <a:r>
              <a:rPr lang="zh-CN" altLang="zh-CN" sz="2000" dirty="0">
                <a:latin typeface="楷体"/>
                <a:ea typeface="楷体"/>
                <a:cs typeface="楷体"/>
              </a:rPr>
              <a:t>了解十二缘起，</a:t>
            </a:r>
            <a:r>
              <a:rPr lang="zh-CN" altLang="en-US" sz="2000" dirty="0">
                <a:latin typeface="楷体"/>
                <a:ea typeface="楷体"/>
                <a:cs typeface="楷体"/>
              </a:rPr>
              <a:t>就</a:t>
            </a:r>
            <a:r>
              <a:rPr lang="zh-CN" altLang="zh-CN" sz="2000" dirty="0">
                <a:latin typeface="楷体"/>
                <a:ea typeface="楷体"/>
                <a:cs typeface="楷体"/>
              </a:rPr>
              <a:t>是为了找到轮回的根源，找到解脱的出路</a:t>
            </a:r>
          </a:p>
          <a:p>
            <a:endParaRPr lang="zh-CN" altLang="zh-CN" sz="2000" dirty="0"/>
          </a:p>
          <a:p>
            <a:endParaRPr kumimoji="1"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3422388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AEFFA6"/>
            </a:gs>
            <a:gs pos="100000">
              <a:srgbClr val="FFFFF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zh-CN" altLang="en-US" sz="3200" b="1" dirty="0">
                <a:latin typeface="楷体"/>
                <a:ea typeface="楷体"/>
                <a:cs typeface="楷体"/>
              </a:rPr>
              <a:t>十二缘起支开示生命轮回的真相</a:t>
            </a:r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1285989" y="1600199"/>
            <a:ext cx="7248488" cy="4258791"/>
          </a:xfrm>
        </p:spPr>
        <p:txBody>
          <a:bodyPr>
            <a:normAutofit fontScale="77500" lnSpcReduction="20000"/>
          </a:bodyPr>
          <a:lstStyle/>
          <a:p>
            <a:r>
              <a:rPr lang="zh-CN" altLang="en-US" sz="2200" dirty="0">
                <a:latin typeface="楷体"/>
                <a:ea typeface="楷体"/>
                <a:cs typeface="楷体"/>
              </a:rPr>
              <a:t>佛教的观点：</a:t>
            </a:r>
            <a:r>
              <a:rPr lang="zh-CN" altLang="zh-CN" sz="2200" dirty="0">
                <a:latin typeface="楷体"/>
                <a:ea typeface="楷体"/>
                <a:cs typeface="楷体"/>
              </a:rPr>
              <a:t>①众生</a:t>
            </a:r>
            <a:r>
              <a:rPr lang="zh-CN" altLang="en-US" sz="2200" dirty="0">
                <a:latin typeface="楷体"/>
                <a:ea typeface="楷体"/>
                <a:cs typeface="楷体"/>
              </a:rPr>
              <a:t>是在不自由的情况下来，在不自由的情况下走，</a:t>
            </a:r>
            <a:r>
              <a:rPr lang="zh-CN" altLang="zh-CN" sz="2200" dirty="0">
                <a:latin typeface="楷体"/>
                <a:ea typeface="楷体"/>
                <a:cs typeface="楷体"/>
              </a:rPr>
              <a:t>生命轮回是不自由的；②</a:t>
            </a:r>
            <a:r>
              <a:rPr lang="zh-CN" altLang="en-US" sz="2200" dirty="0">
                <a:latin typeface="楷体"/>
                <a:ea typeface="楷体"/>
                <a:cs typeface="楷体"/>
              </a:rPr>
              <a:t>生命轮回</a:t>
            </a:r>
            <a:r>
              <a:rPr lang="zh-CN" altLang="zh-CN" sz="2200" dirty="0">
                <a:latin typeface="楷体"/>
                <a:ea typeface="楷体"/>
                <a:cs typeface="楷体"/>
              </a:rPr>
              <a:t>不自由是有因缘的，</a:t>
            </a:r>
            <a:r>
              <a:rPr lang="zh-CN" altLang="en-US" sz="2200" dirty="0">
                <a:latin typeface="楷体"/>
                <a:ea typeface="楷体"/>
                <a:cs typeface="楷体"/>
              </a:rPr>
              <a:t>而因缘是可以改善的，因为</a:t>
            </a:r>
            <a:r>
              <a:rPr lang="zh-CN" altLang="zh-CN" sz="2200" dirty="0">
                <a:latin typeface="楷体"/>
                <a:ea typeface="楷体"/>
                <a:cs typeface="楷体"/>
              </a:rPr>
              <a:t>因缘是有为法；③遵循业果规律，定业也有办法改变；④众生的生命是有为法，是可以改善、可以转变、可以控制的；⑤</a:t>
            </a:r>
            <a:r>
              <a:rPr lang="zh-CN" altLang="en-US" sz="2200" dirty="0">
                <a:latin typeface="楷体"/>
                <a:ea typeface="楷体"/>
                <a:cs typeface="楷体"/>
              </a:rPr>
              <a:t>十二缘起支是生命轮回</a:t>
            </a:r>
            <a:r>
              <a:rPr lang="zh-CN" altLang="zh-CN" sz="2200" dirty="0">
                <a:latin typeface="楷体"/>
                <a:ea typeface="楷体"/>
                <a:cs typeface="楷体"/>
              </a:rPr>
              <a:t>通过十二缘起了解我们自己 </a:t>
            </a:r>
          </a:p>
          <a:p>
            <a:endParaRPr lang="en-US" altLang="zh-CN" sz="2200" b="1" dirty="0">
              <a:latin typeface="楷体"/>
              <a:ea typeface="楷体"/>
              <a:cs typeface="楷体"/>
            </a:endParaRPr>
          </a:p>
          <a:p>
            <a:r>
              <a:rPr lang="zh-CN" altLang="zh-CN" sz="2200" dirty="0">
                <a:latin typeface="楷体"/>
                <a:ea typeface="楷体"/>
                <a:cs typeface="楷体"/>
              </a:rPr>
              <a:t>无神论</a:t>
            </a:r>
            <a:r>
              <a:rPr lang="en-US" altLang="zh-CN" sz="2200" dirty="0">
                <a:latin typeface="楷体"/>
                <a:ea typeface="楷体"/>
                <a:cs typeface="楷体"/>
              </a:rPr>
              <a:t>/</a:t>
            </a:r>
            <a:r>
              <a:rPr lang="zh-CN" altLang="zh-CN" sz="2200" dirty="0">
                <a:latin typeface="楷体"/>
                <a:ea typeface="楷体"/>
                <a:cs typeface="楷体"/>
              </a:rPr>
              <a:t>断见派</a:t>
            </a:r>
            <a:r>
              <a:rPr lang="zh-CN" altLang="en-US" sz="2200" dirty="0">
                <a:latin typeface="楷体"/>
                <a:ea typeface="楷体"/>
                <a:cs typeface="楷体"/>
              </a:rPr>
              <a:t>的观点：</a:t>
            </a:r>
            <a:r>
              <a:rPr lang="zh-CN" altLang="zh-CN" sz="2200" dirty="0">
                <a:latin typeface="楷体"/>
                <a:ea typeface="楷体"/>
                <a:cs typeface="楷体"/>
              </a:rPr>
              <a:t>①否定轮回和因果</a:t>
            </a:r>
            <a:r>
              <a:rPr lang="zh-CN" altLang="en-US" sz="2200" dirty="0">
                <a:latin typeface="楷体"/>
                <a:ea typeface="楷体"/>
                <a:cs typeface="楷体"/>
              </a:rPr>
              <a:t>；</a:t>
            </a:r>
            <a:r>
              <a:rPr lang="zh-CN" altLang="zh-CN" sz="2200" dirty="0">
                <a:latin typeface="楷体"/>
                <a:ea typeface="楷体"/>
                <a:cs typeface="楷体"/>
              </a:rPr>
              <a:t>②</a:t>
            </a:r>
            <a:r>
              <a:rPr lang="zh-CN" altLang="en-US" sz="2200" dirty="0">
                <a:latin typeface="楷体"/>
                <a:ea typeface="楷体"/>
                <a:cs typeface="楷体"/>
              </a:rPr>
              <a:t>对生命</a:t>
            </a:r>
            <a:r>
              <a:rPr lang="zh-CN" altLang="zh-CN" sz="2200" dirty="0">
                <a:latin typeface="楷体"/>
                <a:ea typeface="楷体"/>
                <a:cs typeface="楷体"/>
              </a:rPr>
              <a:t>进行了思考，</a:t>
            </a:r>
            <a:r>
              <a:rPr lang="zh-CN" altLang="en-US" sz="2200" dirty="0">
                <a:latin typeface="楷体"/>
                <a:ea typeface="楷体"/>
                <a:cs typeface="楷体"/>
              </a:rPr>
              <a:t>有可能</a:t>
            </a:r>
            <a:r>
              <a:rPr lang="zh-CN" altLang="zh-CN" sz="2200" dirty="0">
                <a:latin typeface="楷体"/>
                <a:ea typeface="楷体"/>
                <a:cs typeface="楷体"/>
              </a:rPr>
              <a:t>找到真理</a:t>
            </a:r>
            <a:r>
              <a:rPr lang="zh-CN" altLang="en-US" sz="2200" dirty="0">
                <a:latin typeface="楷体"/>
                <a:ea typeface="楷体"/>
                <a:cs typeface="楷体"/>
              </a:rPr>
              <a:t>。</a:t>
            </a:r>
            <a:endParaRPr lang="en-US" altLang="zh-CN" sz="2200" dirty="0">
              <a:latin typeface="楷体"/>
              <a:ea typeface="楷体"/>
              <a:cs typeface="楷体"/>
            </a:endParaRPr>
          </a:p>
          <a:p>
            <a:endParaRPr lang="en-US" altLang="zh-CN" sz="2200" dirty="0">
              <a:latin typeface="楷体"/>
              <a:ea typeface="楷体"/>
              <a:cs typeface="楷体"/>
            </a:endParaRPr>
          </a:p>
          <a:p>
            <a:r>
              <a:rPr lang="zh-CN" altLang="zh-CN" sz="2200" dirty="0">
                <a:latin typeface="楷体"/>
                <a:ea typeface="楷体"/>
                <a:cs typeface="楷体"/>
              </a:rPr>
              <a:t>有神论</a:t>
            </a:r>
            <a:r>
              <a:rPr lang="en-US" altLang="zh-CN" sz="2200" dirty="0">
                <a:latin typeface="楷体"/>
                <a:ea typeface="楷体"/>
                <a:cs typeface="楷体"/>
              </a:rPr>
              <a:t>/</a:t>
            </a:r>
            <a:r>
              <a:rPr lang="zh-CN" altLang="zh-CN" sz="2200" dirty="0">
                <a:latin typeface="楷体"/>
                <a:ea typeface="楷体"/>
                <a:cs typeface="楷体"/>
              </a:rPr>
              <a:t>常见派</a:t>
            </a:r>
            <a:r>
              <a:rPr lang="zh-CN" altLang="en-US" sz="2200" dirty="0">
                <a:latin typeface="楷体"/>
                <a:ea typeface="楷体"/>
                <a:cs typeface="楷体"/>
              </a:rPr>
              <a:t>的观点：</a:t>
            </a:r>
            <a:r>
              <a:rPr lang="zh-CN" altLang="zh-CN" sz="2200" dirty="0">
                <a:latin typeface="楷体"/>
                <a:ea typeface="楷体"/>
                <a:cs typeface="楷体"/>
              </a:rPr>
              <a:t>①主宰神的安排</a:t>
            </a:r>
            <a:r>
              <a:rPr lang="zh-CN" altLang="en-US" sz="2200" dirty="0">
                <a:latin typeface="楷体"/>
                <a:ea typeface="楷体"/>
                <a:cs typeface="楷体"/>
              </a:rPr>
              <a:t>；</a:t>
            </a:r>
            <a:r>
              <a:rPr lang="zh-CN" altLang="zh-CN" sz="2200" dirty="0">
                <a:latin typeface="楷体"/>
                <a:ea typeface="楷体"/>
                <a:cs typeface="楷体"/>
              </a:rPr>
              <a:t>②要求信徒行善</a:t>
            </a:r>
            <a:r>
              <a:rPr lang="zh-CN" altLang="en-US" sz="2200" dirty="0">
                <a:latin typeface="楷体"/>
                <a:ea typeface="楷体"/>
                <a:cs typeface="楷体"/>
              </a:rPr>
              <a:t>。</a:t>
            </a:r>
            <a:endParaRPr lang="en-US" altLang="zh-CN" sz="2200" dirty="0">
              <a:latin typeface="楷体"/>
              <a:ea typeface="楷体"/>
              <a:cs typeface="楷体"/>
            </a:endParaRPr>
          </a:p>
          <a:p>
            <a:endParaRPr lang="en-US" altLang="zh-CN" sz="2200" dirty="0">
              <a:latin typeface="楷体"/>
              <a:ea typeface="楷体"/>
              <a:cs typeface="楷体"/>
            </a:endParaRPr>
          </a:p>
          <a:p>
            <a:r>
              <a:rPr lang="zh-CN" altLang="en-US" sz="2200" dirty="0">
                <a:latin typeface="楷体"/>
                <a:ea typeface="楷体"/>
                <a:cs typeface="楷体"/>
              </a:rPr>
              <a:t>宿命论的观点：一切都是命中注定的，任何情况下都不能改变。</a:t>
            </a:r>
            <a:endParaRPr lang="en-US" altLang="zh-CN" sz="2200" dirty="0">
              <a:latin typeface="楷体"/>
              <a:ea typeface="楷体"/>
              <a:cs typeface="楷体"/>
            </a:endParaRPr>
          </a:p>
          <a:p>
            <a:endParaRPr lang="en-US" altLang="zh-CN" sz="2200" dirty="0">
              <a:latin typeface="楷体"/>
              <a:ea typeface="楷体"/>
              <a:cs typeface="楷体"/>
            </a:endParaRPr>
          </a:p>
          <a:p>
            <a:r>
              <a:rPr lang="zh-CN" altLang="en-US" sz="2200" dirty="0">
                <a:latin typeface="楷体"/>
                <a:ea typeface="楷体"/>
                <a:cs typeface="楷体"/>
              </a:rPr>
              <a:t>偶然论的观点：</a:t>
            </a:r>
            <a:r>
              <a:rPr lang="zh-CN" altLang="zh-CN" sz="2200" dirty="0">
                <a:latin typeface="楷体"/>
                <a:ea typeface="楷体"/>
                <a:cs typeface="楷体"/>
              </a:rPr>
              <a:t>一切都是偶然而没有规律可循的。</a:t>
            </a:r>
            <a:endParaRPr lang="en-US" altLang="zh-CN" sz="2200" dirty="0">
              <a:latin typeface="楷体"/>
              <a:ea typeface="楷体"/>
              <a:cs typeface="楷体"/>
            </a:endParaRPr>
          </a:p>
          <a:p>
            <a:endParaRPr lang="en-US" altLang="zh-CN" sz="1800" dirty="0"/>
          </a:p>
          <a:p>
            <a:endParaRPr kumimoji="1" lang="zh-CN" altLang="en-US" sz="1800" dirty="0"/>
          </a:p>
        </p:txBody>
      </p:sp>
      <p:pic>
        <p:nvPicPr>
          <p:cNvPr id="6" name="图片 5" descr="7573046_125227216102_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554" y="4414108"/>
            <a:ext cx="2366019" cy="2443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6180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AEFFA6"/>
            </a:gs>
            <a:gs pos="100000">
              <a:srgbClr val="FFFFF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1095158" y="0"/>
            <a:ext cx="7125113" cy="924475"/>
          </a:xfrm>
        </p:spPr>
        <p:txBody>
          <a:bodyPr>
            <a:normAutofit/>
          </a:bodyPr>
          <a:lstStyle/>
          <a:p>
            <a:r>
              <a:rPr kumimoji="1" lang="zh-CN" altLang="en-US" sz="3200" b="1" dirty="0">
                <a:latin typeface="楷体"/>
                <a:ea typeface="楷体"/>
                <a:cs typeface="楷体"/>
              </a:rPr>
              <a:t>第二节：十二缘起支的内容概述</a:t>
            </a:r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846726" y="1160130"/>
            <a:ext cx="7621978" cy="5291472"/>
          </a:xfrm>
        </p:spPr>
        <p:txBody>
          <a:bodyPr>
            <a:noAutofit/>
          </a:bodyPr>
          <a:lstStyle/>
          <a:p>
            <a:r>
              <a:rPr lang="zh-CN" altLang="en-US" sz="2000" dirty="0">
                <a:latin typeface="楷体"/>
                <a:ea typeface="楷体"/>
                <a:cs typeface="楷体"/>
              </a:rPr>
              <a:t>佛经里将十二缘起支分成三个阶段：第一个阶段是前世；第二个阶段是现世；第三个阶段是来世。</a:t>
            </a:r>
            <a:endParaRPr lang="en-US" altLang="zh-CN" sz="2000" dirty="0">
              <a:latin typeface="楷体"/>
              <a:ea typeface="楷体"/>
              <a:cs typeface="楷体"/>
            </a:endParaRPr>
          </a:p>
          <a:p>
            <a:pPr marL="0" indent="0">
              <a:buNone/>
            </a:pPr>
            <a:r>
              <a:rPr lang="en-US" altLang="zh-CN" sz="2000" dirty="0">
                <a:latin typeface="楷体"/>
                <a:ea typeface="楷体"/>
                <a:cs typeface="楷体"/>
              </a:rPr>
              <a:t>   </a:t>
            </a:r>
            <a:r>
              <a:rPr lang="zh-CN" altLang="en-US" sz="2000" u="sng" dirty="0">
                <a:latin typeface="楷体"/>
                <a:ea typeface="楷体"/>
                <a:cs typeface="楷体"/>
              </a:rPr>
              <a:t>前世阶段</a:t>
            </a:r>
            <a:r>
              <a:rPr lang="en-US" altLang="zh-CN" sz="2000" dirty="0">
                <a:latin typeface="楷体"/>
                <a:ea typeface="楷体"/>
                <a:cs typeface="楷体"/>
              </a:rPr>
              <a:t>  </a:t>
            </a:r>
            <a:r>
              <a:rPr lang="zh-CN" altLang="en-US" sz="2000" dirty="0">
                <a:latin typeface="楷体"/>
                <a:ea typeface="楷体"/>
                <a:cs typeface="楷体"/>
              </a:rPr>
              <a:t>两支</a:t>
            </a:r>
            <a:r>
              <a:rPr lang="en-US" altLang="zh-CN" sz="2000" dirty="0">
                <a:latin typeface="楷体"/>
                <a:ea typeface="楷体"/>
                <a:cs typeface="楷体"/>
              </a:rPr>
              <a:t>  </a:t>
            </a:r>
            <a:r>
              <a:rPr lang="zh-CN" altLang="en-US" sz="2000" dirty="0">
                <a:latin typeface="楷体"/>
                <a:ea typeface="楷体"/>
                <a:cs typeface="楷体"/>
              </a:rPr>
              <a:t>包括：第一支：无明</a:t>
            </a:r>
            <a:endParaRPr lang="en-US" altLang="zh-CN" sz="2000" dirty="0">
              <a:latin typeface="楷体"/>
              <a:ea typeface="楷体"/>
              <a:cs typeface="楷体"/>
            </a:endParaRPr>
          </a:p>
          <a:p>
            <a:pPr marL="0" indent="0">
              <a:buNone/>
            </a:pPr>
            <a:r>
              <a:rPr lang="en-US" altLang="zh-CN" sz="2000" dirty="0">
                <a:latin typeface="楷体"/>
                <a:ea typeface="楷体"/>
                <a:cs typeface="楷体"/>
              </a:rPr>
              <a:t>                         </a:t>
            </a:r>
            <a:r>
              <a:rPr lang="zh-CN" altLang="en-US" sz="2000" dirty="0">
                <a:latin typeface="楷体"/>
                <a:ea typeface="楷体"/>
                <a:cs typeface="楷体"/>
              </a:rPr>
              <a:t>第二支：行</a:t>
            </a:r>
            <a:endParaRPr lang="en-US" altLang="zh-CN" sz="2000" dirty="0">
              <a:latin typeface="楷体"/>
              <a:ea typeface="楷体"/>
              <a:cs typeface="楷体"/>
            </a:endParaRPr>
          </a:p>
          <a:p>
            <a:pPr marL="0" indent="0">
              <a:buNone/>
            </a:pPr>
            <a:r>
              <a:rPr lang="en-US" altLang="zh-CN" sz="2000" dirty="0">
                <a:latin typeface="楷体"/>
                <a:ea typeface="楷体"/>
                <a:cs typeface="楷体"/>
              </a:rPr>
              <a:t>   </a:t>
            </a:r>
            <a:r>
              <a:rPr lang="zh-CN" altLang="en-US" sz="2000" u="sng" dirty="0">
                <a:latin typeface="楷体"/>
                <a:ea typeface="楷体"/>
                <a:cs typeface="楷体"/>
              </a:rPr>
              <a:t>现世阶段</a:t>
            </a:r>
            <a:r>
              <a:rPr lang="en-US" altLang="zh-CN" sz="2000" dirty="0">
                <a:latin typeface="楷体"/>
                <a:ea typeface="楷体"/>
                <a:cs typeface="楷体"/>
              </a:rPr>
              <a:t>  </a:t>
            </a:r>
            <a:r>
              <a:rPr lang="zh-CN" altLang="en-US" sz="2000" dirty="0">
                <a:latin typeface="楷体"/>
                <a:ea typeface="楷体"/>
                <a:cs typeface="楷体"/>
              </a:rPr>
              <a:t>八支</a:t>
            </a:r>
            <a:r>
              <a:rPr lang="en-US" altLang="zh-CN" sz="2000" dirty="0">
                <a:latin typeface="楷体"/>
                <a:ea typeface="楷体"/>
                <a:cs typeface="楷体"/>
              </a:rPr>
              <a:t>  </a:t>
            </a:r>
            <a:r>
              <a:rPr lang="zh-CN" altLang="en-US" sz="2000" dirty="0">
                <a:latin typeface="楷体"/>
                <a:ea typeface="楷体"/>
                <a:cs typeface="楷体"/>
              </a:rPr>
              <a:t>包括：第三支：识</a:t>
            </a:r>
            <a:endParaRPr lang="en-US" altLang="zh-CN" sz="2000" dirty="0">
              <a:latin typeface="楷体"/>
              <a:ea typeface="楷体"/>
              <a:cs typeface="楷体"/>
            </a:endParaRPr>
          </a:p>
          <a:p>
            <a:pPr marL="0" indent="0">
              <a:buNone/>
            </a:pPr>
            <a:r>
              <a:rPr lang="en-US" altLang="zh-CN" sz="2000" dirty="0">
                <a:latin typeface="楷体"/>
                <a:ea typeface="楷体"/>
                <a:cs typeface="楷体"/>
              </a:rPr>
              <a:t>                         </a:t>
            </a:r>
            <a:r>
              <a:rPr lang="zh-CN" altLang="en-US" sz="2000" dirty="0">
                <a:latin typeface="楷体"/>
                <a:ea typeface="楷体"/>
                <a:cs typeface="楷体"/>
              </a:rPr>
              <a:t>第四支：名色</a:t>
            </a:r>
            <a:endParaRPr lang="en-US" altLang="zh-CN" sz="2000" dirty="0">
              <a:latin typeface="楷体"/>
              <a:ea typeface="楷体"/>
              <a:cs typeface="楷体"/>
            </a:endParaRPr>
          </a:p>
          <a:p>
            <a:pPr marL="0" indent="0">
              <a:buNone/>
            </a:pPr>
            <a:r>
              <a:rPr lang="en-US" altLang="zh-CN" sz="2000" dirty="0">
                <a:latin typeface="楷体"/>
                <a:ea typeface="楷体"/>
                <a:cs typeface="楷体"/>
              </a:rPr>
              <a:t>                         </a:t>
            </a:r>
            <a:r>
              <a:rPr lang="zh-CN" altLang="en-US" sz="2000" dirty="0">
                <a:latin typeface="楷体"/>
                <a:ea typeface="楷体"/>
                <a:cs typeface="楷体"/>
              </a:rPr>
              <a:t>第五支：入</a:t>
            </a:r>
            <a:endParaRPr lang="en-US" altLang="zh-CN" sz="2000" dirty="0">
              <a:latin typeface="楷体"/>
              <a:ea typeface="楷体"/>
              <a:cs typeface="楷体"/>
            </a:endParaRPr>
          </a:p>
          <a:p>
            <a:pPr marL="0" indent="0">
              <a:buNone/>
            </a:pPr>
            <a:r>
              <a:rPr lang="en-US" altLang="zh-CN" sz="2000" dirty="0">
                <a:latin typeface="楷体"/>
                <a:ea typeface="楷体"/>
                <a:cs typeface="楷体"/>
              </a:rPr>
              <a:t>                         </a:t>
            </a:r>
            <a:r>
              <a:rPr lang="zh-CN" altLang="en-US" sz="2000" dirty="0">
                <a:latin typeface="楷体"/>
                <a:ea typeface="楷体"/>
                <a:cs typeface="楷体"/>
              </a:rPr>
              <a:t>第六支：触</a:t>
            </a:r>
            <a:endParaRPr lang="en-US" altLang="zh-CN" sz="2000" dirty="0">
              <a:latin typeface="楷体"/>
              <a:ea typeface="楷体"/>
              <a:cs typeface="楷体"/>
            </a:endParaRPr>
          </a:p>
          <a:p>
            <a:pPr marL="0" indent="0">
              <a:buNone/>
            </a:pPr>
            <a:r>
              <a:rPr lang="en-US" altLang="zh-CN" sz="2000" dirty="0">
                <a:latin typeface="楷体"/>
                <a:ea typeface="楷体"/>
                <a:cs typeface="楷体"/>
              </a:rPr>
              <a:t>                         </a:t>
            </a:r>
            <a:r>
              <a:rPr lang="zh-CN" altLang="en-US" sz="2000" dirty="0">
                <a:latin typeface="楷体"/>
                <a:ea typeface="楷体"/>
                <a:cs typeface="楷体"/>
              </a:rPr>
              <a:t>第七支：受</a:t>
            </a:r>
            <a:endParaRPr lang="en-US" altLang="zh-CN" sz="2000" dirty="0">
              <a:latin typeface="楷体"/>
              <a:ea typeface="楷体"/>
              <a:cs typeface="楷体"/>
            </a:endParaRPr>
          </a:p>
          <a:p>
            <a:pPr marL="0" indent="0">
              <a:buNone/>
            </a:pPr>
            <a:r>
              <a:rPr lang="en-US" altLang="zh-CN" sz="2000" dirty="0">
                <a:latin typeface="楷体"/>
                <a:ea typeface="楷体"/>
                <a:cs typeface="楷体"/>
              </a:rPr>
              <a:t>                         </a:t>
            </a:r>
            <a:r>
              <a:rPr lang="zh-CN" altLang="en-US" sz="2000" dirty="0">
                <a:latin typeface="楷体"/>
                <a:ea typeface="楷体"/>
                <a:cs typeface="楷体"/>
              </a:rPr>
              <a:t>第八支：爱</a:t>
            </a:r>
            <a:endParaRPr lang="en-US" altLang="zh-CN" sz="2000" dirty="0">
              <a:latin typeface="楷体"/>
              <a:ea typeface="楷体"/>
              <a:cs typeface="楷体"/>
            </a:endParaRPr>
          </a:p>
          <a:p>
            <a:pPr marL="0" indent="0">
              <a:buNone/>
            </a:pPr>
            <a:r>
              <a:rPr lang="en-US" altLang="zh-CN" sz="2000" dirty="0">
                <a:latin typeface="楷体"/>
                <a:ea typeface="楷体"/>
                <a:cs typeface="楷体"/>
              </a:rPr>
              <a:t>                         </a:t>
            </a:r>
            <a:r>
              <a:rPr lang="zh-CN" altLang="en-US" sz="2000" dirty="0">
                <a:latin typeface="楷体"/>
                <a:ea typeface="楷体"/>
                <a:cs typeface="楷体"/>
              </a:rPr>
              <a:t>第九支：取</a:t>
            </a:r>
            <a:endParaRPr lang="en-US" altLang="zh-CN" sz="2000" dirty="0">
              <a:latin typeface="楷体"/>
              <a:ea typeface="楷体"/>
              <a:cs typeface="楷体"/>
            </a:endParaRPr>
          </a:p>
          <a:p>
            <a:pPr marL="0" indent="0">
              <a:buNone/>
            </a:pPr>
            <a:r>
              <a:rPr lang="en-US" altLang="zh-CN" sz="2000" dirty="0">
                <a:latin typeface="楷体"/>
                <a:ea typeface="楷体"/>
                <a:cs typeface="楷体"/>
              </a:rPr>
              <a:t>                         </a:t>
            </a:r>
            <a:r>
              <a:rPr lang="zh-CN" altLang="en-US" sz="2000" dirty="0">
                <a:latin typeface="楷体"/>
                <a:ea typeface="楷体"/>
                <a:cs typeface="楷体"/>
              </a:rPr>
              <a:t>第十支：有</a:t>
            </a:r>
            <a:endParaRPr lang="en-US" altLang="zh-CN" sz="2000" dirty="0">
              <a:latin typeface="楷体"/>
              <a:ea typeface="楷体"/>
              <a:cs typeface="楷体"/>
            </a:endParaRPr>
          </a:p>
          <a:p>
            <a:pPr marL="0" indent="0">
              <a:buNone/>
            </a:pPr>
            <a:r>
              <a:rPr lang="en-US" altLang="zh-CN" sz="2000" dirty="0">
                <a:latin typeface="楷体"/>
                <a:ea typeface="楷体"/>
                <a:cs typeface="楷体"/>
              </a:rPr>
              <a:t>   </a:t>
            </a:r>
            <a:r>
              <a:rPr lang="zh-CN" altLang="en-US" sz="2000" u="sng" dirty="0">
                <a:latin typeface="楷体"/>
                <a:ea typeface="楷体"/>
                <a:cs typeface="楷体"/>
              </a:rPr>
              <a:t>来世阶段</a:t>
            </a:r>
            <a:r>
              <a:rPr lang="en-US" altLang="zh-CN" sz="2000" dirty="0">
                <a:latin typeface="楷体"/>
                <a:ea typeface="楷体"/>
                <a:cs typeface="楷体"/>
              </a:rPr>
              <a:t>  </a:t>
            </a:r>
            <a:r>
              <a:rPr lang="zh-CN" altLang="en-US" sz="2000" dirty="0">
                <a:latin typeface="楷体"/>
                <a:ea typeface="楷体"/>
                <a:cs typeface="楷体"/>
              </a:rPr>
              <a:t>两支</a:t>
            </a:r>
            <a:r>
              <a:rPr lang="en-US" altLang="zh-CN" sz="2000" dirty="0">
                <a:latin typeface="楷体"/>
                <a:ea typeface="楷体"/>
                <a:cs typeface="楷体"/>
              </a:rPr>
              <a:t>  </a:t>
            </a:r>
            <a:r>
              <a:rPr lang="zh-CN" altLang="en-US" sz="2000" dirty="0">
                <a:latin typeface="楷体"/>
                <a:ea typeface="楷体"/>
                <a:cs typeface="楷体"/>
              </a:rPr>
              <a:t>包括：第十一支：生</a:t>
            </a:r>
            <a:endParaRPr lang="en-US" altLang="zh-CN" sz="2000" dirty="0">
              <a:latin typeface="楷体"/>
              <a:ea typeface="楷体"/>
              <a:cs typeface="楷体"/>
            </a:endParaRPr>
          </a:p>
          <a:p>
            <a:pPr marL="0" indent="0">
              <a:buNone/>
            </a:pPr>
            <a:r>
              <a:rPr lang="en-US" altLang="zh-CN" sz="2000" dirty="0">
                <a:latin typeface="楷体"/>
                <a:ea typeface="楷体"/>
                <a:cs typeface="楷体"/>
              </a:rPr>
              <a:t>                         </a:t>
            </a:r>
            <a:r>
              <a:rPr lang="zh-CN" altLang="en-US" sz="2000" dirty="0">
                <a:latin typeface="楷体"/>
                <a:ea typeface="楷体"/>
                <a:cs typeface="楷体"/>
              </a:rPr>
              <a:t>第十二支：老死</a:t>
            </a:r>
            <a:r>
              <a:rPr lang="zh-CN" altLang="en-US" sz="2000" dirty="0"/>
              <a:t>　</a:t>
            </a:r>
            <a:endParaRPr lang="en-US" altLang="zh-CN" sz="2000" dirty="0"/>
          </a:p>
        </p:txBody>
      </p:sp>
      <p:pic>
        <p:nvPicPr>
          <p:cNvPr id="8" name="图片 7" descr="01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5501" y="2547899"/>
            <a:ext cx="2463203" cy="2911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8938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AEFFA6"/>
            </a:gs>
            <a:gs pos="100000">
              <a:srgbClr val="FFFFF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78314397746376511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07" y="4470614"/>
            <a:ext cx="2486904" cy="2229923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zh-CN" altLang="en-US" sz="3600" b="1" dirty="0">
                <a:latin typeface="楷体"/>
                <a:ea typeface="楷体"/>
                <a:cs typeface="楷体"/>
              </a:rPr>
              <a:t>第三节：缘起还灭的锁钥</a:t>
            </a:r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970548"/>
          </a:xfrm>
        </p:spPr>
        <p:txBody>
          <a:bodyPr>
            <a:normAutofit fontScale="92500"/>
          </a:bodyPr>
          <a:lstStyle/>
          <a:p>
            <a:r>
              <a:rPr kumimoji="1" lang="zh-CN" altLang="en-US" sz="2400" dirty="0">
                <a:latin typeface="楷体"/>
                <a:ea typeface="楷体"/>
                <a:cs typeface="楷体"/>
              </a:rPr>
              <a:t>缘起的流转：有无明就有行，有行就有识，乃至有生就有老死。前前为因，有了前前的因，就会产生后后的果，此为缘起的流转。</a:t>
            </a:r>
            <a:endParaRPr kumimoji="1" lang="en-US" altLang="zh-CN" sz="2400" dirty="0">
              <a:latin typeface="楷体"/>
              <a:ea typeface="楷体"/>
              <a:cs typeface="楷体"/>
            </a:endParaRPr>
          </a:p>
          <a:p>
            <a:endParaRPr kumimoji="1" lang="en-US" altLang="zh-CN" sz="2400" dirty="0">
              <a:latin typeface="楷体"/>
              <a:ea typeface="楷体"/>
              <a:cs typeface="楷体"/>
            </a:endParaRPr>
          </a:p>
          <a:p>
            <a:r>
              <a:rPr kumimoji="1" lang="zh-CN" altLang="en-US" sz="2400" dirty="0">
                <a:latin typeface="楷体"/>
                <a:ea typeface="楷体"/>
                <a:cs typeface="楷体"/>
              </a:rPr>
              <a:t>缘起的还灭：若无明停止，则行自然停止，行停止则识停止，识停止则名色停止，乃至生停止则老死停止，此为缘起的还灭。</a:t>
            </a:r>
            <a:endParaRPr kumimoji="1" lang="en-US" altLang="zh-CN" sz="2400" dirty="0">
              <a:latin typeface="楷体"/>
              <a:ea typeface="楷体"/>
              <a:cs typeface="楷体"/>
            </a:endParaRPr>
          </a:p>
          <a:p>
            <a:pPr marL="0" indent="0">
              <a:buNone/>
            </a:pPr>
            <a:endParaRPr kumimoji="1" lang="en-US" altLang="zh-CN" sz="2400" dirty="0">
              <a:latin typeface="楷体"/>
              <a:ea typeface="楷体"/>
              <a:cs typeface="楷体"/>
            </a:endParaRPr>
          </a:p>
          <a:p>
            <a:pPr marL="0" indent="0">
              <a:buNone/>
            </a:pPr>
            <a:r>
              <a:rPr kumimoji="1" lang="en-US" altLang="zh-CN" sz="2400" dirty="0">
                <a:latin typeface="楷体"/>
                <a:ea typeface="楷体"/>
                <a:cs typeface="楷体"/>
              </a:rPr>
              <a:t>                    </a:t>
            </a:r>
            <a:r>
              <a:rPr kumimoji="1" lang="zh-CN" altLang="en-US" sz="2400" dirty="0">
                <a:latin typeface="楷体"/>
                <a:ea typeface="楷体"/>
                <a:cs typeface="楷体"/>
              </a:rPr>
              <a:t>我们正在经历的是缘起的流转；</a:t>
            </a:r>
            <a:endParaRPr kumimoji="1" lang="en-US" altLang="zh-CN" sz="2400" dirty="0">
              <a:latin typeface="楷体"/>
              <a:ea typeface="楷体"/>
              <a:cs typeface="楷体"/>
            </a:endParaRPr>
          </a:p>
          <a:p>
            <a:pPr marL="0" indent="0">
              <a:buNone/>
            </a:pPr>
            <a:r>
              <a:rPr kumimoji="1" lang="en-US" altLang="zh-CN" sz="2400" dirty="0">
                <a:latin typeface="楷体"/>
                <a:ea typeface="楷体"/>
                <a:cs typeface="楷体"/>
              </a:rPr>
              <a:t>                    </a:t>
            </a:r>
            <a:r>
              <a:rPr kumimoji="1" lang="zh-CN" altLang="en-US" sz="2400" dirty="0">
                <a:latin typeface="楷体"/>
                <a:ea typeface="楷体"/>
                <a:cs typeface="楷体"/>
              </a:rPr>
              <a:t>我们需要做的是缘起的还灭。</a:t>
            </a:r>
            <a:endParaRPr kumimoji="1" lang="en-US" altLang="zh-CN" sz="2400" dirty="0">
              <a:latin typeface="楷体"/>
              <a:ea typeface="楷体"/>
              <a:cs typeface="楷体"/>
            </a:endParaRPr>
          </a:p>
          <a:p>
            <a:pPr marL="0" indent="0">
              <a:buNone/>
            </a:pPr>
            <a:r>
              <a:rPr kumimoji="1" lang="en-US" altLang="zh-CN" sz="2400" dirty="0">
                <a:latin typeface="楷体"/>
                <a:ea typeface="楷体"/>
                <a:cs typeface="楷体"/>
              </a:rPr>
              <a:t>                               </a:t>
            </a:r>
          </a:p>
          <a:p>
            <a:pPr marL="0" indent="0">
              <a:buNone/>
            </a:pPr>
            <a:r>
              <a:rPr kumimoji="1" lang="en-US" altLang="zh-CN" sz="2400" dirty="0">
                <a:latin typeface="楷体"/>
                <a:ea typeface="楷体"/>
                <a:cs typeface="楷体"/>
              </a:rPr>
              <a:t>                    </a:t>
            </a:r>
            <a:r>
              <a:rPr kumimoji="1" lang="zh-CN" altLang="en-US" sz="2400" dirty="0">
                <a:latin typeface="楷体"/>
                <a:ea typeface="楷体"/>
                <a:cs typeface="楷体"/>
              </a:rPr>
              <a:t>缘起流转是轮回；缘起还灭是解脱。</a:t>
            </a:r>
          </a:p>
        </p:txBody>
      </p:sp>
    </p:spTree>
    <p:extLst>
      <p:ext uri="{BB962C8B-B14F-4D97-AF65-F5344CB8AC3E}">
        <p14:creationId xmlns:p14="http://schemas.microsoft.com/office/powerpoint/2010/main" val="13104329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AEFFA6"/>
            </a:gs>
            <a:gs pos="100000">
              <a:srgbClr val="FFFFF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49"/>
            <a:ext cx="3008313" cy="3164769"/>
          </a:xfrm>
        </p:spPr>
        <p:txBody>
          <a:bodyPr>
            <a:noAutofit/>
          </a:bodyPr>
          <a:lstStyle/>
          <a:p>
            <a:r>
              <a:rPr lang="en-US" altLang="zh-CN" sz="2400" dirty="0">
                <a:latin typeface="楷体"/>
                <a:ea typeface="楷体"/>
                <a:cs typeface="楷体"/>
              </a:rPr>
              <a:t>    </a:t>
            </a:r>
            <a:r>
              <a:rPr lang="zh-CN" altLang="zh-CN" sz="2400" dirty="0">
                <a:latin typeface="楷体"/>
                <a:ea typeface="楷体"/>
                <a:cs typeface="楷体"/>
              </a:rPr>
              <a:t>缘起流转与还灭的关键问题</a:t>
            </a:r>
            <a:r>
              <a:rPr lang="zh-CN" altLang="en-US" sz="2400" dirty="0">
                <a:latin typeface="楷体"/>
                <a:ea typeface="楷体"/>
                <a:cs typeface="楷体"/>
              </a:rPr>
              <a:t>，即缘起还灭的锁钥，就是</a:t>
            </a:r>
            <a:r>
              <a:rPr lang="zh-CN" altLang="zh-CN" sz="2400" dirty="0">
                <a:latin typeface="楷体"/>
                <a:ea typeface="楷体"/>
                <a:cs typeface="楷体"/>
              </a:rPr>
              <a:t>第一支无明支</a:t>
            </a:r>
            <a:r>
              <a:rPr lang="zh-CN" altLang="en-US" sz="2400" dirty="0">
                <a:latin typeface="楷体"/>
                <a:ea typeface="楷体"/>
                <a:cs typeface="楷体"/>
              </a:rPr>
              <a:t>。断除无明，则其他支都无法继续，就会得到解脱。</a:t>
            </a:r>
            <a:br>
              <a:rPr lang="en-US" altLang="zh-CN" sz="2400" dirty="0">
                <a:latin typeface="楷体"/>
                <a:ea typeface="楷体"/>
                <a:cs typeface="楷体"/>
              </a:rPr>
            </a:br>
            <a:endParaRPr kumimoji="1" lang="zh-CN" altLang="en-US" sz="24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641384"/>
            <a:ext cx="5111750" cy="5644181"/>
          </a:xfrm>
        </p:spPr>
        <p:txBody>
          <a:bodyPr>
            <a:normAutofit/>
          </a:bodyPr>
          <a:lstStyle/>
          <a:p>
            <a:r>
              <a:rPr lang="zh-CN" altLang="zh-CN" dirty="0">
                <a:latin typeface="楷体"/>
                <a:ea typeface="楷体"/>
                <a:cs typeface="楷体"/>
              </a:rPr>
              <a:t>（</a:t>
            </a:r>
            <a:r>
              <a:rPr lang="en-US" altLang="zh-CN" dirty="0">
                <a:latin typeface="楷体"/>
                <a:ea typeface="楷体"/>
                <a:cs typeface="楷体"/>
              </a:rPr>
              <a:t>1</a:t>
            </a:r>
            <a:r>
              <a:rPr lang="zh-CN" altLang="zh-CN" dirty="0">
                <a:latin typeface="楷体"/>
                <a:ea typeface="楷体"/>
                <a:cs typeface="楷体"/>
              </a:rPr>
              <a:t>）无明的地位：无明就如火车的车头，是还灭和流转最关键的问题</a:t>
            </a:r>
          </a:p>
          <a:p>
            <a:r>
              <a:rPr lang="zh-CN" altLang="zh-CN" dirty="0">
                <a:latin typeface="楷体"/>
                <a:ea typeface="楷体"/>
                <a:cs typeface="楷体"/>
              </a:rPr>
              <a:t>（</a:t>
            </a:r>
            <a:r>
              <a:rPr lang="en-US" altLang="zh-CN" dirty="0">
                <a:latin typeface="楷体"/>
                <a:ea typeface="楷体"/>
                <a:cs typeface="楷体"/>
              </a:rPr>
              <a:t>2</a:t>
            </a:r>
            <a:r>
              <a:rPr lang="zh-CN" altLang="zh-CN" dirty="0">
                <a:latin typeface="楷体"/>
                <a:ea typeface="楷体"/>
                <a:cs typeface="楷体"/>
              </a:rPr>
              <a:t>）无明的含义：无明就是愚痴，把如幻如梦的东西当成真实的并产生执着</a:t>
            </a:r>
          </a:p>
          <a:p>
            <a:r>
              <a:rPr lang="zh-CN" altLang="zh-CN" dirty="0">
                <a:latin typeface="楷体"/>
                <a:ea typeface="楷体"/>
                <a:cs typeface="楷体"/>
              </a:rPr>
              <a:t>（</a:t>
            </a:r>
            <a:r>
              <a:rPr lang="en-US" altLang="zh-CN" dirty="0">
                <a:latin typeface="楷体"/>
                <a:ea typeface="楷体"/>
                <a:cs typeface="楷体"/>
              </a:rPr>
              <a:t>3</a:t>
            </a:r>
            <a:r>
              <a:rPr lang="zh-CN" altLang="zh-CN" dirty="0">
                <a:latin typeface="楷体"/>
                <a:ea typeface="楷体"/>
                <a:cs typeface="楷体"/>
              </a:rPr>
              <a:t>）无明的断除方法：简单的讲就是三主要道</a:t>
            </a:r>
            <a:r>
              <a:rPr lang="zh-CN" altLang="en-US" dirty="0">
                <a:latin typeface="楷体"/>
                <a:ea typeface="楷体"/>
                <a:cs typeface="楷体"/>
              </a:rPr>
              <a:t>：出离心、菩提心和证悟空性</a:t>
            </a:r>
            <a:endParaRPr lang="zh-CN" altLang="zh-CN" dirty="0">
              <a:latin typeface="楷体"/>
              <a:ea typeface="楷体"/>
              <a:cs typeface="楷体"/>
            </a:endParaRPr>
          </a:p>
          <a:p>
            <a:r>
              <a:rPr lang="en-US" altLang="zh-CN" dirty="0">
                <a:latin typeface="楷体"/>
                <a:ea typeface="楷体"/>
                <a:cs typeface="楷体"/>
              </a:rPr>
              <a:t>     </a:t>
            </a:r>
            <a:r>
              <a:rPr lang="zh-CN" altLang="zh-CN" dirty="0">
                <a:latin typeface="楷体"/>
                <a:ea typeface="楷体"/>
                <a:cs typeface="楷体"/>
              </a:rPr>
              <a:t>① 三主要道最关键的，当然是证悟空性；</a:t>
            </a:r>
          </a:p>
          <a:p>
            <a:r>
              <a:rPr lang="en-US" altLang="zh-CN" dirty="0">
                <a:latin typeface="楷体"/>
                <a:ea typeface="楷体"/>
                <a:cs typeface="楷体"/>
              </a:rPr>
              <a:t>     </a:t>
            </a:r>
            <a:r>
              <a:rPr lang="zh-CN" altLang="zh-CN" dirty="0">
                <a:latin typeface="楷体"/>
                <a:ea typeface="楷体"/>
                <a:cs typeface="楷体"/>
              </a:rPr>
              <a:t>② 证悟空性最具体的、如骨髓一般最精华的修法，就是人无我和法无我的修法</a:t>
            </a:r>
          </a:p>
          <a:p>
            <a:r>
              <a:rPr lang="en-US" altLang="zh-CN" dirty="0">
                <a:latin typeface="楷体"/>
                <a:ea typeface="楷体"/>
                <a:cs typeface="楷体"/>
              </a:rPr>
              <a:t>     </a:t>
            </a:r>
            <a:r>
              <a:rPr lang="zh-CN" altLang="zh-CN" dirty="0">
                <a:latin typeface="楷体"/>
                <a:ea typeface="楷体"/>
                <a:cs typeface="楷体"/>
              </a:rPr>
              <a:t>③ 最终还是要用大圆满的修法来解决问题，这是最好的、最快的、最容易成功的</a:t>
            </a:r>
          </a:p>
          <a:p>
            <a:r>
              <a:rPr lang="en-US" altLang="zh-CN" dirty="0">
                <a:latin typeface="楷体"/>
                <a:ea typeface="楷体"/>
                <a:cs typeface="楷体"/>
              </a:rPr>
              <a:t>     </a:t>
            </a:r>
            <a:r>
              <a:rPr lang="zh-CN" altLang="zh-CN" dirty="0">
                <a:latin typeface="楷体"/>
                <a:ea typeface="楷体"/>
                <a:cs typeface="楷体"/>
              </a:rPr>
              <a:t>④ 人无我、法无我的修法可以作为前期的修法，为修大圆满铺路奠基。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3437818"/>
            <a:ext cx="3008313" cy="2688345"/>
          </a:xfrm>
        </p:spPr>
        <p:txBody>
          <a:bodyPr/>
          <a:lstStyle/>
          <a:p>
            <a:endParaRPr kumimoji="1" lang="zh-CN" altLang="en-US" dirty="0"/>
          </a:p>
        </p:txBody>
      </p:sp>
      <p:pic>
        <p:nvPicPr>
          <p:cNvPr id="5" name="图片 4" descr="sy_2009110809532650803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437818"/>
            <a:ext cx="3008313" cy="2688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8445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41370"/>
          </a:xfrm>
        </p:spPr>
        <p:txBody>
          <a:bodyPr>
            <a:normAutofit/>
          </a:bodyPr>
          <a:lstStyle/>
          <a:p>
            <a:pPr algn="ctr"/>
            <a:r>
              <a:rPr kumimoji="1" lang="zh-CN" altLang="en-US" sz="3600" b="1" dirty="0">
                <a:latin typeface="楷体"/>
                <a:ea typeface="楷体"/>
                <a:cs typeface="楷体"/>
              </a:rPr>
              <a:t> </a:t>
            </a:r>
            <a:r>
              <a:rPr kumimoji="1" lang="zh-CN" altLang="en-US" sz="4400" b="1" dirty="0">
                <a:latin typeface="楷体"/>
                <a:ea typeface="楷体"/>
                <a:cs typeface="楷体"/>
              </a:rPr>
              <a:t>思考题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51655" y="1334079"/>
            <a:ext cx="8287652" cy="524652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CN" sz="1900" dirty="0">
                <a:latin typeface="楷体"/>
                <a:ea typeface="楷体"/>
                <a:cs typeface="楷体"/>
              </a:rPr>
              <a:t>  </a:t>
            </a:r>
            <a:r>
              <a:rPr lang="zh-CN" altLang="zh-CN" sz="2800" b="1" dirty="0">
                <a:latin typeface="楷体"/>
                <a:ea typeface="楷体"/>
                <a:cs typeface="楷体"/>
              </a:rPr>
              <a:t>（</a:t>
            </a:r>
            <a:r>
              <a:rPr lang="en-US" altLang="zh-CN" sz="2800" b="1" dirty="0">
                <a:latin typeface="楷体"/>
                <a:ea typeface="楷体"/>
                <a:cs typeface="楷体"/>
              </a:rPr>
              <a:t>1</a:t>
            </a:r>
            <a:r>
              <a:rPr lang="zh-CN" altLang="zh-CN" sz="2800" b="1" dirty="0">
                <a:latin typeface="楷体"/>
                <a:ea typeface="楷体"/>
                <a:cs typeface="楷体"/>
              </a:rPr>
              <a:t>）</a:t>
            </a:r>
            <a:r>
              <a:rPr lang="zh-CN" altLang="en-US" sz="2800" b="1" dirty="0">
                <a:latin typeface="楷体"/>
                <a:ea typeface="楷体"/>
                <a:cs typeface="楷体"/>
              </a:rPr>
              <a:t>十二缘起支告诉我们来的时候是怎么来的</a:t>
            </a:r>
            <a:r>
              <a:rPr lang="en-US" altLang="zh-CN" sz="2800" b="1" dirty="0">
                <a:latin typeface="楷体"/>
                <a:ea typeface="楷体"/>
                <a:cs typeface="楷体"/>
              </a:rPr>
              <a:t>,</a:t>
            </a:r>
            <a:r>
              <a:rPr lang="zh-CN" altLang="en-US" sz="2800" b="1" dirty="0">
                <a:latin typeface="楷体"/>
                <a:ea typeface="楷体"/>
                <a:cs typeface="楷体"/>
              </a:rPr>
              <a:t> 走的时候是怎么走的</a:t>
            </a:r>
            <a:r>
              <a:rPr lang="en-US" altLang="zh-CN" sz="2800" b="1" dirty="0">
                <a:latin typeface="楷体"/>
                <a:ea typeface="楷体"/>
                <a:cs typeface="楷体"/>
              </a:rPr>
              <a:t>,</a:t>
            </a:r>
            <a:r>
              <a:rPr lang="zh-CN" altLang="en-US" sz="2800" b="1" dirty="0">
                <a:latin typeface="楷体"/>
                <a:ea typeface="楷体"/>
                <a:cs typeface="楷体"/>
              </a:rPr>
              <a:t> 这对我们学佛修行有什么重要意义</a:t>
            </a:r>
            <a:r>
              <a:rPr lang="en-US" altLang="zh-CN" sz="2800" b="1" dirty="0">
                <a:latin typeface="楷体"/>
                <a:ea typeface="楷体"/>
                <a:cs typeface="楷体"/>
              </a:rPr>
              <a:t>?</a:t>
            </a:r>
            <a:endParaRPr lang="zh-CN" altLang="zh-CN" sz="2800" b="1" dirty="0">
              <a:latin typeface="楷体"/>
              <a:ea typeface="楷体"/>
              <a:cs typeface="楷体"/>
            </a:endParaRPr>
          </a:p>
          <a:p>
            <a:pPr marL="0" indent="0">
              <a:buNone/>
            </a:pPr>
            <a:r>
              <a:rPr lang="en-US" altLang="zh-CN" sz="2800" b="1" dirty="0">
                <a:latin typeface="楷体"/>
                <a:ea typeface="楷体"/>
                <a:cs typeface="楷体"/>
              </a:rPr>
              <a:t>  </a:t>
            </a:r>
            <a:r>
              <a:rPr lang="zh-CN" altLang="zh-CN" sz="2800" b="1" dirty="0">
                <a:latin typeface="楷体"/>
                <a:ea typeface="楷体"/>
                <a:cs typeface="楷体"/>
              </a:rPr>
              <a:t>（</a:t>
            </a:r>
            <a:r>
              <a:rPr lang="en-US" altLang="zh-CN" sz="2800" b="1" dirty="0">
                <a:latin typeface="楷体"/>
                <a:ea typeface="楷体"/>
                <a:cs typeface="楷体"/>
              </a:rPr>
              <a:t>2</a:t>
            </a:r>
            <a:r>
              <a:rPr lang="zh-CN" altLang="zh-CN" sz="2800" b="1" dirty="0">
                <a:latin typeface="楷体"/>
                <a:ea typeface="楷体"/>
                <a:cs typeface="楷体"/>
              </a:rPr>
              <a:t>）</a:t>
            </a:r>
            <a:r>
              <a:rPr lang="zh-CN" altLang="en-US" sz="2800" b="1" dirty="0">
                <a:latin typeface="楷体"/>
                <a:ea typeface="楷体"/>
                <a:cs typeface="楷体"/>
              </a:rPr>
              <a:t>学习了十二缘起支</a:t>
            </a:r>
            <a:r>
              <a:rPr lang="en-US" altLang="zh-CN" sz="2800" b="1" dirty="0">
                <a:latin typeface="楷体"/>
                <a:ea typeface="楷体"/>
                <a:cs typeface="楷体"/>
              </a:rPr>
              <a:t>,</a:t>
            </a:r>
            <a:r>
              <a:rPr lang="zh-CN" altLang="en-US" sz="2800" b="1" dirty="0">
                <a:latin typeface="楷体"/>
                <a:ea typeface="楷体"/>
                <a:cs typeface="楷体"/>
              </a:rPr>
              <a:t> 请您谈谈对宿命论的看法</a:t>
            </a:r>
            <a:endParaRPr lang="en-US" altLang="zh-CN" sz="2800" b="1" dirty="0">
              <a:latin typeface="楷体"/>
              <a:ea typeface="楷体"/>
              <a:cs typeface="楷体"/>
            </a:endParaRPr>
          </a:p>
          <a:p>
            <a:pPr marL="0" indent="0">
              <a:buNone/>
            </a:pPr>
            <a:r>
              <a:rPr lang="en-US" altLang="zh-CN" sz="2800" b="1" dirty="0">
                <a:latin typeface="楷体"/>
                <a:ea typeface="楷体"/>
                <a:cs typeface="楷体"/>
              </a:rPr>
              <a:t>  </a:t>
            </a:r>
            <a:r>
              <a:rPr lang="zh-CN" altLang="zh-CN" sz="2800" b="1" dirty="0">
                <a:latin typeface="楷体"/>
                <a:ea typeface="楷体"/>
                <a:cs typeface="楷体"/>
              </a:rPr>
              <a:t>（</a:t>
            </a:r>
            <a:r>
              <a:rPr lang="en-US" altLang="zh-CN" sz="2800" b="1" dirty="0">
                <a:latin typeface="楷体"/>
                <a:ea typeface="楷体"/>
                <a:cs typeface="楷体"/>
              </a:rPr>
              <a:t>3</a:t>
            </a:r>
            <a:r>
              <a:rPr lang="zh-CN" altLang="zh-CN" sz="2800" b="1" dirty="0">
                <a:latin typeface="楷体"/>
                <a:ea typeface="楷体"/>
                <a:cs typeface="楷体"/>
              </a:rPr>
              <a:t>）</a:t>
            </a:r>
            <a:r>
              <a:rPr lang="zh-CN" altLang="en-US" sz="2800" b="1" dirty="0">
                <a:latin typeface="楷体"/>
                <a:ea typeface="楷体"/>
                <a:cs typeface="楷体"/>
              </a:rPr>
              <a:t>十二缘起的哪一支决定了缘起的 </a:t>
            </a:r>
            <a:r>
              <a:rPr lang="en-US" altLang="zh-CN" sz="2800" b="1" dirty="0">
                <a:latin typeface="楷体"/>
                <a:ea typeface="楷体"/>
                <a:cs typeface="楷体"/>
              </a:rPr>
              <a:t>“</a:t>
            </a:r>
            <a:r>
              <a:rPr lang="zh-CN" altLang="en-US" sz="2800" b="1" dirty="0">
                <a:latin typeface="楷体"/>
                <a:ea typeface="楷体"/>
                <a:cs typeface="楷体"/>
              </a:rPr>
              <a:t>流转</a:t>
            </a:r>
            <a:r>
              <a:rPr lang="en-US" altLang="zh-CN" sz="2800" b="1" dirty="0">
                <a:latin typeface="楷体"/>
                <a:ea typeface="楷体"/>
                <a:cs typeface="楷体"/>
              </a:rPr>
              <a:t>”</a:t>
            </a:r>
            <a:r>
              <a:rPr lang="zh-CN" altLang="en-US" sz="2800" b="1" dirty="0">
                <a:latin typeface="楷体"/>
                <a:ea typeface="楷体"/>
                <a:cs typeface="楷体"/>
              </a:rPr>
              <a:t>和 </a:t>
            </a:r>
            <a:r>
              <a:rPr lang="en-US" altLang="zh-CN" sz="2800" b="1" dirty="0">
                <a:latin typeface="楷体"/>
                <a:ea typeface="楷体"/>
                <a:cs typeface="楷体"/>
              </a:rPr>
              <a:t>“</a:t>
            </a:r>
            <a:r>
              <a:rPr lang="zh-CN" altLang="en-US" sz="2800" b="1" dirty="0">
                <a:latin typeface="楷体"/>
                <a:ea typeface="楷体"/>
                <a:cs typeface="楷体"/>
              </a:rPr>
              <a:t>还灭</a:t>
            </a:r>
            <a:r>
              <a:rPr lang="en-US" altLang="zh-CN" sz="2800" b="1" dirty="0">
                <a:latin typeface="楷体"/>
                <a:ea typeface="楷体"/>
                <a:cs typeface="楷体"/>
              </a:rPr>
              <a:t>”?</a:t>
            </a:r>
            <a:r>
              <a:rPr lang="zh-CN" altLang="en-US" sz="2800" b="1" dirty="0">
                <a:latin typeface="楷体"/>
                <a:ea typeface="楷体"/>
                <a:cs typeface="楷体"/>
              </a:rPr>
              <a:t> 为什么</a:t>
            </a:r>
            <a:r>
              <a:rPr lang="en-US" altLang="zh-CN" sz="2800" b="1" dirty="0">
                <a:latin typeface="楷体"/>
                <a:ea typeface="楷体"/>
                <a:cs typeface="楷体"/>
              </a:rPr>
              <a:t>?</a:t>
            </a:r>
          </a:p>
          <a:p>
            <a:pPr marL="0" indent="0">
              <a:buNone/>
            </a:pPr>
            <a:r>
              <a:rPr lang="en-US" altLang="zh-CN" sz="2800" b="1" dirty="0">
                <a:latin typeface="楷体"/>
                <a:ea typeface="楷体"/>
                <a:cs typeface="楷体"/>
              </a:rPr>
              <a:t>  </a:t>
            </a:r>
            <a:r>
              <a:rPr lang="zh-CN" altLang="zh-CN" sz="2800" b="1" dirty="0">
                <a:latin typeface="楷体"/>
                <a:ea typeface="楷体"/>
                <a:cs typeface="楷体"/>
              </a:rPr>
              <a:t>（</a:t>
            </a:r>
            <a:r>
              <a:rPr lang="en-US" altLang="zh-CN" sz="2800" b="1" dirty="0">
                <a:latin typeface="楷体"/>
                <a:ea typeface="楷体"/>
                <a:cs typeface="楷体"/>
              </a:rPr>
              <a:t>4</a:t>
            </a:r>
            <a:r>
              <a:rPr lang="zh-CN" altLang="zh-CN" sz="2800" b="1" dirty="0">
                <a:latin typeface="楷体"/>
                <a:ea typeface="楷体"/>
                <a:cs typeface="楷体"/>
              </a:rPr>
              <a:t>）</a:t>
            </a:r>
            <a:r>
              <a:rPr lang="zh-CN" altLang="en-US" sz="2800" b="1" dirty="0">
                <a:latin typeface="楷体"/>
                <a:ea typeface="楷体"/>
                <a:cs typeface="楷体"/>
              </a:rPr>
              <a:t>断除无明的三个方法是什</a:t>
            </a:r>
            <a:r>
              <a:rPr lang="zh-CN" altLang="en-US" sz="2800" b="1">
                <a:latin typeface="楷体"/>
                <a:ea typeface="楷体"/>
                <a:cs typeface="楷体"/>
              </a:rPr>
              <a:t>么？</a:t>
            </a:r>
            <a:endParaRPr lang="zh-CN" altLang="zh-CN" sz="2800" b="1" dirty="0">
              <a:latin typeface="楷体"/>
              <a:ea typeface="楷体"/>
              <a:cs typeface="楷体"/>
            </a:endParaRPr>
          </a:p>
          <a:p>
            <a:pPr marL="0" indent="0">
              <a:buNone/>
            </a:pPr>
            <a:r>
              <a:rPr lang="en-US" altLang="zh-CN" sz="1900" dirty="0">
                <a:latin typeface="楷体"/>
                <a:ea typeface="楷体"/>
                <a:cs typeface="楷体"/>
              </a:rPr>
              <a:t>  </a:t>
            </a:r>
            <a:endParaRPr lang="zh-CN" altLang="zh-CN" sz="1900" dirty="0">
              <a:latin typeface="楷体"/>
              <a:ea typeface="楷体"/>
              <a:cs typeface="楷体"/>
            </a:endParaRPr>
          </a:p>
        </p:txBody>
      </p:sp>
      <p:pic>
        <p:nvPicPr>
          <p:cNvPr id="4" name="图片 3" descr="178314397746376511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19995" y="1244285"/>
            <a:ext cx="457934" cy="410614"/>
          </a:xfrm>
          <a:prstGeom prst="rect">
            <a:avLst/>
          </a:prstGeom>
        </p:spPr>
      </p:pic>
      <p:pic>
        <p:nvPicPr>
          <p:cNvPr id="5" name="图片 4" descr="178314397746376511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19995" y="2268967"/>
            <a:ext cx="457934" cy="410614"/>
          </a:xfrm>
          <a:prstGeom prst="rect">
            <a:avLst/>
          </a:prstGeom>
        </p:spPr>
      </p:pic>
      <p:pic>
        <p:nvPicPr>
          <p:cNvPr id="6" name="图片 5" descr="178314397746376511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15344" y="3999172"/>
            <a:ext cx="457934" cy="410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488957"/>
      </p:ext>
    </p:extLst>
  </p:cSld>
  <p:clrMapOvr>
    <a:masterClrMapping/>
  </p:clrMapOvr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TM02455596[[fn=Spring]]</Template>
  <TotalTime>1796</TotalTime>
  <Words>1552</Words>
  <Application>Microsoft Office PowerPoint</Application>
  <PresentationFormat>On-screen Show (4:3)</PresentationFormat>
  <Paragraphs>63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9" baseType="lpstr">
      <vt:lpstr>Kaiti SC Bold</vt:lpstr>
      <vt:lpstr>微软雅黑</vt:lpstr>
      <vt:lpstr>华文隶书</vt:lpstr>
      <vt:lpstr>楷体</vt:lpstr>
      <vt:lpstr>Arial</vt:lpstr>
      <vt:lpstr>Courier New</vt:lpstr>
      <vt:lpstr>Trebuchet MS</vt:lpstr>
      <vt:lpstr>Verdana</vt:lpstr>
      <vt:lpstr>Wingdings 2</vt:lpstr>
      <vt:lpstr>Spring</vt:lpstr>
      <vt:lpstr>PowerPoint Presentation</vt:lpstr>
      <vt:lpstr>十二缘起支：生命轮回的次序 </vt:lpstr>
      <vt:lpstr>十二缘起支 法义及提要 </vt:lpstr>
      <vt:lpstr>第一节：精通十二缘起支的重要性</vt:lpstr>
      <vt:lpstr>十二缘起支开示生命轮回的真相</vt:lpstr>
      <vt:lpstr>第二节：十二缘起支的内容概述</vt:lpstr>
      <vt:lpstr>第三节：缘起还灭的锁钥</vt:lpstr>
      <vt:lpstr>    缘起流转与还灭的关键问题，即缘起还灭的锁钥，就是第一支无明支。断除无明，则其他支都无法继续，就会得到解脱。 </vt:lpstr>
      <vt:lpstr> 思考题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zhang</dc:creator>
  <cp:lastModifiedBy>Kent Huang</cp:lastModifiedBy>
  <cp:revision>65</cp:revision>
  <dcterms:created xsi:type="dcterms:W3CDTF">2016-04-11T00:48:10Z</dcterms:created>
  <dcterms:modified xsi:type="dcterms:W3CDTF">2017-04-10T00:51:40Z</dcterms:modified>
</cp:coreProperties>
</file>