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  <p:sldId id="275" r:id="rId3"/>
    <p:sldId id="278" r:id="rId4"/>
    <p:sldId id="280" r:id="rId5"/>
    <p:sldId id="281" r:id="rId6"/>
    <p:sldId id="282" r:id="rId7"/>
    <p:sldId id="283" r:id="rId8"/>
    <p:sldId id="279" r:id="rId9"/>
    <p:sldId id="284" r:id="rId10"/>
    <p:sldId id="285" r:id="rId11"/>
    <p:sldId id="286" r:id="rId12"/>
    <p:sldId id="294" r:id="rId13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80FF00"/>
    <a:srgbClr val="CBA9FF"/>
    <a:srgbClr val="B8FFFF"/>
    <a:srgbClr val="AEF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707" autoAdjust="0"/>
  </p:normalViewPr>
  <p:slideViewPr>
    <p:cSldViewPr snapToGrid="0" snapToObjects="1">
      <p:cViewPr varScale="1">
        <p:scale>
          <a:sx n="60" d="100"/>
          <a:sy n="60" d="100"/>
        </p:scale>
        <p:origin x="146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6D9-F978-2B4E-A7E0-E5FBE950B7C1}" type="datetimeFigureOut">
              <a:rPr kumimoji="1" lang="zh-CN" altLang="en-US" smtClean="0"/>
              <a:pPr/>
              <a:t>2017/4/17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F893-F1B0-0D46-9DE1-5AB563FF0C2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6D9-F978-2B4E-A7E0-E5FBE950B7C1}" type="datetimeFigureOut">
              <a:rPr kumimoji="1" lang="zh-CN" altLang="en-US" smtClean="0"/>
              <a:pPr/>
              <a:t>2017/4/17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F893-F1B0-0D46-9DE1-5AB563FF0C2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6D9-F978-2B4E-A7E0-E5FBE950B7C1}" type="datetimeFigureOut">
              <a:rPr kumimoji="1" lang="zh-CN" altLang="en-US" smtClean="0"/>
              <a:pPr/>
              <a:t>2017/4/17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F893-F1B0-0D46-9DE1-5AB563FF0C2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6D9-F978-2B4E-A7E0-E5FBE950B7C1}" type="datetimeFigureOut">
              <a:rPr kumimoji="1" lang="zh-CN" altLang="en-US" smtClean="0"/>
              <a:pPr/>
              <a:t>2017/4/17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F893-F1B0-0D46-9DE1-5AB563FF0C2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6D9-F978-2B4E-A7E0-E5FBE950B7C1}" type="datetimeFigureOut">
              <a:rPr kumimoji="1" lang="zh-CN" altLang="en-US" smtClean="0"/>
              <a:pPr/>
              <a:t>2017/4/17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F893-F1B0-0D46-9DE1-5AB563FF0C2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6D9-F978-2B4E-A7E0-E5FBE950B7C1}" type="datetimeFigureOut">
              <a:rPr kumimoji="1" lang="zh-CN" altLang="en-US" smtClean="0"/>
              <a:pPr/>
              <a:t>2017/4/17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F893-F1B0-0D46-9DE1-5AB563FF0C2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6D9-F978-2B4E-A7E0-E5FBE950B7C1}" type="datetimeFigureOut">
              <a:rPr kumimoji="1" lang="zh-CN" altLang="en-US" smtClean="0"/>
              <a:pPr/>
              <a:t>2017/4/17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F893-F1B0-0D46-9DE1-5AB563FF0C2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6D9-F978-2B4E-A7E0-E5FBE950B7C1}" type="datetimeFigureOut">
              <a:rPr kumimoji="1" lang="zh-CN" altLang="en-US" smtClean="0"/>
              <a:pPr/>
              <a:t>2017/4/17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F893-F1B0-0D46-9DE1-5AB563FF0C2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6D9-F978-2B4E-A7E0-E5FBE950B7C1}" type="datetimeFigureOut">
              <a:rPr kumimoji="1" lang="zh-CN" altLang="en-US" smtClean="0"/>
              <a:pPr/>
              <a:t>2017/4/17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F893-F1B0-0D46-9DE1-5AB563FF0C2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6D9-F978-2B4E-A7E0-E5FBE950B7C1}" type="datetimeFigureOut">
              <a:rPr kumimoji="1" lang="zh-CN" altLang="en-US" smtClean="0"/>
              <a:pPr/>
              <a:t>2017/4/17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F893-F1B0-0D46-9DE1-5AB563FF0C2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6D9-F978-2B4E-A7E0-E5FBE950B7C1}" type="datetimeFigureOut">
              <a:rPr kumimoji="1" lang="zh-CN" altLang="en-US" smtClean="0"/>
              <a:pPr/>
              <a:t>2017/4/17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F893-F1B0-0D46-9DE1-5AB563FF0C2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D1B6D9-F978-2B4E-A7E0-E5FBE950B7C1}" type="datetimeFigureOut">
              <a:rPr kumimoji="1" lang="zh-CN" altLang="en-US" smtClean="0"/>
              <a:pPr/>
              <a:t>2017/4/17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AB9F893-F1B0-0D46-9DE1-5AB563FF0C2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249" y="1154491"/>
            <a:ext cx="8418929" cy="1488012"/>
          </a:xfrm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zh-CN" altLang="zh-CN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iti SC Bold"/>
                <a:cs typeface="Kaiti SC Bold"/>
              </a:rPr>
              <a:t>十二缘起支：</a:t>
            </a:r>
            <a:r>
              <a:rPr lang="zh-CN" altLang="zh-CN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aiti SC Bold"/>
                <a:cs typeface="Kaiti SC Bold"/>
              </a:rPr>
              <a:t>生命轮</a:t>
            </a:r>
            <a:r>
              <a:rPr lang="zh-CN" altLang="zh-CN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iti SC Bold"/>
                <a:cs typeface="Kaiti SC Bold"/>
              </a:rPr>
              <a:t>回的次序 </a:t>
            </a:r>
            <a:endParaRPr kumimoji="1" lang="zh-CN" altLang="en-US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aiti SC Bold"/>
              <a:cs typeface="Kaiti SC Bold"/>
            </a:endParaRPr>
          </a:p>
        </p:txBody>
      </p:sp>
    </p:spTree>
    <p:extLst>
      <p:ext uri="{BB962C8B-B14F-4D97-AF65-F5344CB8AC3E}">
        <p14:creationId xmlns:p14="http://schemas.microsoft.com/office/powerpoint/2010/main" val="370095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EFFA6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1370"/>
          </a:xfrm>
        </p:spPr>
        <p:txBody>
          <a:bodyPr>
            <a:normAutofit/>
          </a:bodyPr>
          <a:lstStyle/>
          <a:p>
            <a:r>
              <a:rPr kumimoji="1" lang="zh-CN" altLang="en-US" sz="3600" b="1" dirty="0">
                <a:latin typeface="楷体"/>
                <a:ea typeface="楷体"/>
                <a:cs typeface="楷体"/>
              </a:rPr>
              <a:t>第五节：区分两重因果的意义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1655" y="1334079"/>
            <a:ext cx="8287652" cy="52465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900" dirty="0">
                <a:latin typeface="楷体"/>
                <a:ea typeface="楷体"/>
                <a:cs typeface="楷体"/>
              </a:rPr>
              <a:t> </a:t>
            </a:r>
            <a:r>
              <a:rPr lang="zh-CN" altLang="zh-CN" sz="1900" dirty="0">
                <a:latin typeface="楷体"/>
                <a:ea typeface="楷体"/>
                <a:cs typeface="楷体"/>
              </a:rPr>
              <a:t>区分两种因果，显露轮回的远因、近因和远果、近果</a:t>
            </a:r>
          </a:p>
          <a:p>
            <a:pPr marL="0" indent="0">
              <a:buNone/>
            </a:pPr>
            <a:r>
              <a:rPr lang="en-US" altLang="zh-CN" sz="1900" dirty="0">
                <a:latin typeface="楷体"/>
                <a:ea typeface="楷体"/>
                <a:cs typeface="楷体"/>
              </a:rPr>
              <a:t>  </a:t>
            </a:r>
            <a:r>
              <a:rPr lang="zh-CN" altLang="zh-CN" sz="1900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sz="1900" dirty="0">
                <a:latin typeface="楷体"/>
                <a:ea typeface="楷体"/>
                <a:cs typeface="楷体"/>
              </a:rPr>
              <a:t>1</a:t>
            </a:r>
            <a:r>
              <a:rPr lang="zh-CN" altLang="zh-CN" sz="1900" dirty="0">
                <a:latin typeface="楷体"/>
                <a:ea typeface="楷体"/>
                <a:cs typeface="楷体"/>
              </a:rPr>
              <a:t>）远因是前世的无明和前世造的善恶业，近因是指现世的爱、取、有；</a:t>
            </a:r>
          </a:p>
          <a:p>
            <a:pPr marL="0" indent="0">
              <a:buNone/>
            </a:pPr>
            <a:r>
              <a:rPr lang="en-US" altLang="zh-CN" sz="1900" dirty="0">
                <a:latin typeface="楷体"/>
                <a:ea typeface="楷体"/>
                <a:cs typeface="楷体"/>
              </a:rPr>
              <a:t>  </a:t>
            </a:r>
            <a:r>
              <a:rPr lang="zh-CN" altLang="zh-CN" sz="1900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sz="1900" dirty="0">
                <a:latin typeface="楷体"/>
                <a:ea typeface="楷体"/>
                <a:cs typeface="楷体"/>
              </a:rPr>
              <a:t>2</a:t>
            </a:r>
            <a:r>
              <a:rPr lang="zh-CN" altLang="zh-CN" sz="1900" dirty="0">
                <a:latin typeface="楷体"/>
                <a:ea typeface="楷体"/>
                <a:cs typeface="楷体"/>
              </a:rPr>
              <a:t>）远果是指后世的生和老死，近果是指现世从识到受的五个缘起支。</a:t>
            </a:r>
          </a:p>
          <a:p>
            <a:pPr marL="0" indent="0">
              <a:buNone/>
            </a:pPr>
            <a:r>
              <a:rPr lang="en-US" altLang="zh-CN" sz="1900" dirty="0">
                <a:latin typeface="楷体"/>
                <a:ea typeface="楷体"/>
                <a:cs typeface="楷体"/>
              </a:rPr>
              <a:t> </a:t>
            </a:r>
            <a:r>
              <a:rPr lang="zh-CN" altLang="zh-CN" sz="1900" dirty="0">
                <a:latin typeface="楷体"/>
                <a:ea typeface="楷体"/>
                <a:cs typeface="楷体"/>
              </a:rPr>
              <a:t>分开两重因果，便于了解阿罗汉的解脱与受报</a:t>
            </a:r>
          </a:p>
          <a:p>
            <a:pPr marL="0" indent="0">
              <a:buNone/>
            </a:pPr>
            <a:r>
              <a:rPr lang="en-US" altLang="zh-CN" sz="1900" dirty="0">
                <a:latin typeface="楷体"/>
                <a:ea typeface="楷体"/>
                <a:cs typeface="楷体"/>
              </a:rPr>
              <a:t>  </a:t>
            </a:r>
            <a:r>
              <a:rPr lang="zh-CN" altLang="zh-CN" sz="1900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sz="1900" dirty="0">
                <a:latin typeface="楷体"/>
                <a:ea typeface="楷体"/>
                <a:cs typeface="楷体"/>
              </a:rPr>
              <a:t>1</a:t>
            </a:r>
            <a:r>
              <a:rPr lang="zh-CN" altLang="zh-CN" sz="1900" dirty="0">
                <a:latin typeface="楷体"/>
                <a:ea typeface="楷体"/>
                <a:cs typeface="楷体"/>
              </a:rPr>
              <a:t>）即使有远因，但是如果近因（爱支</a:t>
            </a:r>
            <a:r>
              <a:rPr lang="en-US" altLang="zh-CN" sz="1900" dirty="0">
                <a:latin typeface="楷体"/>
                <a:ea typeface="楷体"/>
                <a:cs typeface="楷体"/>
              </a:rPr>
              <a:t>/</a:t>
            </a:r>
            <a:r>
              <a:rPr lang="zh-CN" altLang="zh-CN" sz="1900" dirty="0">
                <a:latin typeface="楷体"/>
                <a:ea typeface="楷体"/>
                <a:cs typeface="楷体"/>
              </a:rPr>
              <a:t>贪欲）不具足，也是不会投胎的</a:t>
            </a:r>
          </a:p>
          <a:p>
            <a:pPr marL="0" indent="0">
              <a:buNone/>
            </a:pPr>
            <a:r>
              <a:rPr lang="en-US" altLang="zh-CN" sz="1900" dirty="0">
                <a:latin typeface="楷体"/>
                <a:ea typeface="楷体"/>
                <a:cs typeface="楷体"/>
              </a:rPr>
              <a:t>  </a:t>
            </a:r>
            <a:r>
              <a:rPr lang="zh-CN" altLang="zh-CN" sz="1900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sz="1900" dirty="0">
                <a:latin typeface="楷体"/>
                <a:ea typeface="楷体"/>
                <a:cs typeface="楷体"/>
              </a:rPr>
              <a:t>2</a:t>
            </a:r>
            <a:r>
              <a:rPr lang="zh-CN" altLang="zh-CN" sz="1900" dirty="0">
                <a:latin typeface="楷体"/>
                <a:ea typeface="楷体"/>
                <a:cs typeface="楷体"/>
              </a:rPr>
              <a:t>）粗大的贪欲可通过出离心来解决，细微的要通过人无我的修法来解</a:t>
            </a:r>
            <a:endParaRPr lang="en-US" altLang="zh-CN" sz="1900" dirty="0">
              <a:latin typeface="楷体"/>
              <a:ea typeface="楷体"/>
              <a:cs typeface="楷体"/>
            </a:endParaRPr>
          </a:p>
          <a:p>
            <a:pPr marL="0" indent="0">
              <a:buNone/>
            </a:pPr>
            <a:r>
              <a:rPr lang="en-US" altLang="zh-CN" sz="1900" dirty="0">
                <a:latin typeface="楷体"/>
                <a:ea typeface="楷体"/>
                <a:cs typeface="楷体"/>
              </a:rPr>
              <a:t>       </a:t>
            </a:r>
            <a:r>
              <a:rPr lang="zh-CN" altLang="zh-CN" sz="1900" dirty="0">
                <a:latin typeface="楷体"/>
                <a:ea typeface="楷体"/>
                <a:cs typeface="楷体"/>
              </a:rPr>
              <a:t>决</a:t>
            </a:r>
          </a:p>
          <a:p>
            <a:pPr marL="0" indent="0">
              <a:buNone/>
            </a:pPr>
            <a:r>
              <a:rPr lang="en-US" altLang="zh-CN" sz="1900" dirty="0">
                <a:latin typeface="楷体"/>
                <a:ea typeface="楷体"/>
                <a:cs typeface="楷体"/>
              </a:rPr>
              <a:t>  </a:t>
            </a:r>
            <a:r>
              <a:rPr lang="zh-CN" altLang="zh-CN" sz="1900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sz="1900" dirty="0">
                <a:latin typeface="楷体"/>
                <a:ea typeface="楷体"/>
                <a:cs typeface="楷体"/>
              </a:rPr>
              <a:t>3</a:t>
            </a:r>
            <a:r>
              <a:rPr lang="zh-CN" altLang="zh-CN" sz="1900" dirty="0">
                <a:latin typeface="楷体"/>
                <a:ea typeface="楷体"/>
                <a:cs typeface="楷体"/>
              </a:rPr>
              <a:t>）阿罗汉这一世感受果报，是因为前世的因缘（远因）</a:t>
            </a:r>
          </a:p>
          <a:p>
            <a:pPr marL="0" indent="0">
              <a:buNone/>
            </a:pPr>
            <a:r>
              <a:rPr lang="en-US" altLang="zh-CN" sz="1900" dirty="0">
                <a:latin typeface="楷体"/>
                <a:ea typeface="楷体"/>
                <a:cs typeface="楷体"/>
              </a:rPr>
              <a:t> </a:t>
            </a:r>
            <a:r>
              <a:rPr lang="zh-CN" altLang="zh-CN" sz="1900" dirty="0">
                <a:latin typeface="楷体"/>
                <a:ea typeface="楷体"/>
                <a:cs typeface="楷体"/>
              </a:rPr>
              <a:t>分开两重因果，便于显露因果、轮回的道理</a:t>
            </a:r>
          </a:p>
          <a:p>
            <a:pPr marL="0" indent="0">
              <a:buNone/>
            </a:pPr>
            <a:r>
              <a:rPr lang="en-US" altLang="zh-CN" sz="1900" dirty="0">
                <a:latin typeface="楷体"/>
                <a:ea typeface="楷体"/>
                <a:cs typeface="楷体"/>
              </a:rPr>
              <a:t>  </a:t>
            </a:r>
            <a:r>
              <a:rPr lang="zh-CN" altLang="zh-CN" sz="1900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sz="1900" dirty="0">
                <a:latin typeface="楷体"/>
                <a:ea typeface="楷体"/>
                <a:cs typeface="楷体"/>
              </a:rPr>
              <a:t>1</a:t>
            </a:r>
            <a:r>
              <a:rPr lang="zh-CN" altLang="zh-CN" sz="1900" dirty="0">
                <a:latin typeface="楷体"/>
                <a:ea typeface="楷体"/>
                <a:cs typeface="楷体"/>
              </a:rPr>
              <a:t>）高僧大德，因远因在整个生命循环当中的最后一次感受痛苦（龙树</a:t>
            </a:r>
            <a:endParaRPr lang="en-US" altLang="zh-CN" sz="1900" dirty="0">
              <a:latin typeface="楷体"/>
              <a:ea typeface="楷体"/>
              <a:cs typeface="楷体"/>
            </a:endParaRPr>
          </a:p>
          <a:p>
            <a:pPr marL="0" indent="0">
              <a:buNone/>
            </a:pPr>
            <a:r>
              <a:rPr lang="en-US" altLang="zh-CN" sz="1900" dirty="0">
                <a:latin typeface="楷体"/>
                <a:ea typeface="楷体"/>
                <a:cs typeface="楷体"/>
              </a:rPr>
              <a:t>       </a:t>
            </a:r>
            <a:r>
              <a:rPr lang="zh-CN" altLang="zh-CN" sz="1900" dirty="0">
                <a:latin typeface="楷体"/>
                <a:ea typeface="楷体"/>
                <a:cs typeface="楷体"/>
              </a:rPr>
              <a:t>菩萨故事）</a:t>
            </a:r>
            <a:endParaRPr lang="en-US" altLang="zh-CN" sz="1900" dirty="0">
              <a:latin typeface="楷体"/>
              <a:ea typeface="楷体"/>
              <a:cs typeface="楷体"/>
            </a:endParaRPr>
          </a:p>
          <a:p>
            <a:pPr marL="0" indent="0">
              <a:buNone/>
            </a:pPr>
            <a:r>
              <a:rPr lang="en-US" altLang="zh-CN" sz="1900" dirty="0">
                <a:latin typeface="楷体"/>
                <a:ea typeface="楷体"/>
                <a:cs typeface="楷体"/>
              </a:rPr>
              <a:t>  </a:t>
            </a:r>
            <a:r>
              <a:rPr lang="zh-CN" altLang="zh-CN" sz="1900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sz="1900" dirty="0">
                <a:latin typeface="楷体"/>
                <a:ea typeface="楷体"/>
                <a:cs typeface="楷体"/>
              </a:rPr>
              <a:t>2</a:t>
            </a:r>
            <a:r>
              <a:rPr lang="zh-CN" altLang="zh-CN" sz="1900" dirty="0">
                <a:latin typeface="楷体"/>
                <a:ea typeface="楷体"/>
                <a:cs typeface="楷体"/>
              </a:rPr>
              <a:t>）释迦牟尼佛，为了让世人明白因果不虚之理，示现头痛生病</a:t>
            </a:r>
          </a:p>
          <a:p>
            <a:pPr marL="0" indent="0">
              <a:buNone/>
            </a:pPr>
            <a:r>
              <a:rPr lang="en-US" altLang="zh-CN" sz="1900" dirty="0">
                <a:latin typeface="楷体"/>
                <a:ea typeface="楷体"/>
                <a:cs typeface="楷体"/>
              </a:rPr>
              <a:t>  </a:t>
            </a:r>
            <a:r>
              <a:rPr lang="zh-CN" altLang="zh-CN" sz="1900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sz="1900" dirty="0">
                <a:latin typeface="楷体"/>
                <a:ea typeface="楷体"/>
                <a:cs typeface="楷体"/>
              </a:rPr>
              <a:t>3</a:t>
            </a:r>
            <a:r>
              <a:rPr lang="zh-CN" altLang="zh-CN" sz="1900" dirty="0">
                <a:latin typeface="楷体"/>
                <a:ea typeface="楷体"/>
                <a:cs typeface="楷体"/>
              </a:rPr>
              <a:t>）“能成”主要是欲望，欲望断除之后，就不再有下一世</a:t>
            </a:r>
          </a:p>
        </p:txBody>
      </p:sp>
      <p:pic>
        <p:nvPicPr>
          <p:cNvPr id="4" name="图片 3" descr="17831439774637651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9995" y="1244285"/>
            <a:ext cx="457934" cy="410614"/>
          </a:xfrm>
          <a:prstGeom prst="rect">
            <a:avLst/>
          </a:prstGeom>
        </p:spPr>
      </p:pic>
      <p:pic>
        <p:nvPicPr>
          <p:cNvPr id="5" name="图片 4" descr="17831439774637651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9995" y="2268967"/>
            <a:ext cx="457934" cy="410614"/>
          </a:xfrm>
          <a:prstGeom prst="rect">
            <a:avLst/>
          </a:prstGeom>
        </p:spPr>
      </p:pic>
      <p:pic>
        <p:nvPicPr>
          <p:cNvPr id="6" name="图片 5" descr="17831439774637651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5344" y="3999172"/>
            <a:ext cx="457934" cy="41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684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EFFA6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zh-CN" altLang="en-US" sz="3200" b="1" dirty="0">
                <a:latin typeface="楷体"/>
                <a:ea typeface="楷体"/>
                <a:cs typeface="楷体"/>
              </a:rPr>
              <a:t>第六节：</a:t>
            </a:r>
            <a:r>
              <a:rPr lang="zh-CN" altLang="zh-CN" sz="3200" b="1" dirty="0">
                <a:latin typeface="楷体"/>
                <a:ea typeface="楷体"/>
                <a:cs typeface="楷体"/>
              </a:rPr>
              <a:t>依十二缘起，反观自省，精进修行</a:t>
            </a:r>
            <a:r>
              <a:rPr lang="zh-CN" altLang="zh-CN" sz="3200" dirty="0">
                <a:latin typeface="楷体"/>
                <a:ea typeface="楷体"/>
                <a:cs typeface="楷体"/>
              </a:rPr>
              <a:t> </a:t>
            </a:r>
            <a:endParaRPr kumimoji="1" lang="zh-CN" altLang="en-US" sz="3200" dirty="0">
              <a:latin typeface="楷体"/>
              <a:ea typeface="楷体"/>
              <a:cs typeface="楷体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>
                <a:latin typeface="楷体"/>
                <a:ea typeface="楷体"/>
                <a:cs typeface="楷体"/>
              </a:rPr>
              <a:t>透过十二缘起支，对于生命两头有了比较清</a:t>
            </a:r>
            <a:r>
              <a:rPr lang="zh-CN" altLang="en-US" dirty="0">
                <a:latin typeface="楷体"/>
                <a:ea typeface="楷体"/>
                <a:cs typeface="楷体"/>
              </a:rPr>
              <a:t>楚</a:t>
            </a:r>
            <a:r>
              <a:rPr lang="zh-CN" altLang="zh-CN" dirty="0">
                <a:latin typeface="楷体"/>
                <a:ea typeface="楷体"/>
                <a:cs typeface="楷体"/>
              </a:rPr>
              <a:t>的概念</a:t>
            </a:r>
          </a:p>
          <a:p>
            <a:r>
              <a:rPr lang="zh-CN" altLang="zh-CN" dirty="0">
                <a:latin typeface="楷体"/>
                <a:ea typeface="楷体"/>
                <a:cs typeface="楷体"/>
              </a:rPr>
              <a:t>从轮回中解脱，就要将十二缘起还灭，根本的问题只有依靠证悟空性才能解决</a:t>
            </a:r>
          </a:p>
          <a:p>
            <a:pPr marL="0" indent="0">
              <a:buNone/>
            </a:pPr>
            <a:r>
              <a:rPr lang="en-US" altLang="zh-CN" dirty="0">
                <a:latin typeface="楷体"/>
                <a:ea typeface="楷体"/>
                <a:cs typeface="楷体"/>
              </a:rPr>
              <a:t>  </a:t>
            </a:r>
            <a:r>
              <a:rPr lang="zh-CN" altLang="zh-CN" dirty="0">
                <a:latin typeface="楷体"/>
                <a:ea typeface="楷体"/>
                <a:cs typeface="楷体"/>
              </a:rPr>
              <a:t>① 所依：唯一了知真相的是佛陀，唯一可信的是</a:t>
            </a:r>
            <a:endParaRPr lang="en-US" altLang="zh-CN" dirty="0">
              <a:latin typeface="楷体"/>
              <a:ea typeface="楷体"/>
              <a:cs typeface="楷体"/>
            </a:endParaRPr>
          </a:p>
          <a:p>
            <a:pPr marL="0" indent="0">
              <a:buNone/>
            </a:pPr>
            <a:r>
              <a:rPr lang="en-US" altLang="zh-CN" dirty="0">
                <a:latin typeface="楷体"/>
                <a:ea typeface="楷体"/>
                <a:cs typeface="楷体"/>
              </a:rPr>
              <a:t>           </a:t>
            </a:r>
            <a:r>
              <a:rPr lang="zh-CN" altLang="zh-CN" dirty="0">
                <a:latin typeface="楷体"/>
                <a:ea typeface="楷体"/>
                <a:cs typeface="楷体"/>
              </a:rPr>
              <a:t>佛陀的教言</a:t>
            </a:r>
          </a:p>
          <a:p>
            <a:pPr marL="0" indent="0">
              <a:buNone/>
            </a:pPr>
            <a:r>
              <a:rPr lang="en-US" altLang="zh-CN" dirty="0">
                <a:latin typeface="楷体"/>
                <a:ea typeface="楷体"/>
                <a:cs typeface="楷体"/>
              </a:rPr>
              <a:t>  </a:t>
            </a:r>
            <a:r>
              <a:rPr lang="zh-CN" altLang="zh-CN" dirty="0">
                <a:latin typeface="楷体"/>
                <a:ea typeface="楷体"/>
                <a:cs typeface="楷体"/>
              </a:rPr>
              <a:t>② 所断：通过证悟空性的智慧断除、破坏第一缘起支</a:t>
            </a:r>
          </a:p>
          <a:p>
            <a:pPr marL="0" indent="0">
              <a:buNone/>
            </a:pPr>
            <a:r>
              <a:rPr lang="en-US" altLang="zh-CN" dirty="0">
                <a:latin typeface="楷体"/>
                <a:ea typeface="楷体"/>
                <a:cs typeface="楷体"/>
              </a:rPr>
              <a:t>  </a:t>
            </a:r>
            <a:r>
              <a:rPr lang="zh-CN" altLang="zh-CN" dirty="0">
                <a:latin typeface="楷体"/>
                <a:ea typeface="楷体"/>
                <a:cs typeface="楷体"/>
              </a:rPr>
              <a:t>③ 所修：出离心、菩提心、空性见（中观修法—灌顶</a:t>
            </a:r>
            <a:endParaRPr lang="en-US" altLang="zh-CN" dirty="0">
              <a:latin typeface="楷体"/>
              <a:ea typeface="楷体"/>
              <a:cs typeface="楷体"/>
            </a:endParaRPr>
          </a:p>
          <a:p>
            <a:pPr marL="0" indent="0">
              <a:buNone/>
            </a:pPr>
            <a:r>
              <a:rPr lang="en-US" altLang="zh-CN" dirty="0">
                <a:latin typeface="楷体"/>
                <a:ea typeface="楷体"/>
                <a:cs typeface="楷体"/>
              </a:rPr>
              <a:t>           </a:t>
            </a:r>
            <a:r>
              <a:rPr lang="zh-CN" altLang="zh-CN" dirty="0">
                <a:latin typeface="楷体"/>
                <a:ea typeface="楷体"/>
                <a:cs typeface="楷体"/>
              </a:rPr>
              <a:t>受戒—密宗修法）</a:t>
            </a:r>
          </a:p>
          <a:p>
            <a:pPr marL="0" indent="0">
              <a:buNone/>
            </a:pPr>
            <a:r>
              <a:rPr lang="en-US" altLang="zh-CN" dirty="0">
                <a:latin typeface="楷体"/>
                <a:ea typeface="楷体"/>
                <a:cs typeface="楷体"/>
              </a:rPr>
              <a:t>  </a:t>
            </a:r>
            <a:r>
              <a:rPr lang="zh-CN" altLang="zh-CN" dirty="0">
                <a:latin typeface="楷体"/>
                <a:ea typeface="楷体"/>
                <a:cs typeface="楷体"/>
              </a:rPr>
              <a:t>④ 策励：珍惜暇满，掌握修法，精进起修，解决生死，</a:t>
            </a:r>
            <a:endParaRPr lang="en-US" altLang="zh-CN" dirty="0">
              <a:latin typeface="楷体"/>
              <a:ea typeface="楷体"/>
              <a:cs typeface="楷体"/>
            </a:endParaRPr>
          </a:p>
          <a:p>
            <a:pPr marL="0" indent="0">
              <a:buNone/>
            </a:pPr>
            <a:r>
              <a:rPr lang="en-US" altLang="zh-CN" dirty="0">
                <a:latin typeface="楷体"/>
                <a:ea typeface="楷体"/>
                <a:cs typeface="楷体"/>
              </a:rPr>
              <a:t>           </a:t>
            </a:r>
            <a:r>
              <a:rPr lang="zh-CN" altLang="zh-CN" dirty="0">
                <a:latin typeface="楷体"/>
                <a:ea typeface="楷体"/>
                <a:cs typeface="楷体"/>
              </a:rPr>
              <a:t>自度度他</a:t>
            </a:r>
          </a:p>
        </p:txBody>
      </p:sp>
      <p:pic>
        <p:nvPicPr>
          <p:cNvPr id="4" name="图片 3" descr="6911091_094252434155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34" y="5374799"/>
            <a:ext cx="7684681" cy="115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984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645" y="75698"/>
            <a:ext cx="8229600" cy="841370"/>
          </a:xfrm>
        </p:spPr>
        <p:txBody>
          <a:bodyPr>
            <a:normAutofit/>
          </a:bodyPr>
          <a:lstStyle/>
          <a:p>
            <a:pPr algn="ctr"/>
            <a:r>
              <a:rPr kumimoji="1" lang="zh-CN" altLang="en-US" sz="3600" b="1" dirty="0">
                <a:latin typeface="楷体"/>
                <a:ea typeface="楷体"/>
                <a:cs typeface="楷体"/>
              </a:rPr>
              <a:t> </a:t>
            </a:r>
            <a:r>
              <a:rPr kumimoji="1" lang="zh-CN" altLang="en-US" sz="4400" b="1" dirty="0">
                <a:latin typeface="楷体"/>
                <a:ea typeface="楷体"/>
                <a:cs typeface="楷体"/>
              </a:rPr>
              <a:t>思考题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88999" y="1200802"/>
            <a:ext cx="7950307" cy="52465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dirty="0">
                <a:latin typeface="楷体"/>
                <a:ea typeface="楷体"/>
                <a:cs typeface="楷体"/>
              </a:rPr>
              <a:t>1.</a:t>
            </a:r>
            <a:r>
              <a:rPr lang="zh-CN" altLang="en-US" sz="2400" dirty="0">
                <a:latin typeface="楷体"/>
                <a:ea typeface="楷体"/>
                <a:cs typeface="楷体"/>
              </a:rPr>
              <a:t>十二缘起分成三个阶段，为什么第一和第三阶段分别只有两支，第二阶段却有八支</a:t>
            </a:r>
            <a:r>
              <a:rPr lang="en-US" altLang="zh-CN" sz="2400" dirty="0">
                <a:latin typeface="楷体"/>
                <a:ea typeface="楷体"/>
                <a:cs typeface="楷体"/>
              </a:rPr>
              <a:t>?</a:t>
            </a:r>
          </a:p>
          <a:p>
            <a:pPr marL="0" indent="0">
              <a:buNone/>
            </a:pPr>
            <a:r>
              <a:rPr lang="en-US" altLang="zh-CN" sz="2400" dirty="0">
                <a:latin typeface="楷体"/>
                <a:ea typeface="楷体"/>
                <a:cs typeface="楷体"/>
              </a:rPr>
              <a:t>2.</a:t>
            </a:r>
            <a:r>
              <a:rPr lang="zh-CN" altLang="en-US" sz="2400" dirty="0">
                <a:latin typeface="楷体"/>
                <a:ea typeface="楷体"/>
                <a:cs typeface="楷体"/>
              </a:rPr>
              <a:t>佛告诉我们十二缘起支中有两重因果，分别是哪两重因果，它们中哪些是近因近果，哪些是远因远果？</a:t>
            </a:r>
            <a:endParaRPr lang="en-CA" altLang="zh-CN" sz="2400" dirty="0">
              <a:latin typeface="楷体"/>
              <a:ea typeface="楷体"/>
              <a:cs typeface="楷体"/>
            </a:endParaRPr>
          </a:p>
          <a:p>
            <a:pPr marL="0" indent="0">
              <a:buNone/>
            </a:pPr>
            <a:r>
              <a:rPr lang="en-US" altLang="zh-CN" sz="2400" dirty="0">
                <a:latin typeface="楷体"/>
                <a:ea typeface="楷体"/>
                <a:cs typeface="楷体"/>
              </a:rPr>
              <a:t>3.</a:t>
            </a:r>
            <a:r>
              <a:rPr lang="zh-CN" altLang="en-US" sz="2400" dirty="0">
                <a:latin typeface="楷体"/>
                <a:ea typeface="楷体"/>
                <a:cs typeface="楷体"/>
              </a:rPr>
              <a:t>前世的事已经过去了，现世的事对修行人来说，要断除无明，能做到的就是断除现世的爱，取，有，这个说法正确吗？</a:t>
            </a:r>
            <a:endParaRPr lang="en-CA" altLang="zh-CN" sz="2400" dirty="0">
              <a:latin typeface="楷体"/>
              <a:ea typeface="楷体"/>
              <a:cs typeface="楷体"/>
            </a:endParaRPr>
          </a:p>
          <a:p>
            <a:pPr marL="0" indent="0">
              <a:buNone/>
            </a:pPr>
            <a:r>
              <a:rPr lang="en-US" altLang="zh-CN" sz="2400" dirty="0">
                <a:latin typeface="楷体"/>
                <a:ea typeface="楷体"/>
                <a:cs typeface="楷体"/>
              </a:rPr>
              <a:t>4.</a:t>
            </a:r>
            <a:r>
              <a:rPr lang="zh-CN" altLang="en-US" sz="2400" dirty="0">
                <a:latin typeface="楷体"/>
                <a:ea typeface="楷体"/>
                <a:cs typeface="楷体"/>
              </a:rPr>
              <a:t>十二缘起和因果的概念有什么关系？佛说我们凡夫不可能看清楚因果，为什么要我们看清十二缘起？</a:t>
            </a:r>
            <a:endParaRPr lang="en-US" altLang="zh-CN" sz="2400" dirty="0">
              <a:latin typeface="楷体"/>
              <a:ea typeface="楷体"/>
              <a:cs typeface="楷体"/>
            </a:endParaRPr>
          </a:p>
          <a:p>
            <a:pPr marL="0" indent="0">
              <a:buNone/>
            </a:pPr>
            <a:r>
              <a:rPr lang="en-US" altLang="zh-CN" sz="2400" dirty="0">
                <a:latin typeface="楷体"/>
                <a:ea typeface="楷体"/>
                <a:cs typeface="楷体"/>
              </a:rPr>
              <a:t>5.</a:t>
            </a:r>
            <a:r>
              <a:rPr lang="zh-CN" altLang="en-US" sz="2400" dirty="0">
                <a:latin typeface="楷体"/>
                <a:ea typeface="楷体"/>
                <a:cs typeface="楷体"/>
              </a:rPr>
              <a:t>要想十二缘起还灭，修不净观、修慈悲心都不能根本解决问题，只有证悟空性能从根本上解决问题，那么我们直接修空性就好了，为什么还要修慈悲心？</a:t>
            </a:r>
            <a:endParaRPr lang="en-US" altLang="zh-CN" sz="2400" dirty="0">
              <a:latin typeface="楷体"/>
              <a:ea typeface="楷体"/>
              <a:cs typeface="楷体"/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zh-CN" altLang="en-US" sz="2400" dirty="0">
                <a:latin typeface="楷体"/>
                <a:ea typeface="楷体"/>
                <a:cs typeface="楷体"/>
              </a:rPr>
              <a:t>十二缘起让我们了解我们是“怎么来”“怎么走的”，这次你打算怎么走？下次你准备怎么来？</a:t>
            </a:r>
            <a:endParaRPr lang="en-US" altLang="zh-CN" sz="2400" dirty="0">
              <a:latin typeface="楷体"/>
              <a:ea typeface="楷体"/>
              <a:cs typeface="楷体"/>
            </a:endParaRPr>
          </a:p>
        </p:txBody>
      </p:sp>
      <p:pic>
        <p:nvPicPr>
          <p:cNvPr id="4" name="图片 3" descr="17831439774637651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9995" y="1244285"/>
            <a:ext cx="457934" cy="410614"/>
          </a:xfrm>
          <a:prstGeom prst="rect">
            <a:avLst/>
          </a:prstGeom>
        </p:spPr>
      </p:pic>
      <p:pic>
        <p:nvPicPr>
          <p:cNvPr id="5" name="图片 4" descr="17831439774637651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9995" y="2268967"/>
            <a:ext cx="457934" cy="410614"/>
          </a:xfrm>
          <a:prstGeom prst="rect">
            <a:avLst/>
          </a:prstGeom>
        </p:spPr>
      </p:pic>
      <p:pic>
        <p:nvPicPr>
          <p:cNvPr id="6" name="图片 5" descr="17831439774637651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5344" y="3999172"/>
            <a:ext cx="457934" cy="41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656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EFFA6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74624"/>
            <a:ext cx="8229600" cy="1167319"/>
          </a:xfrm>
        </p:spPr>
        <p:txBody>
          <a:bodyPr>
            <a:normAutofit/>
          </a:bodyPr>
          <a:lstStyle/>
          <a:p>
            <a:r>
              <a:rPr kumimoji="1" lang="zh-CN" altLang="en-US" sz="3600" b="1" dirty="0">
                <a:latin typeface="楷体"/>
                <a:ea typeface="楷体"/>
                <a:cs typeface="楷体"/>
              </a:rPr>
              <a:t>第四节：三个阶段及两重因果</a:t>
            </a:r>
          </a:p>
        </p:txBody>
      </p:sp>
      <p:graphicFrame>
        <p:nvGraphicFramePr>
          <p:cNvPr id="4" name="内容占位符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046795"/>
              </p:ext>
            </p:extLst>
          </p:nvPr>
        </p:nvGraphicFramePr>
        <p:xfrm>
          <a:off x="704850" y="1771650"/>
          <a:ext cx="8712200" cy="322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文档" r:id="rId3" imgW="6985080" imgH="2587320" progId="Word.Document.12">
                  <p:embed/>
                </p:oleObj>
              </mc:Choice>
              <mc:Fallback>
                <p:oleObj name="文档" r:id="rId3" imgW="6985080" imgH="2587320" progId="Word.Document.12">
                  <p:embed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1771650"/>
                        <a:ext cx="8712200" cy="322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图片 5" descr="6911091_094252434155_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05" y="5336315"/>
            <a:ext cx="7774486" cy="121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159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EFFA6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18350"/>
            <a:ext cx="3008313" cy="1898498"/>
          </a:xfrm>
        </p:spPr>
        <p:txBody>
          <a:bodyPr>
            <a:noAutofit/>
          </a:bodyPr>
          <a:lstStyle/>
          <a:p>
            <a:r>
              <a:rPr kumimoji="1" lang="zh-CN" altLang="en-US" sz="2400" dirty="0">
                <a:latin typeface="楷体"/>
                <a:ea typeface="楷体"/>
                <a:cs typeface="楷体"/>
              </a:rPr>
              <a:t>第一个阶段：</a:t>
            </a:r>
            <a:br>
              <a:rPr kumimoji="1" lang="en-US" altLang="zh-CN" sz="2400" dirty="0">
                <a:latin typeface="楷体"/>
                <a:ea typeface="楷体"/>
                <a:cs typeface="楷体"/>
              </a:rPr>
            </a:br>
            <a:br>
              <a:rPr kumimoji="1" lang="en-US" altLang="zh-CN" sz="2400" dirty="0">
                <a:latin typeface="楷体"/>
                <a:ea typeface="楷体"/>
                <a:cs typeface="楷体"/>
              </a:rPr>
            </a:br>
            <a:r>
              <a:rPr kumimoji="1" lang="en-US" altLang="zh-CN" sz="2400" dirty="0">
                <a:latin typeface="楷体"/>
                <a:ea typeface="楷体"/>
                <a:cs typeface="楷体"/>
              </a:rPr>
              <a:t>    </a:t>
            </a:r>
            <a:r>
              <a:rPr kumimoji="1" lang="zh-CN" altLang="en-US" sz="3200" dirty="0">
                <a:latin typeface="楷体"/>
                <a:ea typeface="楷体"/>
                <a:cs typeface="楷体"/>
              </a:rPr>
              <a:t>前世阶段</a:t>
            </a:r>
            <a:br>
              <a:rPr kumimoji="1" lang="en-US" altLang="zh-CN" sz="3200" dirty="0">
                <a:latin typeface="楷体"/>
                <a:ea typeface="楷体"/>
                <a:cs typeface="楷体"/>
              </a:rPr>
            </a:br>
            <a:endParaRPr kumimoji="1" lang="zh-CN" altLang="en-US" sz="3200" dirty="0">
              <a:latin typeface="楷体"/>
              <a:ea typeface="楷体"/>
              <a:cs typeface="楷体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23096" y="846627"/>
            <a:ext cx="4863704" cy="5279536"/>
          </a:xfrm>
        </p:spPr>
        <p:txBody>
          <a:bodyPr>
            <a:normAutofit fontScale="92500"/>
          </a:bodyPr>
          <a:lstStyle/>
          <a:p>
            <a:r>
              <a:rPr lang="zh-CN" altLang="en-US" sz="2400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sz="2400" dirty="0">
                <a:latin typeface="楷体"/>
                <a:ea typeface="楷体"/>
                <a:cs typeface="楷体"/>
              </a:rPr>
              <a:t>1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）前世阶段包括无明和行，也有现世阶段的八个缘起支；</a:t>
            </a:r>
          </a:p>
          <a:p>
            <a:r>
              <a:rPr lang="zh-CN" altLang="zh-CN" sz="2400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sz="2400" dirty="0">
                <a:latin typeface="楷体"/>
                <a:ea typeface="楷体"/>
                <a:cs typeface="楷体"/>
              </a:rPr>
              <a:t>2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）八支中的识、名色、入、触、受并不很重要，不是关键的问题；</a:t>
            </a:r>
          </a:p>
          <a:p>
            <a:r>
              <a:rPr lang="zh-CN" altLang="zh-CN" sz="2400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sz="2400" dirty="0">
                <a:latin typeface="楷体"/>
                <a:ea typeface="楷体"/>
                <a:cs typeface="楷体"/>
              </a:rPr>
              <a:t>3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）八支中爱、取、有实际上就是无明和行支，只是名字不一样而已；</a:t>
            </a:r>
          </a:p>
          <a:p>
            <a:r>
              <a:rPr lang="zh-CN" altLang="zh-CN" sz="2400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sz="2400" dirty="0">
                <a:latin typeface="楷体"/>
                <a:ea typeface="楷体"/>
                <a:cs typeface="楷体"/>
              </a:rPr>
              <a:t>4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）今世成为人，完全是因为前世有无明，又因无明而造业的缘故，所以只讲这两支；</a:t>
            </a:r>
          </a:p>
          <a:p>
            <a:r>
              <a:rPr lang="zh-CN" altLang="zh-CN" sz="2400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sz="2400" dirty="0">
                <a:latin typeface="楷体"/>
                <a:ea typeface="楷体"/>
                <a:cs typeface="楷体"/>
              </a:rPr>
              <a:t>5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）后世只讲生、老死支，是为了让我们了解下一世投生的过患。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3668717"/>
            <a:ext cx="3008313" cy="2457446"/>
          </a:xfrm>
        </p:spPr>
        <p:txBody>
          <a:bodyPr/>
          <a:lstStyle/>
          <a:p>
            <a:endParaRPr kumimoji="1" lang="zh-CN" altLang="en-US" dirty="0"/>
          </a:p>
        </p:txBody>
      </p:sp>
      <p:pic>
        <p:nvPicPr>
          <p:cNvPr id="6" name="图片 5" descr="th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75744"/>
            <a:ext cx="3008313" cy="355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211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EFFA6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28556"/>
            <a:ext cx="3008313" cy="2398777"/>
          </a:xfrm>
        </p:spPr>
        <p:txBody>
          <a:bodyPr>
            <a:noAutofit/>
          </a:bodyPr>
          <a:lstStyle/>
          <a:p>
            <a:r>
              <a:rPr kumimoji="1" lang="zh-CN" altLang="en-US" sz="2400" dirty="0">
                <a:latin typeface="楷体"/>
                <a:ea typeface="楷体"/>
                <a:cs typeface="楷体"/>
              </a:rPr>
              <a:t>第二个阶段：</a:t>
            </a:r>
            <a:br>
              <a:rPr kumimoji="1" lang="en-US" altLang="zh-CN" sz="2400" dirty="0">
                <a:latin typeface="楷体"/>
                <a:ea typeface="楷体"/>
                <a:cs typeface="楷体"/>
              </a:rPr>
            </a:br>
            <a:br>
              <a:rPr kumimoji="1" lang="en-US" altLang="zh-CN" sz="2400" dirty="0">
                <a:latin typeface="楷体"/>
                <a:ea typeface="楷体"/>
                <a:cs typeface="楷体"/>
              </a:rPr>
            </a:br>
            <a:r>
              <a:rPr kumimoji="1" lang="zh-CN" altLang="en-US" sz="2400" dirty="0">
                <a:latin typeface="楷体"/>
                <a:ea typeface="楷体"/>
                <a:cs typeface="楷体"/>
              </a:rPr>
              <a:t>   </a:t>
            </a:r>
            <a:r>
              <a:rPr kumimoji="1" lang="zh-CN" altLang="en-US" sz="3200" dirty="0">
                <a:latin typeface="楷体"/>
                <a:ea typeface="楷体"/>
                <a:cs typeface="楷体"/>
              </a:rPr>
              <a:t>现世阶段</a:t>
            </a:r>
            <a:br>
              <a:rPr kumimoji="1" lang="en-US" altLang="zh-CN" sz="3200" dirty="0">
                <a:latin typeface="楷体"/>
                <a:ea typeface="楷体"/>
                <a:cs typeface="楷体"/>
              </a:rPr>
            </a:br>
            <a:r>
              <a:rPr kumimoji="1" lang="en-US" altLang="zh-CN" sz="3200" dirty="0">
                <a:latin typeface="楷体"/>
                <a:ea typeface="楷体"/>
                <a:cs typeface="楷体"/>
              </a:rPr>
              <a:t>   −−</a:t>
            </a:r>
            <a:r>
              <a:rPr kumimoji="1" lang="zh-CN" altLang="en-US" sz="2800" dirty="0">
                <a:latin typeface="楷体"/>
                <a:ea typeface="楷体"/>
                <a:cs typeface="楷体"/>
              </a:rPr>
              <a:t>识缘起支</a:t>
            </a:r>
            <a:br>
              <a:rPr kumimoji="1" lang="en-US" altLang="zh-CN" sz="3200" dirty="0">
                <a:latin typeface="楷体"/>
                <a:ea typeface="楷体"/>
                <a:cs typeface="楷体"/>
              </a:rPr>
            </a:br>
            <a:endParaRPr kumimoji="1" lang="zh-CN" altLang="en-US" sz="3200" dirty="0">
              <a:latin typeface="楷体"/>
              <a:ea typeface="楷体"/>
              <a:cs typeface="楷体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3784608" y="410486"/>
            <a:ext cx="4902191" cy="6093149"/>
          </a:xfrm>
        </p:spPr>
        <p:txBody>
          <a:bodyPr>
            <a:normAutofit/>
          </a:bodyPr>
          <a:lstStyle/>
          <a:p>
            <a:r>
              <a:rPr lang="zh-CN" altLang="zh-CN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dirty="0">
                <a:latin typeface="楷体"/>
                <a:ea typeface="楷体"/>
                <a:cs typeface="楷体"/>
              </a:rPr>
              <a:t>1</a:t>
            </a:r>
            <a:r>
              <a:rPr lang="zh-CN" altLang="zh-CN" dirty="0">
                <a:latin typeface="楷体"/>
                <a:ea typeface="楷体"/>
                <a:cs typeface="楷体"/>
              </a:rPr>
              <a:t>）识缘起支是指投胎第一刹那的意识（神识）</a:t>
            </a:r>
            <a:endParaRPr lang="en-US" altLang="zh-CN" dirty="0">
              <a:latin typeface="楷体"/>
              <a:ea typeface="楷体"/>
              <a:cs typeface="楷体"/>
            </a:endParaRPr>
          </a:p>
          <a:p>
            <a:endParaRPr lang="zh-CN" altLang="zh-CN" dirty="0">
              <a:latin typeface="楷体"/>
              <a:ea typeface="楷体"/>
              <a:cs typeface="楷体"/>
            </a:endParaRPr>
          </a:p>
          <a:p>
            <a:r>
              <a:rPr lang="zh-CN" altLang="zh-CN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dirty="0">
                <a:latin typeface="楷体"/>
                <a:ea typeface="楷体"/>
                <a:cs typeface="楷体"/>
              </a:rPr>
              <a:t>2</a:t>
            </a:r>
            <a:r>
              <a:rPr lang="zh-CN" altLang="zh-CN" dirty="0">
                <a:latin typeface="楷体"/>
                <a:ea typeface="楷体"/>
                <a:cs typeface="楷体"/>
              </a:rPr>
              <a:t>）识缘起支，小乘认为是心识；如果建立阿赖耶识，识缘起支就是阿赖耶识</a:t>
            </a:r>
            <a:r>
              <a:rPr lang="zh-CN" altLang="en-US" dirty="0">
                <a:latin typeface="楷体"/>
                <a:ea typeface="楷体"/>
                <a:cs typeface="楷体"/>
              </a:rPr>
              <a:t>，即投胎第一刹那的心识</a:t>
            </a:r>
            <a:endParaRPr lang="en-US" altLang="zh-CN" dirty="0">
              <a:latin typeface="楷体"/>
              <a:ea typeface="楷体"/>
              <a:cs typeface="楷体"/>
            </a:endParaRPr>
          </a:p>
          <a:p>
            <a:endParaRPr lang="zh-CN" altLang="zh-CN" dirty="0">
              <a:latin typeface="楷体"/>
              <a:ea typeface="楷体"/>
              <a:cs typeface="楷体"/>
            </a:endParaRPr>
          </a:p>
          <a:p>
            <a:r>
              <a:rPr lang="zh-CN" altLang="zh-CN" dirty="0">
                <a:latin typeface="楷体"/>
                <a:ea typeface="楷体"/>
                <a:cs typeface="楷体"/>
              </a:rPr>
              <a:t>【名词解释】意识</a:t>
            </a:r>
            <a:r>
              <a:rPr lang="zh-CN" altLang="zh-CN" b="1" dirty="0">
                <a:latin typeface="楷体"/>
                <a:ea typeface="楷体"/>
                <a:cs typeface="楷体"/>
              </a:rPr>
              <a:t>——</a:t>
            </a:r>
            <a:r>
              <a:rPr lang="zh-CN" altLang="zh-CN" dirty="0">
                <a:latin typeface="楷体"/>
                <a:ea typeface="楷体"/>
                <a:cs typeface="楷体"/>
              </a:rPr>
              <a:t>意识是一个综合的名称，可以分为三种：第一个是阿赖耶识；第二个是末那识，即我执，也称烦恼识或者染污意识；第三个是能思维的意识。其中的阿赖耶识，也是所有识蕴的基础；在阿赖耶识的基础之上，才建立了意识和烦恼识。为什么要把烦恼识从意识当中独立划分出来呢？因为它导致了数不胜数的烦恼，造作了无穷无尽的业，所以才把它从意识当中独立划分出来，而成为一个单独的意识；剩下来的，就是作为我们平时思维的一般意识。 </a:t>
            </a:r>
            <a:endParaRPr kumimoji="1" lang="zh-CN" altLang="en-US" dirty="0">
              <a:latin typeface="楷体"/>
              <a:ea typeface="楷体"/>
              <a:cs typeface="楷体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3668717"/>
            <a:ext cx="3008313" cy="2457446"/>
          </a:xfrm>
        </p:spPr>
        <p:txBody>
          <a:bodyPr/>
          <a:lstStyle/>
          <a:p>
            <a:endParaRPr kumimoji="1" lang="zh-CN" altLang="en-US" dirty="0"/>
          </a:p>
        </p:txBody>
      </p:sp>
      <p:pic>
        <p:nvPicPr>
          <p:cNvPr id="3" name="图片 2" descr="th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99056"/>
            <a:ext cx="3008313" cy="347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702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EFFA6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28556"/>
            <a:ext cx="3008313" cy="2398777"/>
          </a:xfrm>
        </p:spPr>
        <p:txBody>
          <a:bodyPr>
            <a:noAutofit/>
          </a:bodyPr>
          <a:lstStyle/>
          <a:p>
            <a:r>
              <a:rPr kumimoji="1" lang="zh-CN" altLang="en-US" sz="2400" dirty="0">
                <a:latin typeface="楷体"/>
                <a:ea typeface="楷体"/>
                <a:cs typeface="楷体"/>
              </a:rPr>
              <a:t>第二个阶段：</a:t>
            </a:r>
            <a:br>
              <a:rPr kumimoji="1" lang="en-US" altLang="zh-CN" sz="2400" dirty="0">
                <a:latin typeface="楷体"/>
                <a:ea typeface="楷体"/>
                <a:cs typeface="楷体"/>
              </a:rPr>
            </a:br>
            <a:br>
              <a:rPr kumimoji="1" lang="en-US" altLang="zh-CN" sz="2400" dirty="0">
                <a:latin typeface="楷体"/>
                <a:ea typeface="楷体"/>
                <a:cs typeface="楷体"/>
              </a:rPr>
            </a:br>
            <a:r>
              <a:rPr kumimoji="1" lang="zh-CN" altLang="en-US" sz="2400" dirty="0">
                <a:latin typeface="楷体"/>
                <a:ea typeface="楷体"/>
                <a:cs typeface="楷体"/>
              </a:rPr>
              <a:t>  </a:t>
            </a:r>
            <a:r>
              <a:rPr kumimoji="1" lang="zh-CN" altLang="en-US" sz="3200" dirty="0">
                <a:latin typeface="楷体"/>
                <a:ea typeface="楷体"/>
                <a:cs typeface="楷体"/>
              </a:rPr>
              <a:t>现世阶段</a:t>
            </a:r>
            <a:br>
              <a:rPr kumimoji="1" lang="en-US" altLang="zh-CN" sz="3200" dirty="0">
                <a:latin typeface="楷体"/>
                <a:ea typeface="楷体"/>
                <a:cs typeface="楷体"/>
              </a:rPr>
            </a:br>
            <a:r>
              <a:rPr kumimoji="1" lang="en-US" altLang="zh-CN" sz="3200" dirty="0">
                <a:latin typeface="楷体"/>
                <a:ea typeface="楷体"/>
                <a:cs typeface="楷体"/>
              </a:rPr>
              <a:t>  −−</a:t>
            </a:r>
            <a:r>
              <a:rPr kumimoji="1" lang="zh-CN" altLang="en-US" sz="2800" dirty="0">
                <a:latin typeface="楷体"/>
                <a:ea typeface="楷体"/>
                <a:cs typeface="楷体"/>
              </a:rPr>
              <a:t>名色缘起支</a:t>
            </a:r>
            <a:br>
              <a:rPr kumimoji="1" lang="en-US" altLang="zh-CN" sz="3200" dirty="0"/>
            </a:br>
            <a:endParaRPr kumimoji="1" lang="zh-CN" altLang="en-US" sz="3200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3784608" y="628555"/>
            <a:ext cx="4902191" cy="5875079"/>
          </a:xfrm>
        </p:spPr>
        <p:txBody>
          <a:bodyPr>
            <a:normAutofit/>
          </a:bodyPr>
          <a:lstStyle/>
          <a:p>
            <a:r>
              <a:rPr lang="zh-CN" altLang="zh-CN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dirty="0">
                <a:latin typeface="楷体"/>
                <a:ea typeface="楷体"/>
                <a:cs typeface="楷体"/>
              </a:rPr>
              <a:t>1</a:t>
            </a:r>
            <a:r>
              <a:rPr lang="zh-CN" altLang="zh-CN" dirty="0">
                <a:latin typeface="楷体"/>
                <a:ea typeface="楷体"/>
                <a:cs typeface="楷体"/>
              </a:rPr>
              <a:t>）名色支从住胎的第二刹那开始，直至尚未形成六根之前的这个阶段</a:t>
            </a:r>
          </a:p>
          <a:p>
            <a:r>
              <a:rPr lang="zh-CN" altLang="zh-CN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dirty="0">
                <a:latin typeface="楷体"/>
                <a:ea typeface="楷体"/>
                <a:cs typeface="楷体"/>
              </a:rPr>
              <a:t>2</a:t>
            </a:r>
            <a:r>
              <a:rPr lang="zh-CN" altLang="zh-CN" dirty="0">
                <a:latin typeface="楷体"/>
                <a:ea typeface="楷体"/>
                <a:cs typeface="楷体"/>
              </a:rPr>
              <a:t>）色是物质，指受精卵逐渐演变形成人体的过程初期，是尚未形成真正身体的胎形；名是精神，指住胎初期和意识相关的受、想、行，它们相互之间毫无质碍，是心识的一个过程。</a:t>
            </a:r>
          </a:p>
          <a:p>
            <a:r>
              <a:rPr lang="zh-CN" altLang="zh-CN" dirty="0">
                <a:latin typeface="楷体"/>
                <a:ea typeface="楷体"/>
                <a:cs typeface="楷体"/>
              </a:rPr>
              <a:t>【名词解释】五蕴——色受想行识。“色”，就是具有质碍或可以变化的任何一个东西。“受”，是指众生肉体与精神上的感受，可分为痛苦、快乐以及不苦不乐的中等感受三种。“想”就是我们的观念，观念就是一种执著，是通过分析而得到的一种想法。“行”是除了色、受、想、识四种有为法以外，剩下的所有有为法，都属于“行”的范畴。所谓“识”，就是眼识、耳识、鼻识、舌识、身识和意识。 </a:t>
            </a:r>
            <a:endParaRPr kumimoji="1" lang="zh-CN" altLang="en-US" dirty="0">
              <a:latin typeface="楷体"/>
              <a:ea typeface="楷体"/>
              <a:cs typeface="楷体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3668717"/>
            <a:ext cx="3008313" cy="2457446"/>
          </a:xfrm>
        </p:spPr>
        <p:txBody>
          <a:bodyPr/>
          <a:lstStyle/>
          <a:p>
            <a:endParaRPr kumimoji="1" lang="zh-CN" altLang="en-US" dirty="0"/>
          </a:p>
        </p:txBody>
      </p:sp>
      <p:pic>
        <p:nvPicPr>
          <p:cNvPr id="3" name="图片 2" descr="th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99056"/>
            <a:ext cx="3008313" cy="347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746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EFFA6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28556"/>
            <a:ext cx="3008313" cy="2719469"/>
          </a:xfrm>
        </p:spPr>
        <p:txBody>
          <a:bodyPr>
            <a:noAutofit/>
          </a:bodyPr>
          <a:lstStyle/>
          <a:p>
            <a:r>
              <a:rPr kumimoji="1" lang="zh-CN" altLang="en-US" sz="2400" dirty="0">
                <a:latin typeface="楷体"/>
                <a:ea typeface="楷体"/>
                <a:cs typeface="楷体"/>
              </a:rPr>
              <a:t>第二个阶段：</a:t>
            </a:r>
            <a:br>
              <a:rPr kumimoji="1" lang="en-US" altLang="zh-CN" sz="2400" dirty="0">
                <a:latin typeface="楷体"/>
                <a:ea typeface="楷体"/>
                <a:cs typeface="楷体"/>
              </a:rPr>
            </a:br>
            <a:br>
              <a:rPr kumimoji="1" lang="en-US" altLang="zh-CN" sz="2400" dirty="0">
                <a:latin typeface="楷体"/>
                <a:ea typeface="楷体"/>
                <a:cs typeface="楷体"/>
              </a:rPr>
            </a:br>
            <a:r>
              <a:rPr kumimoji="1" lang="zh-CN" altLang="en-US" sz="2400" dirty="0">
                <a:latin typeface="楷体"/>
                <a:ea typeface="楷体"/>
                <a:cs typeface="楷体"/>
              </a:rPr>
              <a:t>  </a:t>
            </a:r>
            <a:r>
              <a:rPr kumimoji="1" lang="zh-CN" altLang="en-US" sz="3200" dirty="0">
                <a:latin typeface="楷体"/>
                <a:ea typeface="楷体"/>
                <a:cs typeface="楷体"/>
              </a:rPr>
              <a:t>现世阶段</a:t>
            </a:r>
            <a:br>
              <a:rPr kumimoji="1" lang="en-US" altLang="zh-CN" sz="3200" dirty="0">
                <a:latin typeface="楷体"/>
                <a:ea typeface="楷体"/>
                <a:cs typeface="楷体"/>
              </a:rPr>
            </a:br>
            <a:r>
              <a:rPr kumimoji="1" lang="en-US" altLang="zh-CN" sz="3200" dirty="0">
                <a:latin typeface="楷体"/>
                <a:ea typeface="楷体"/>
                <a:cs typeface="楷体"/>
              </a:rPr>
              <a:t>   −−</a:t>
            </a:r>
            <a:r>
              <a:rPr kumimoji="1" lang="zh-CN" altLang="en-US" sz="2400" dirty="0">
                <a:latin typeface="楷体"/>
                <a:ea typeface="楷体"/>
                <a:cs typeface="楷体"/>
              </a:rPr>
              <a:t>入缘起支</a:t>
            </a:r>
            <a:br>
              <a:rPr kumimoji="1" lang="en-US" altLang="zh-CN" sz="2400" dirty="0">
                <a:latin typeface="楷体"/>
                <a:ea typeface="楷体"/>
                <a:cs typeface="楷体"/>
              </a:rPr>
            </a:br>
            <a:r>
              <a:rPr kumimoji="1" lang="en-US" altLang="zh-CN" sz="2400" dirty="0">
                <a:latin typeface="楷体"/>
                <a:ea typeface="楷体"/>
                <a:cs typeface="楷体"/>
              </a:rPr>
              <a:t>       </a:t>
            </a:r>
            <a:r>
              <a:rPr kumimoji="1" lang="zh-CN" altLang="en-US" sz="2400" dirty="0">
                <a:latin typeface="楷体"/>
                <a:ea typeface="楷体"/>
                <a:cs typeface="楷体"/>
              </a:rPr>
              <a:t>触缘起支</a:t>
            </a:r>
            <a:br>
              <a:rPr kumimoji="1" lang="en-US" altLang="zh-CN" sz="2400" dirty="0">
                <a:latin typeface="楷体"/>
                <a:ea typeface="楷体"/>
                <a:cs typeface="楷体"/>
              </a:rPr>
            </a:br>
            <a:r>
              <a:rPr kumimoji="1" lang="en-US" altLang="zh-CN" sz="2400" dirty="0">
                <a:latin typeface="楷体"/>
                <a:ea typeface="楷体"/>
                <a:cs typeface="楷体"/>
              </a:rPr>
              <a:t>       </a:t>
            </a:r>
            <a:r>
              <a:rPr kumimoji="1" lang="zh-CN" altLang="en-US" sz="2400" dirty="0">
                <a:latin typeface="楷体"/>
                <a:ea typeface="楷体"/>
                <a:cs typeface="楷体"/>
              </a:rPr>
              <a:t>受缘起支</a:t>
            </a:r>
            <a:br>
              <a:rPr kumimoji="1" lang="en-US" altLang="zh-CN" sz="2400" dirty="0">
                <a:latin typeface="楷体"/>
                <a:ea typeface="楷体"/>
                <a:cs typeface="楷体"/>
              </a:rPr>
            </a:br>
            <a:endParaRPr kumimoji="1" lang="zh-CN" altLang="en-US" sz="2400" dirty="0">
              <a:latin typeface="楷体"/>
              <a:ea typeface="楷体"/>
              <a:cs typeface="楷体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3784608" y="756833"/>
            <a:ext cx="4902191" cy="5746802"/>
          </a:xfrm>
        </p:spPr>
        <p:txBody>
          <a:bodyPr>
            <a:normAutofit lnSpcReduction="10000"/>
          </a:bodyPr>
          <a:lstStyle/>
          <a:p>
            <a:r>
              <a:rPr lang="zh-CN" altLang="zh-CN" sz="2400" dirty="0">
                <a:latin typeface="楷体"/>
                <a:ea typeface="楷体"/>
                <a:cs typeface="楷体"/>
              </a:rPr>
              <a:t>入缘起支：又名处支，</a:t>
            </a:r>
            <a:r>
              <a:rPr lang="zh-CN" altLang="en-US" sz="2400" dirty="0">
                <a:latin typeface="楷体"/>
                <a:ea typeface="楷体"/>
                <a:cs typeface="楷体"/>
              </a:rPr>
              <a:t>入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是指</a:t>
            </a:r>
            <a:r>
              <a:rPr lang="zh-CN" altLang="en-US" sz="2400" dirty="0">
                <a:latin typeface="楷体"/>
                <a:ea typeface="楷体"/>
                <a:cs typeface="楷体"/>
              </a:rPr>
              <a:t>眼根、耳根、鼻根等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五根刚刚开始形成，尚无发接触到六尘的阶段</a:t>
            </a:r>
          </a:p>
          <a:p>
            <a:pPr marL="0" indent="0">
              <a:buNone/>
            </a:pPr>
            <a:r>
              <a:rPr lang="en-US" altLang="zh-CN" sz="2400" dirty="0">
                <a:latin typeface="楷体"/>
                <a:ea typeface="楷体"/>
                <a:cs typeface="楷体"/>
              </a:rPr>
              <a:t> </a:t>
            </a:r>
            <a:endParaRPr lang="zh-CN" altLang="zh-CN" sz="2400" dirty="0">
              <a:latin typeface="楷体"/>
              <a:ea typeface="楷体"/>
              <a:cs typeface="楷体"/>
            </a:endParaRPr>
          </a:p>
          <a:p>
            <a:r>
              <a:rPr lang="zh-CN" altLang="zh-CN" sz="2400" dirty="0">
                <a:latin typeface="楷体"/>
                <a:ea typeface="楷体"/>
                <a:cs typeface="楷体"/>
              </a:rPr>
              <a:t>触缘起支：</a:t>
            </a:r>
            <a:r>
              <a:rPr lang="zh-CN" altLang="en-US" sz="2400" dirty="0">
                <a:latin typeface="楷体"/>
                <a:ea typeface="楷体"/>
                <a:cs typeface="楷体"/>
              </a:rPr>
              <a:t>触就是接触（聚合），是指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五根成熟且能够接触到外境的阶段。能够辨别外境的这种能力</a:t>
            </a:r>
            <a:r>
              <a:rPr lang="zh-CN" altLang="en-US" sz="2400" dirty="0">
                <a:latin typeface="楷体"/>
                <a:ea typeface="楷体"/>
                <a:cs typeface="楷体"/>
              </a:rPr>
              <a:t>就叫做触，也是一个比较长的过程</a:t>
            </a:r>
            <a:endParaRPr lang="en-US" altLang="zh-CN" sz="2400" dirty="0">
              <a:latin typeface="楷体"/>
              <a:ea typeface="楷体"/>
              <a:cs typeface="楷体"/>
            </a:endParaRPr>
          </a:p>
          <a:p>
            <a:pPr marL="0" indent="0">
              <a:buNone/>
            </a:pPr>
            <a:endParaRPr lang="zh-CN" altLang="zh-CN" sz="2400" dirty="0">
              <a:latin typeface="楷体"/>
              <a:ea typeface="楷体"/>
              <a:cs typeface="楷体"/>
            </a:endParaRPr>
          </a:p>
          <a:p>
            <a:r>
              <a:rPr lang="zh-CN" altLang="zh-CN" sz="2400" dirty="0">
                <a:latin typeface="楷体"/>
                <a:ea typeface="楷体"/>
                <a:cs typeface="楷体"/>
              </a:rPr>
              <a:t>受缘起支：</a:t>
            </a:r>
            <a:r>
              <a:rPr lang="zh-CN" altLang="en-US" sz="2400" dirty="0">
                <a:latin typeface="楷体"/>
                <a:ea typeface="楷体"/>
                <a:cs typeface="楷体"/>
              </a:rPr>
              <a:t>有了接触，就有了痛苦、快乐的感受，这些苦乐感受就叫做受支。受是指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从能够辨别苦乐</a:t>
            </a:r>
            <a:r>
              <a:rPr lang="zh-CN" altLang="en-US" sz="2400" dirty="0">
                <a:latin typeface="楷体"/>
                <a:ea typeface="楷体"/>
                <a:cs typeface="楷体"/>
              </a:rPr>
              <a:t>感受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的因开始</a:t>
            </a:r>
            <a:r>
              <a:rPr lang="zh-CN" altLang="en-US" sz="2400" dirty="0">
                <a:latin typeface="楷体"/>
                <a:ea typeface="楷体"/>
                <a:cs typeface="楷体"/>
              </a:rPr>
              <a:t>，逐渐成长，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直到造业之前的阶段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3668717"/>
            <a:ext cx="3008313" cy="2457446"/>
          </a:xfrm>
        </p:spPr>
        <p:txBody>
          <a:bodyPr/>
          <a:lstStyle/>
          <a:p>
            <a:endParaRPr kumimoji="1" lang="zh-CN" altLang="en-US" dirty="0"/>
          </a:p>
        </p:txBody>
      </p:sp>
      <p:pic>
        <p:nvPicPr>
          <p:cNvPr id="3" name="图片 2" descr="th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32576"/>
            <a:ext cx="3008313" cy="327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287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EFFA6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28556"/>
            <a:ext cx="3008313" cy="2719469"/>
          </a:xfrm>
        </p:spPr>
        <p:txBody>
          <a:bodyPr>
            <a:noAutofit/>
          </a:bodyPr>
          <a:lstStyle/>
          <a:p>
            <a:r>
              <a:rPr kumimoji="1" lang="zh-CN" altLang="en-US" sz="2400" dirty="0">
                <a:latin typeface="楷体"/>
                <a:ea typeface="楷体"/>
                <a:cs typeface="楷体"/>
              </a:rPr>
              <a:t>第二个阶段：</a:t>
            </a:r>
            <a:br>
              <a:rPr kumimoji="1" lang="en-US" altLang="zh-CN" sz="2400" dirty="0">
                <a:latin typeface="楷体"/>
                <a:ea typeface="楷体"/>
                <a:cs typeface="楷体"/>
              </a:rPr>
            </a:br>
            <a:br>
              <a:rPr kumimoji="1" lang="en-US" altLang="zh-CN" sz="2400" dirty="0">
                <a:latin typeface="楷体"/>
                <a:ea typeface="楷体"/>
                <a:cs typeface="楷体"/>
              </a:rPr>
            </a:br>
            <a:r>
              <a:rPr kumimoji="1" lang="zh-CN" altLang="en-US" sz="2400" dirty="0">
                <a:latin typeface="楷体"/>
                <a:ea typeface="楷体"/>
                <a:cs typeface="楷体"/>
              </a:rPr>
              <a:t>  </a:t>
            </a:r>
            <a:r>
              <a:rPr kumimoji="1" lang="zh-CN" altLang="en-US" sz="3200" dirty="0">
                <a:latin typeface="楷体"/>
                <a:ea typeface="楷体"/>
                <a:cs typeface="楷体"/>
              </a:rPr>
              <a:t>现世阶段</a:t>
            </a:r>
            <a:br>
              <a:rPr kumimoji="1" lang="en-US" altLang="zh-CN" sz="3200" dirty="0">
                <a:latin typeface="楷体"/>
                <a:ea typeface="楷体"/>
                <a:cs typeface="楷体"/>
              </a:rPr>
            </a:br>
            <a:r>
              <a:rPr kumimoji="1" lang="en-US" altLang="zh-CN" sz="3200" dirty="0">
                <a:latin typeface="楷体"/>
                <a:ea typeface="楷体"/>
                <a:cs typeface="楷体"/>
              </a:rPr>
              <a:t>   −−</a:t>
            </a:r>
            <a:r>
              <a:rPr kumimoji="1" lang="zh-CN" altLang="en-US" sz="2400" dirty="0">
                <a:latin typeface="楷体"/>
                <a:ea typeface="楷体"/>
                <a:cs typeface="楷体"/>
              </a:rPr>
              <a:t>爱缘起支</a:t>
            </a:r>
            <a:br>
              <a:rPr kumimoji="1" lang="en-US" altLang="zh-CN" sz="2400" dirty="0">
                <a:latin typeface="楷体"/>
                <a:ea typeface="楷体"/>
                <a:cs typeface="楷体"/>
              </a:rPr>
            </a:br>
            <a:r>
              <a:rPr kumimoji="1" lang="en-US" altLang="zh-CN" sz="2400" dirty="0">
                <a:latin typeface="楷体"/>
                <a:ea typeface="楷体"/>
                <a:cs typeface="楷体"/>
              </a:rPr>
              <a:t>       </a:t>
            </a:r>
            <a:r>
              <a:rPr kumimoji="1" lang="zh-CN" altLang="en-US" sz="2400" dirty="0">
                <a:latin typeface="楷体"/>
                <a:ea typeface="楷体"/>
                <a:cs typeface="楷体"/>
              </a:rPr>
              <a:t>取缘起支</a:t>
            </a:r>
            <a:br>
              <a:rPr kumimoji="1" lang="en-US" altLang="zh-CN" sz="2400" dirty="0">
                <a:latin typeface="楷体"/>
                <a:ea typeface="楷体"/>
                <a:cs typeface="楷体"/>
              </a:rPr>
            </a:br>
            <a:r>
              <a:rPr kumimoji="1" lang="en-US" altLang="zh-CN" sz="2400" dirty="0">
                <a:latin typeface="楷体"/>
                <a:ea typeface="楷体"/>
                <a:cs typeface="楷体"/>
              </a:rPr>
              <a:t>       </a:t>
            </a:r>
            <a:r>
              <a:rPr kumimoji="1" lang="zh-CN" altLang="en-US" sz="2400" dirty="0">
                <a:latin typeface="楷体"/>
                <a:ea typeface="楷体"/>
                <a:cs typeface="楷体"/>
              </a:rPr>
              <a:t>有缘起支</a:t>
            </a:r>
            <a:br>
              <a:rPr kumimoji="1" lang="en-US" altLang="zh-CN" sz="2400" dirty="0">
                <a:latin typeface="楷体"/>
                <a:ea typeface="楷体"/>
                <a:cs typeface="楷体"/>
              </a:rPr>
            </a:br>
            <a:endParaRPr kumimoji="1" lang="zh-CN" altLang="en-US" sz="2400" dirty="0">
              <a:latin typeface="楷体"/>
              <a:ea typeface="楷体"/>
              <a:cs typeface="楷体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3784608" y="756833"/>
            <a:ext cx="4902191" cy="5746802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sz="2400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sz="2400" dirty="0">
                <a:latin typeface="楷体"/>
                <a:ea typeface="楷体"/>
                <a:cs typeface="楷体"/>
              </a:rPr>
              <a:t>1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）爱支：爱就是喜爱世间圆满的贪欲心</a:t>
            </a:r>
            <a:r>
              <a:rPr lang="zh-CN" altLang="en-US" sz="2400" dirty="0">
                <a:latin typeface="楷体"/>
                <a:ea typeface="楷体"/>
                <a:cs typeface="楷体"/>
              </a:rPr>
              <a:t>，佛经中十二缘起支上的“爱”字的意思就是贪欲</a:t>
            </a:r>
            <a:endParaRPr lang="zh-CN" altLang="zh-CN" sz="2400" dirty="0">
              <a:latin typeface="楷体"/>
              <a:ea typeface="楷体"/>
              <a:cs typeface="楷体"/>
            </a:endParaRPr>
          </a:p>
          <a:p>
            <a:r>
              <a:rPr lang="zh-CN" altLang="zh-CN" sz="2400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sz="2400" dirty="0">
                <a:latin typeface="楷体"/>
                <a:ea typeface="楷体"/>
                <a:cs typeface="楷体"/>
              </a:rPr>
              <a:t>2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）取支：取就是为了自己的生存、生活而去做很多营生的事情，它也属于业</a:t>
            </a:r>
          </a:p>
          <a:p>
            <a:r>
              <a:rPr lang="zh-CN" altLang="zh-CN" sz="2400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sz="2400" dirty="0">
                <a:latin typeface="楷体"/>
                <a:ea typeface="楷体"/>
                <a:cs typeface="楷体"/>
              </a:rPr>
              <a:t>3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）有支：有支就是善、恶的业，是轮回的因，和行支一样</a:t>
            </a:r>
            <a:r>
              <a:rPr lang="zh-CN" altLang="en-US" sz="2400" dirty="0">
                <a:latin typeface="楷体"/>
                <a:ea typeface="楷体"/>
                <a:cs typeface="楷体"/>
              </a:rPr>
              <a:t>，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只是用词不同</a:t>
            </a:r>
          </a:p>
          <a:p>
            <a:r>
              <a:rPr lang="zh-CN" altLang="zh-CN" sz="2400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sz="2400" dirty="0">
                <a:latin typeface="楷体"/>
                <a:ea typeface="楷体"/>
                <a:cs typeface="楷体"/>
              </a:rPr>
              <a:t>4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）爱、取、有三支，是指从能够造作非梵行，到生命结束之间的过程</a:t>
            </a:r>
          </a:p>
          <a:p>
            <a:r>
              <a:rPr lang="zh-CN" altLang="zh-CN" sz="2400" dirty="0">
                <a:latin typeface="楷体"/>
                <a:ea typeface="楷体"/>
                <a:cs typeface="楷体"/>
              </a:rPr>
              <a:t>【名词解释】梵行——又译为净行，本义是清净的行为、值得称赞的行为，最早源自古印度梵天信仰，古印度人认为这些行为受梵天赞赏，实行这些行为，将能够投生梵天。这个信仰被佛教接受后，佛教认为，不违反佛教戒律，能够导至涅槃的良好行为，特别是戒酒与不近女色。佛教也称呼出家僧侣为梵行者。</a:t>
            </a:r>
          </a:p>
          <a:p>
            <a:endParaRPr lang="zh-CN" altLang="zh-CN" sz="2400" dirty="0">
              <a:latin typeface="楷体"/>
              <a:ea typeface="楷体"/>
              <a:cs typeface="楷体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3668717"/>
            <a:ext cx="3008313" cy="2457446"/>
          </a:xfrm>
        </p:spPr>
        <p:txBody>
          <a:bodyPr/>
          <a:lstStyle/>
          <a:p>
            <a:endParaRPr kumimoji="1" lang="zh-CN" altLang="en-US" dirty="0"/>
          </a:p>
        </p:txBody>
      </p:sp>
      <p:pic>
        <p:nvPicPr>
          <p:cNvPr id="3" name="图片 2" descr="th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32576"/>
            <a:ext cx="3008313" cy="327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833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EFFA6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18350"/>
            <a:ext cx="3008313" cy="1898498"/>
          </a:xfrm>
        </p:spPr>
        <p:txBody>
          <a:bodyPr>
            <a:noAutofit/>
          </a:bodyPr>
          <a:lstStyle/>
          <a:p>
            <a:r>
              <a:rPr kumimoji="1" lang="zh-CN" altLang="en-US" sz="2400" dirty="0">
                <a:latin typeface="楷体"/>
                <a:ea typeface="楷体"/>
                <a:cs typeface="楷体"/>
              </a:rPr>
              <a:t>第三个阶段：</a:t>
            </a:r>
            <a:br>
              <a:rPr kumimoji="1" lang="en-US" altLang="zh-CN" sz="2400" dirty="0">
                <a:latin typeface="楷体"/>
                <a:ea typeface="楷体"/>
                <a:cs typeface="楷体"/>
              </a:rPr>
            </a:br>
            <a:br>
              <a:rPr kumimoji="1" lang="en-US" altLang="zh-CN" sz="2400" dirty="0">
                <a:latin typeface="楷体"/>
                <a:ea typeface="楷体"/>
                <a:cs typeface="楷体"/>
              </a:rPr>
            </a:br>
            <a:r>
              <a:rPr kumimoji="1" lang="en-US" altLang="zh-CN" sz="2400" dirty="0">
                <a:latin typeface="楷体"/>
                <a:ea typeface="楷体"/>
                <a:cs typeface="楷体"/>
              </a:rPr>
              <a:t>    </a:t>
            </a:r>
            <a:r>
              <a:rPr kumimoji="1" lang="zh-CN" altLang="en-US" sz="3200" dirty="0">
                <a:latin typeface="楷体"/>
                <a:ea typeface="楷体"/>
                <a:cs typeface="楷体"/>
              </a:rPr>
              <a:t>来世阶段</a:t>
            </a:r>
            <a:br>
              <a:rPr kumimoji="1" lang="en-US" altLang="zh-CN" sz="3200" dirty="0">
                <a:latin typeface="楷体"/>
                <a:ea typeface="楷体"/>
                <a:cs typeface="楷体"/>
              </a:rPr>
            </a:br>
            <a:endParaRPr kumimoji="1" lang="zh-CN" altLang="en-US" sz="3200" dirty="0">
              <a:latin typeface="楷体"/>
              <a:ea typeface="楷体"/>
              <a:cs typeface="楷体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3784608" y="628556"/>
            <a:ext cx="4902191" cy="5631353"/>
          </a:xfrm>
        </p:spPr>
        <p:txBody>
          <a:bodyPr>
            <a:normAutofit fontScale="92500"/>
          </a:bodyPr>
          <a:lstStyle/>
          <a:p>
            <a:r>
              <a:rPr lang="zh-CN" altLang="zh-CN" sz="2400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sz="2400" dirty="0">
                <a:latin typeface="楷体"/>
                <a:ea typeface="楷体"/>
                <a:cs typeface="楷体"/>
              </a:rPr>
              <a:t>1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）生支：生就是前面讲的识，也就是投胎的第一剎那，只是用词不同而已</a:t>
            </a:r>
            <a:endParaRPr lang="en-US" altLang="zh-CN" sz="2400" dirty="0">
              <a:latin typeface="楷体"/>
              <a:ea typeface="楷体"/>
              <a:cs typeface="楷体"/>
            </a:endParaRPr>
          </a:p>
          <a:p>
            <a:pPr marL="0" indent="0">
              <a:buNone/>
            </a:pPr>
            <a:endParaRPr lang="zh-CN" altLang="zh-CN" sz="2400" dirty="0">
              <a:latin typeface="楷体"/>
              <a:ea typeface="楷体"/>
              <a:cs typeface="楷体"/>
            </a:endParaRPr>
          </a:p>
          <a:p>
            <a:r>
              <a:rPr lang="zh-CN" altLang="zh-CN" sz="2400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sz="2400" dirty="0">
                <a:latin typeface="楷体"/>
                <a:ea typeface="楷体"/>
                <a:cs typeface="楷体"/>
              </a:rPr>
              <a:t>2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）老死支：从名色到受之间的全过程都包含在老和死</a:t>
            </a:r>
            <a:endParaRPr lang="en-US" altLang="zh-CN" sz="2400" dirty="0">
              <a:latin typeface="楷体"/>
              <a:ea typeface="楷体"/>
              <a:cs typeface="楷体"/>
            </a:endParaRPr>
          </a:p>
          <a:p>
            <a:endParaRPr lang="zh-CN" altLang="zh-CN" sz="2400" dirty="0">
              <a:latin typeface="楷体"/>
              <a:ea typeface="楷体"/>
              <a:cs typeface="楷体"/>
            </a:endParaRPr>
          </a:p>
          <a:p>
            <a:r>
              <a:rPr lang="zh-CN" altLang="zh-CN" sz="2400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sz="2400" dirty="0">
                <a:latin typeface="楷体"/>
                <a:ea typeface="楷体"/>
                <a:cs typeface="楷体"/>
              </a:rPr>
              <a:t>3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）</a:t>
            </a:r>
            <a:r>
              <a:rPr lang="zh-CN" altLang="en-US" sz="2400" dirty="0">
                <a:latin typeface="楷体"/>
                <a:ea typeface="楷体"/>
                <a:cs typeface="楷体"/>
              </a:rPr>
              <a:t>来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世只讲生</a:t>
            </a:r>
            <a:r>
              <a:rPr lang="zh-CN" altLang="en-US" sz="2400" dirty="0">
                <a:latin typeface="楷体"/>
                <a:ea typeface="楷体"/>
                <a:cs typeface="楷体"/>
              </a:rPr>
              <a:t>支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、老死支，是为了让我们了解下一世投生的过患</a:t>
            </a:r>
            <a:endParaRPr lang="en-US" altLang="zh-CN" sz="2400" dirty="0">
              <a:latin typeface="楷体"/>
              <a:ea typeface="楷体"/>
              <a:cs typeface="楷体"/>
            </a:endParaRPr>
          </a:p>
          <a:p>
            <a:pPr marL="0" indent="0">
              <a:buNone/>
            </a:pPr>
            <a:endParaRPr lang="zh-CN" altLang="zh-CN" sz="2400" dirty="0">
              <a:latin typeface="楷体"/>
              <a:ea typeface="楷体"/>
              <a:cs typeface="楷体"/>
            </a:endParaRPr>
          </a:p>
          <a:p>
            <a:r>
              <a:rPr lang="zh-CN" altLang="zh-CN" sz="2400" dirty="0">
                <a:latin typeface="楷体"/>
                <a:ea typeface="楷体"/>
                <a:cs typeface="楷体"/>
              </a:rPr>
              <a:t>（</a:t>
            </a:r>
            <a:r>
              <a:rPr lang="en-US" altLang="zh-CN" sz="2400" dirty="0">
                <a:latin typeface="楷体"/>
                <a:ea typeface="楷体"/>
                <a:cs typeface="楷体"/>
              </a:rPr>
              <a:t>4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）第二重因果：现世的爱、取、有三支叫作“能成”，后世的生和老死叫作“所成”</a:t>
            </a:r>
          </a:p>
          <a:p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3668717"/>
            <a:ext cx="3008313" cy="2457446"/>
          </a:xfrm>
        </p:spPr>
        <p:txBody>
          <a:bodyPr/>
          <a:lstStyle/>
          <a:p>
            <a:endParaRPr kumimoji="1" lang="zh-CN" altLang="en-US" dirty="0"/>
          </a:p>
        </p:txBody>
      </p:sp>
      <p:pic>
        <p:nvPicPr>
          <p:cNvPr id="5" name="图片 4" descr="荷花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616848"/>
            <a:ext cx="3008312" cy="364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805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EFFA6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CN" altLang="en-US" sz="3600" b="1" dirty="0">
                <a:latin typeface="楷体"/>
                <a:ea typeface="楷体"/>
                <a:cs typeface="楷体"/>
              </a:rPr>
              <a:t>两</a:t>
            </a:r>
            <a:r>
              <a:rPr kumimoji="1" lang="en-US" altLang="zh-CN" sz="3600" b="1" dirty="0">
                <a:latin typeface="楷体"/>
                <a:ea typeface="楷体"/>
                <a:cs typeface="楷体"/>
              </a:rPr>
              <a:t> </a:t>
            </a:r>
            <a:r>
              <a:rPr kumimoji="1" lang="zh-CN" altLang="en-US" sz="3600" b="1" dirty="0">
                <a:latin typeface="楷体"/>
                <a:ea typeface="楷体"/>
                <a:cs typeface="楷体"/>
              </a:rPr>
              <a:t>重</a:t>
            </a:r>
            <a:r>
              <a:rPr kumimoji="1" lang="en-US" altLang="zh-CN" sz="3600" b="1" dirty="0">
                <a:latin typeface="楷体"/>
                <a:ea typeface="楷体"/>
                <a:cs typeface="楷体"/>
              </a:rPr>
              <a:t> </a:t>
            </a:r>
            <a:r>
              <a:rPr kumimoji="1" lang="zh-CN" altLang="en-US" sz="3600" b="1" dirty="0">
                <a:latin typeface="楷体"/>
                <a:ea typeface="楷体"/>
                <a:cs typeface="楷体"/>
              </a:rPr>
              <a:t>因</a:t>
            </a:r>
            <a:r>
              <a:rPr kumimoji="1" lang="en-US" altLang="zh-CN" sz="3600" b="1" dirty="0">
                <a:latin typeface="楷体"/>
                <a:ea typeface="楷体"/>
                <a:cs typeface="楷体"/>
              </a:rPr>
              <a:t> </a:t>
            </a:r>
            <a:r>
              <a:rPr kumimoji="1" lang="zh-CN" altLang="en-US" sz="3600" b="1" dirty="0">
                <a:latin typeface="楷体"/>
                <a:ea typeface="楷体"/>
                <a:cs typeface="楷体"/>
              </a:rPr>
              <a:t>果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7900" y="1600200"/>
            <a:ext cx="3925730" cy="4864952"/>
          </a:xfrm>
        </p:spPr>
        <p:txBody>
          <a:bodyPr>
            <a:normAutofit/>
          </a:bodyPr>
          <a:lstStyle/>
          <a:p>
            <a:r>
              <a:rPr kumimoji="1" lang="zh-CN" altLang="en-US" dirty="0">
                <a:latin typeface="楷体"/>
                <a:ea typeface="楷体"/>
                <a:cs typeface="楷体"/>
              </a:rPr>
              <a:t>第一重因果叫做“能引”和“所引”。所谓“引”是指引来了后世的五蕴，即没有前面的因缘，则后面的因缘就不会产生，后面的缘起支是由它们引来的，所以叫做“能引”。“所引”是指被“能引”所引来的那些缘起支</a:t>
            </a:r>
            <a:endParaRPr kumimoji="1" lang="en-US" altLang="zh-CN" dirty="0">
              <a:latin typeface="楷体"/>
              <a:ea typeface="楷体"/>
              <a:cs typeface="楷体"/>
            </a:endParaRPr>
          </a:p>
          <a:p>
            <a:endParaRPr kumimoji="1" lang="en-US" altLang="zh-CN" dirty="0">
              <a:latin typeface="楷体"/>
              <a:ea typeface="楷体"/>
              <a:cs typeface="楷体"/>
            </a:endParaRPr>
          </a:p>
          <a:p>
            <a:r>
              <a:rPr kumimoji="1" lang="zh-CN" altLang="en-US" dirty="0">
                <a:latin typeface="楷体"/>
                <a:ea typeface="楷体"/>
                <a:cs typeface="楷体"/>
              </a:rPr>
              <a:t>前世阶段的无明支和行支叫做“能引”，它会引起现世的识、名色、入、触、受。所引就是识、名色、入、触、受，它是由前世的无明和行蕴引起的。这就是第一重因果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kumimoji="1" lang="zh-CN" altLang="en-US" dirty="0">
                <a:latin typeface="楷体"/>
                <a:ea typeface="楷体"/>
                <a:cs typeface="楷体"/>
              </a:rPr>
              <a:t>第二重因果是“能成”和“所成”。即如果没有这些因，则后世的五蕴是不可能成立的，因为有这些因，所以就有这些果，因叫做“能成”，果叫做“所成”</a:t>
            </a:r>
            <a:endParaRPr kumimoji="1" lang="en-US" altLang="zh-CN" dirty="0">
              <a:latin typeface="楷体"/>
              <a:ea typeface="楷体"/>
              <a:cs typeface="楷体"/>
            </a:endParaRPr>
          </a:p>
          <a:p>
            <a:pPr marL="0" indent="0">
              <a:buNone/>
            </a:pPr>
            <a:endParaRPr kumimoji="1" lang="en-US" altLang="zh-CN" dirty="0">
              <a:latin typeface="楷体"/>
              <a:ea typeface="楷体"/>
              <a:cs typeface="楷体"/>
            </a:endParaRPr>
          </a:p>
          <a:p>
            <a:r>
              <a:rPr kumimoji="1" lang="zh-CN" altLang="en-US" dirty="0">
                <a:latin typeface="楷体"/>
                <a:ea typeface="楷体"/>
                <a:cs typeface="楷体"/>
              </a:rPr>
              <a:t>现世阶段的爱、取、有这三个缘起支叫做“能成”，而后世的生和老死叫做“所成”。这就是第二重因果</a:t>
            </a:r>
          </a:p>
        </p:txBody>
      </p:sp>
      <p:pic>
        <p:nvPicPr>
          <p:cNvPr id="5" name="图片 4" descr="0130000017851812392974627097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653" y="4823208"/>
            <a:ext cx="3669147" cy="164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413569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1797</TotalTime>
  <Words>2356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Kaiti SC Bold</vt:lpstr>
      <vt:lpstr>微软雅黑</vt:lpstr>
      <vt:lpstr>楷体</vt:lpstr>
      <vt:lpstr>Arial</vt:lpstr>
      <vt:lpstr>Courier New</vt:lpstr>
      <vt:lpstr>Trebuchet MS</vt:lpstr>
      <vt:lpstr>Verdana</vt:lpstr>
      <vt:lpstr>Wingdings 2</vt:lpstr>
      <vt:lpstr>Spring</vt:lpstr>
      <vt:lpstr>文档</vt:lpstr>
      <vt:lpstr>十二缘起支：生命轮回的次序 </vt:lpstr>
      <vt:lpstr>第四节：三个阶段及两重因果</vt:lpstr>
      <vt:lpstr>第一个阶段：      前世阶段 </vt:lpstr>
      <vt:lpstr>第二个阶段：     现世阶段    −−识缘起支 </vt:lpstr>
      <vt:lpstr>第二个阶段：    现世阶段   −−名色缘起支 </vt:lpstr>
      <vt:lpstr>第二个阶段：    现世阶段    −−入缘起支        触缘起支        受缘起支 </vt:lpstr>
      <vt:lpstr>第二个阶段：    现世阶段    −−爱缘起支        取缘起支        有缘起支 </vt:lpstr>
      <vt:lpstr>第三个阶段：      来世阶段 </vt:lpstr>
      <vt:lpstr>两 重 因 果</vt:lpstr>
      <vt:lpstr>第五节：区分两重因果的意义</vt:lpstr>
      <vt:lpstr>第六节：依十二缘起，反观自省，精进修行 </vt:lpstr>
      <vt:lpstr> 思考题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zhang</dc:creator>
  <cp:lastModifiedBy>Kent Huang</cp:lastModifiedBy>
  <cp:revision>67</cp:revision>
  <dcterms:created xsi:type="dcterms:W3CDTF">2016-04-11T00:48:10Z</dcterms:created>
  <dcterms:modified xsi:type="dcterms:W3CDTF">2017-04-17T15:02:37Z</dcterms:modified>
</cp:coreProperties>
</file>