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01" r:id="rId2"/>
    <p:sldId id="312" r:id="rId3"/>
    <p:sldId id="302" r:id="rId4"/>
    <p:sldId id="296" r:id="rId5"/>
    <p:sldId id="304" r:id="rId6"/>
    <p:sldId id="297" r:id="rId7"/>
    <p:sldId id="303" r:id="rId8"/>
    <p:sldId id="298" r:id="rId9"/>
    <p:sldId id="305" r:id="rId10"/>
    <p:sldId id="306" r:id="rId11"/>
    <p:sldId id="307" r:id="rId12"/>
    <p:sldId id="308" r:id="rId13"/>
    <p:sldId id="309" r:id="rId14"/>
    <p:sldId id="310" r:id="rId15"/>
    <p:sldId id="311" r:id="rId1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219"/>
    <a:srgbClr val="FFD47D"/>
    <a:srgbClr val="E2970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59" autoAdjust="0"/>
  </p:normalViewPr>
  <p:slideViewPr>
    <p:cSldViewPr>
      <p:cViewPr>
        <p:scale>
          <a:sx n="125" d="100"/>
          <a:sy n="125" d="100"/>
        </p:scale>
        <p:origin x="-122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628F4-73A2-4CE8-AE79-3309334AE58D}" type="datetimeFigureOut">
              <a:rPr lang="zh-CN" altLang="en-US" smtClean="0"/>
              <a:pPr/>
              <a:t>2018/3/5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A2FEB-358A-413D-91F0-9B49431CD3F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5913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67E76-BFC9-42C2-99FF-017C40EC125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85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3B331-5228-4AF7-B334-F7E678DA2AB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3900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03033-2C87-4376-AAEA-0A5A4EDA367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0468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6FD14-A1D8-4B70-9E24-87C47B67F70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3936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4BB86F-0567-488D-A29C-3015E3EB253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5062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06023-3B84-464A-BF01-C26A5C60729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4549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6B45B-B65D-49F0-ADDC-1659B11848F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0062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6E527-EE41-42C1-8FEF-6AC5F170877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8975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8D5C3F-1AF0-4128-A34B-2BD6972753F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1809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0F072-C6CF-4A43-BF95-DE165154963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8830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0E4D00-5C72-4320-A7DB-9190954F1F9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80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3F73579-B9B2-47D2-A84F-14E28F55811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229600" cy="2590800"/>
          </a:xfrm>
        </p:spPr>
        <p:txBody>
          <a:bodyPr/>
          <a:lstStyle/>
          <a:p>
            <a:pPr algn="ctr">
              <a:buNone/>
            </a:pPr>
            <a:r>
              <a:rPr lang="zh-CN" altLang="en-US" sz="8000" dirty="0" smtClean="0">
                <a:latin typeface="楷体" pitchFamily="49" charset="-122"/>
                <a:ea typeface="楷体" pitchFamily="49" charset="-122"/>
              </a:rPr>
              <a:t>梦幻世界</a:t>
            </a:r>
            <a:endParaRPr lang="en-US" sz="8000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8229600" cy="563562"/>
          </a:xfrm>
        </p:spPr>
        <p:txBody>
          <a:bodyPr/>
          <a:lstStyle/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三、痛苦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-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源自于执着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8307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3800" dirty="0"/>
          </a:p>
          <a:p>
            <a:pPr marL="0" indent="0">
              <a:buNone/>
            </a:pPr>
            <a:endParaRPr lang="en-US" altLang="zh-CN" sz="1200" dirty="0" smtClean="0"/>
          </a:p>
          <a:p>
            <a:pPr marL="0" indent="0">
              <a:buNone/>
            </a:pPr>
            <a:endParaRPr lang="en-US" altLang="zh-CN" sz="2300" dirty="0"/>
          </a:p>
          <a:p>
            <a:pPr marL="0" indent="0">
              <a:buNone/>
            </a:pPr>
            <a:r>
              <a:rPr lang="zh-CN" altLang="en-US" sz="2300" dirty="0" smtClean="0"/>
              <a:t>所有的痛苦不是外在因素，都是我们内心在作怪：</a:t>
            </a:r>
            <a:endParaRPr lang="en-US" altLang="zh-CN" sz="2300" dirty="0"/>
          </a:p>
          <a:p>
            <a:r>
              <a:rPr lang="zh-CN" altLang="en-US" sz="2300" dirty="0" smtClean="0"/>
              <a:t>当我们对一个东西非常执著的时候，就会受制于它，产生极大的伤害与痛苦。</a:t>
            </a:r>
            <a:endParaRPr lang="en-US" altLang="zh-CN" sz="2300" dirty="0" smtClean="0"/>
          </a:p>
          <a:p>
            <a:r>
              <a:rPr lang="zh-CN" altLang="en-US" sz="2300" dirty="0" smtClean="0"/>
              <a:t>一旦我们对它失去执着以后，他就会变得与我们毫不相关。</a:t>
            </a:r>
            <a:endParaRPr lang="en-US" altLang="zh-CN" sz="2300" dirty="0"/>
          </a:p>
          <a:p>
            <a:endParaRPr lang="en-US" altLang="zh-CN" sz="1600" dirty="0" smtClean="0"/>
          </a:p>
          <a:p>
            <a:pPr marL="0" indent="0">
              <a:buNone/>
            </a:pPr>
            <a:endParaRPr lang="en-US" altLang="zh-CN" sz="1600" dirty="0" smtClean="0"/>
          </a:p>
          <a:p>
            <a:pPr marL="0" indent="0">
              <a:buNone/>
            </a:pPr>
            <a:endParaRPr lang="en-US" altLang="zh-CN" sz="1600" dirty="0"/>
          </a:p>
          <a:p>
            <a:pPr marL="0" indent="0">
              <a:buNone/>
            </a:pPr>
            <a:r>
              <a:rPr lang="en-US" altLang="zh-CN" sz="1600" dirty="0" smtClean="0"/>
              <a:t>                           </a:t>
            </a:r>
            <a:endParaRPr lang="en-US" altLang="zh-CN" sz="18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lvl="0" indent="0">
              <a:buNone/>
            </a:pPr>
            <a:endParaRPr lang="zh-CN" altLang="en-US" sz="2400" b="1" dirty="0"/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13" name="Picture 12" descr="1481040841986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90800" y="4038600"/>
            <a:ext cx="3429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31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8229600" cy="563562"/>
          </a:xfrm>
        </p:spPr>
        <p:txBody>
          <a:bodyPr/>
          <a:lstStyle/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四、痛苦的分别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30763"/>
          </a:xfrm>
        </p:spPr>
        <p:txBody>
          <a:bodyPr>
            <a:normAutofit fontScale="62500" lnSpcReduction="20000"/>
          </a:bodyPr>
          <a:lstStyle/>
          <a:p>
            <a:pPr marL="0" indent="0"/>
            <a:endParaRPr lang="en-US" altLang="zh-CN" sz="3800" dirty="0"/>
          </a:p>
          <a:p>
            <a:pPr marL="0" indent="0">
              <a:buNone/>
            </a:pPr>
            <a:endParaRPr lang="en-US" altLang="zh-CN" sz="1200" dirty="0" smtClean="0"/>
          </a:p>
          <a:p>
            <a:pPr>
              <a:buNone/>
            </a:pPr>
            <a:r>
              <a:rPr lang="zh-CN" altLang="en-US" dirty="0" smtClean="0"/>
              <a:t>佛说“有漏皆苦”，苦分三种：</a:t>
            </a:r>
            <a:endParaRPr lang="en-US" altLang="zh-CN" dirty="0" smtClean="0"/>
          </a:p>
          <a:p>
            <a:r>
              <a:rPr lang="zh-CN" altLang="en-US" dirty="0" smtClean="0"/>
              <a:t>苦苦：大家公认的痛苦，比如生病，贫穷，死亡等</a:t>
            </a:r>
            <a:endParaRPr lang="en-US" altLang="zh-CN" dirty="0" smtClean="0"/>
          </a:p>
          <a:p>
            <a:r>
              <a:rPr lang="zh-CN" altLang="en-US" dirty="0" smtClean="0"/>
              <a:t>变苦：现在的人们所拥有的快乐瞬息万变，转眼间变成痛苦。（大圆满前行）</a:t>
            </a:r>
            <a:endParaRPr lang="en-US" altLang="zh-CN" dirty="0" smtClean="0"/>
          </a:p>
          <a:p>
            <a:r>
              <a:rPr lang="zh-CN" altLang="en-US" dirty="0" smtClean="0"/>
              <a:t>行苦：是细微的苦，五蕴的本质。我们享用的安乐成为造罪业的因，是罪恶的伪装，后果无疑就是痛苦。（大圆满前行）</a:t>
            </a:r>
            <a:endParaRPr lang="en-US" altLang="zh-CN" dirty="0" smtClean="0"/>
          </a:p>
          <a:p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《</a:t>
            </a:r>
            <a:r>
              <a:rPr lang="zh-CN" altLang="en-US" dirty="0" smtClean="0"/>
              <a:t>中观四百论</a:t>
            </a:r>
            <a:r>
              <a:rPr lang="en-US" altLang="zh-CN" dirty="0" smtClean="0"/>
              <a:t>》</a:t>
            </a:r>
            <a:r>
              <a:rPr lang="zh-CN" altLang="en-US" dirty="0" smtClean="0"/>
              <a:t>：</a:t>
            </a:r>
            <a:r>
              <a:rPr lang="en-US" altLang="zh-CN" dirty="0" smtClean="0"/>
              <a:t>“</a:t>
            </a:r>
            <a:r>
              <a:rPr lang="zh-CN" altLang="en-US" dirty="0" smtClean="0"/>
              <a:t>胜者为意苦，劣者从身生，即由此二苦，日日坏世间</a:t>
            </a:r>
            <a:r>
              <a:rPr lang="en-US" altLang="zh-CN" dirty="0" smtClean="0"/>
              <a:t>”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  当然，佛从不否定现实生活中存在短暂相对的幸福和快乐</a:t>
            </a:r>
            <a:r>
              <a:rPr lang="en-US" altLang="zh-CN" dirty="0" smtClean="0"/>
              <a:t>, </a:t>
            </a:r>
            <a:r>
              <a:rPr lang="zh-CN" altLang="en-US" dirty="0" smtClean="0"/>
              <a:t>但总的说来用“幸福”来形容不太恰当，所以我们要努力从轮回中解脱</a:t>
            </a:r>
            <a:r>
              <a:rPr lang="zh-CN" altLang="en-US" sz="2300" dirty="0" smtClean="0"/>
              <a:t>。</a:t>
            </a:r>
            <a:r>
              <a:rPr lang="en-US" altLang="zh-CN" sz="2300" dirty="0" smtClean="0"/>
              <a:t>    </a:t>
            </a:r>
          </a:p>
          <a:p>
            <a:endParaRPr lang="en-US" altLang="zh-CN" sz="2300" dirty="0"/>
          </a:p>
          <a:p>
            <a:endParaRPr lang="en-US" altLang="zh-CN" sz="1600" dirty="0" smtClean="0"/>
          </a:p>
          <a:p>
            <a:pPr marL="0" indent="0">
              <a:buNone/>
            </a:pPr>
            <a:endParaRPr lang="en-US" altLang="zh-CN" sz="1600" dirty="0" smtClean="0"/>
          </a:p>
          <a:p>
            <a:pPr marL="0" indent="0">
              <a:buNone/>
            </a:pPr>
            <a:endParaRPr lang="en-US" altLang="zh-CN" sz="1600" dirty="0"/>
          </a:p>
          <a:p>
            <a:pPr marL="0" indent="0">
              <a:buNone/>
            </a:pPr>
            <a:r>
              <a:rPr lang="en-US" altLang="zh-CN" sz="1600" dirty="0" smtClean="0"/>
              <a:t>                           </a:t>
            </a:r>
            <a:endParaRPr lang="en-US" altLang="zh-CN" sz="18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lvl="0" indent="0">
              <a:buNone/>
            </a:pPr>
            <a:endParaRPr lang="zh-CN" altLang="en-US" sz="2400" b="1" dirty="0"/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531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8229600" cy="563562"/>
          </a:xfrm>
        </p:spPr>
        <p:txBody>
          <a:bodyPr/>
          <a:lstStyle/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五、幸福，来自于心灵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30763"/>
          </a:xfrm>
        </p:spPr>
        <p:txBody>
          <a:bodyPr>
            <a:normAutofit fontScale="85000" lnSpcReduction="20000"/>
          </a:bodyPr>
          <a:lstStyle/>
          <a:p>
            <a:pPr marL="0" indent="0"/>
            <a:endParaRPr lang="en-US" altLang="zh-CN" sz="3800" dirty="0"/>
          </a:p>
          <a:p>
            <a:pPr marL="0" indent="0">
              <a:buNone/>
            </a:pPr>
            <a:endParaRPr lang="en-US" altLang="zh-CN" sz="1200" dirty="0" smtClean="0"/>
          </a:p>
          <a:p>
            <a:pPr marL="0" indent="0">
              <a:buNone/>
            </a:pPr>
            <a:r>
              <a:rPr lang="zh-CN" altLang="en-US" sz="2400" dirty="0" smtClean="0"/>
              <a:t>一、错误的观念：所有的痛苦和幸福，都是外在的事物带来的</a:t>
            </a: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smtClean="0"/>
              <a:t>                      </a:t>
            </a:r>
            <a:r>
              <a:rPr lang="zh-CN" altLang="en-US" sz="2400" dirty="0" smtClean="0"/>
              <a:t>错误的行动： 往外追求</a:t>
            </a: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二、不是世上没有幸福，而是我们追求幸福的方法是错误的。</a:t>
            </a: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三、普通人对世界往往有过高的期望，认为只要奋斗就可以得到幸福。如果达不到就会精神崩溃。</a:t>
            </a: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四、导致这些错误观点和行为的原因，是因为我们不了解世界的本质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endParaRPr lang="en-US" altLang="zh-CN" sz="2300" dirty="0"/>
          </a:p>
          <a:p>
            <a:endParaRPr lang="en-US" altLang="zh-CN" sz="1600" dirty="0" smtClean="0"/>
          </a:p>
          <a:p>
            <a:pPr marL="0" indent="0">
              <a:buNone/>
            </a:pPr>
            <a:endParaRPr lang="en-US" altLang="zh-CN" sz="1600" dirty="0" smtClean="0"/>
          </a:p>
          <a:p>
            <a:pPr marL="0" indent="0">
              <a:buNone/>
            </a:pPr>
            <a:endParaRPr lang="en-US" altLang="zh-CN" sz="1600" dirty="0"/>
          </a:p>
          <a:p>
            <a:pPr marL="0" indent="0">
              <a:buNone/>
            </a:pPr>
            <a:r>
              <a:rPr lang="en-US" altLang="zh-CN" sz="1600" dirty="0" smtClean="0"/>
              <a:t>                           </a:t>
            </a:r>
            <a:endParaRPr lang="en-US" altLang="zh-CN" sz="18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lvl="0" indent="0">
              <a:buNone/>
            </a:pPr>
            <a:endParaRPr lang="zh-CN" altLang="en-US" sz="2400" b="1" dirty="0"/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ight Arrow 3"/>
          <p:cNvSpPr/>
          <p:nvPr/>
        </p:nvSpPr>
        <p:spPr>
          <a:xfrm>
            <a:off x="1066800" y="2362200"/>
            <a:ext cx="914400" cy="38100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31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8229600" cy="563562"/>
          </a:xfrm>
        </p:spPr>
        <p:txBody>
          <a:bodyPr/>
          <a:lstStyle/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六、空性，消除执着的金钥匙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30763"/>
          </a:xfrm>
        </p:spPr>
        <p:txBody>
          <a:bodyPr>
            <a:normAutofit fontScale="77500" lnSpcReduction="20000"/>
          </a:bodyPr>
          <a:lstStyle/>
          <a:p>
            <a:pPr marL="0" indent="0"/>
            <a:endParaRPr lang="en-US" altLang="zh-CN" sz="3800" dirty="0"/>
          </a:p>
          <a:p>
            <a:pPr marL="0" indent="0">
              <a:buNone/>
            </a:pPr>
            <a:endParaRPr lang="en-US" altLang="zh-CN" sz="1200" dirty="0" smtClean="0"/>
          </a:p>
          <a:p>
            <a:r>
              <a:rPr lang="zh-CN" altLang="en-US" sz="2400" dirty="0" smtClean="0"/>
              <a:t>当理论上知道世界的虚幻本质以后，我们是有办法从这个虚幻中苏醒过来的。</a:t>
            </a:r>
            <a:endParaRPr lang="en-US" altLang="zh-CN" sz="2400" dirty="0" smtClean="0"/>
          </a:p>
          <a:p>
            <a:r>
              <a:rPr lang="zh-CN" altLang="en-US" sz="2400" dirty="0" smtClean="0"/>
              <a:t>刚刚讲的“一秒中的万分之一”，这就是我们的世界。实际上把一秒钟分为百万、千万、一亿、十亿分之一，最后可以分为空的，根本就不存在。</a:t>
            </a:r>
            <a:endParaRPr lang="en-US" altLang="zh-CN" sz="2400" dirty="0" smtClean="0"/>
          </a:p>
          <a:p>
            <a:r>
              <a:rPr lang="zh-CN" altLang="en-US" sz="2400" dirty="0" smtClean="0"/>
              <a:t>佛教认为，哲学与数学上的无限小（任何物质可以永远无穷尽的分下去）是一个错误的概念。有限的东西一再被分之后，最后只能分成空无。这就是空性。</a:t>
            </a:r>
            <a:endParaRPr lang="en-US" altLang="zh-CN" sz="2400" dirty="0" smtClean="0"/>
          </a:p>
          <a:p>
            <a:r>
              <a:rPr lang="zh-CN" altLang="en-US" sz="2400" dirty="0" smtClean="0"/>
              <a:t>量子力学已经证明：所有的物质，最后都是能量而已，零点能才是世界真正的基础。</a:t>
            </a:r>
            <a:endParaRPr lang="en-US" altLang="zh-CN" sz="2400" dirty="0" smtClean="0"/>
          </a:p>
          <a:p>
            <a:r>
              <a:rPr lang="zh-CN" altLang="en-US" sz="2400" dirty="0" smtClean="0"/>
              <a:t>我们目前不能否定今天的现实生活，就如梦中人无法证实梦不存在一样。</a:t>
            </a:r>
            <a:endParaRPr lang="en-US" altLang="zh-CN" sz="2400" dirty="0" smtClean="0"/>
          </a:p>
          <a:p>
            <a:endParaRPr lang="en-US" altLang="zh-CN" sz="2300" dirty="0"/>
          </a:p>
          <a:p>
            <a:endParaRPr lang="en-US" altLang="zh-CN" sz="1600" dirty="0" smtClean="0"/>
          </a:p>
          <a:p>
            <a:pPr marL="0" indent="0">
              <a:buNone/>
            </a:pPr>
            <a:endParaRPr lang="en-US" altLang="zh-CN" sz="1600" dirty="0" smtClean="0"/>
          </a:p>
          <a:p>
            <a:pPr marL="0" indent="0">
              <a:buNone/>
            </a:pPr>
            <a:endParaRPr lang="en-US" altLang="zh-CN" sz="1600" dirty="0"/>
          </a:p>
          <a:p>
            <a:pPr marL="0" indent="0">
              <a:buNone/>
            </a:pPr>
            <a:r>
              <a:rPr lang="en-US" altLang="zh-CN" sz="1600" dirty="0" smtClean="0"/>
              <a:t>                           </a:t>
            </a:r>
            <a:endParaRPr lang="en-US" altLang="zh-CN" sz="18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lvl="0" indent="0">
              <a:buNone/>
            </a:pPr>
            <a:endParaRPr lang="zh-CN" altLang="en-US" sz="2400" b="1" dirty="0"/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531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8229600" cy="563562"/>
          </a:xfrm>
        </p:spPr>
        <p:txBody>
          <a:bodyPr/>
          <a:lstStyle/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七、无挂无碍，轻松自在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30763"/>
          </a:xfrm>
        </p:spPr>
        <p:txBody>
          <a:bodyPr>
            <a:normAutofit/>
          </a:bodyPr>
          <a:lstStyle/>
          <a:p>
            <a:pPr marL="0" indent="0"/>
            <a:endParaRPr lang="en-US" altLang="zh-CN" sz="3800" dirty="0"/>
          </a:p>
          <a:p>
            <a:pPr marL="0" indent="0">
              <a:buNone/>
            </a:pPr>
            <a:endParaRPr lang="en-US" altLang="zh-CN" sz="1200" dirty="0" smtClean="0"/>
          </a:p>
          <a:p>
            <a:r>
              <a:rPr lang="zh-CN" altLang="en-US" sz="2400" dirty="0" smtClean="0"/>
              <a:t>佛教的世界观：既不能因为世界是虚幻的，就变得麻木，也不要把世界想象得太完美。美不美好，完全取决于我们内心的态度。我们要生存要工作，但对世界的执着要减少。</a:t>
            </a:r>
            <a:endParaRPr lang="en-US" altLang="zh-CN" sz="2400" dirty="0" smtClean="0"/>
          </a:p>
          <a:p>
            <a:r>
              <a:rPr lang="zh-CN" altLang="en-US" sz="2400" dirty="0" smtClean="0"/>
              <a:t>佛教的世界观，能给我们带来很多应对现实问题的诀窍，让我们积极智慧的面对世界。懂得佛教世界观的人不但不会变得更冷漠，反而比一般人更懂得关爱余感恩。</a:t>
            </a:r>
            <a:endParaRPr lang="en-US" altLang="zh-CN" sz="2400" dirty="0" smtClean="0"/>
          </a:p>
          <a:p>
            <a:pPr marL="0" indent="0">
              <a:buNone/>
            </a:pPr>
            <a:endParaRPr lang="en-US" altLang="zh-CN" sz="1600" dirty="0" smtClean="0"/>
          </a:p>
          <a:p>
            <a:pPr marL="0" indent="0">
              <a:buNone/>
            </a:pPr>
            <a:endParaRPr lang="en-US" altLang="zh-CN" sz="1600" dirty="0"/>
          </a:p>
          <a:p>
            <a:pPr marL="0" indent="0">
              <a:buNone/>
            </a:pPr>
            <a:r>
              <a:rPr lang="en-US" altLang="zh-CN" sz="1600" dirty="0" smtClean="0"/>
              <a:t>                           </a:t>
            </a:r>
            <a:endParaRPr lang="en-US" altLang="zh-CN" sz="18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lvl="0" indent="0">
              <a:buNone/>
            </a:pPr>
            <a:endParaRPr lang="zh-CN" altLang="en-US" sz="2400" b="1" dirty="0"/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531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85800"/>
            <a:ext cx="8229600" cy="792162"/>
          </a:xfrm>
        </p:spPr>
        <p:txBody>
          <a:bodyPr/>
          <a:lstStyle/>
          <a:p>
            <a:r>
              <a:rPr lang="zh-CN" altLang="en-US" b="1" dirty="0" smtClean="0"/>
              <a:t>思考讨论题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30763"/>
          </a:xfrm>
        </p:spPr>
        <p:txBody>
          <a:bodyPr>
            <a:normAutofit/>
          </a:bodyPr>
          <a:lstStyle/>
          <a:p>
            <a:pPr marL="0" indent="0"/>
            <a:endParaRPr lang="en-US" altLang="zh-CN" sz="3800" dirty="0"/>
          </a:p>
          <a:p>
            <a:pPr marL="0" indent="0">
              <a:buNone/>
            </a:pPr>
            <a:endParaRPr lang="en-US" altLang="zh-CN" sz="1200" dirty="0" smtClean="0"/>
          </a:p>
          <a:p>
            <a:pPr marL="0" indent="0">
              <a:buNone/>
            </a:pPr>
            <a:endParaRPr lang="en-US" altLang="zh-CN" sz="1600" dirty="0" smtClean="0"/>
          </a:p>
          <a:p>
            <a:pPr marL="0" indent="0">
              <a:buNone/>
            </a:pPr>
            <a:endParaRPr lang="en-US" altLang="zh-CN" sz="1600" dirty="0"/>
          </a:p>
          <a:p>
            <a:pPr marL="0" indent="0">
              <a:buNone/>
            </a:pPr>
            <a:r>
              <a:rPr lang="en-US" altLang="zh-CN" sz="1600" dirty="0" smtClean="0"/>
              <a:t>                           </a:t>
            </a:r>
            <a:endParaRPr lang="en-US" altLang="zh-CN" sz="18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lvl="0" indent="0">
              <a:buNone/>
            </a:pPr>
            <a:endParaRPr lang="zh-CN" altLang="en-US" sz="2400" b="1" dirty="0"/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381000" y="1981200"/>
            <a:ext cx="81534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为什么上师说显微镜下发现的现象是低层次的胜义谛？高层次的二谛又是什么呢</a:t>
            </a: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？</a:t>
            </a:r>
            <a:endParaRPr lang="en-US" altLang="zh-CN" sz="20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梦中有时会预示一些在现实中即将发生的信息，是不是说明梦有时也是真实的</a:t>
            </a: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？</a:t>
            </a:r>
            <a:endParaRPr lang="en-US" altLang="zh-CN" sz="20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如何理解世</a:t>
            </a: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界的本质是虚幻，无常，痛苦的？</a:t>
            </a:r>
            <a:endParaRPr lang="en-CA" altLang="zh-CN" sz="20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解佛教的世界观，对于解除痛苦，寻求幸福具有什么样的意义？</a:t>
            </a:r>
            <a:endParaRPr lang="en-US" altLang="zh-CN" sz="20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“</a:t>
            </a:r>
            <a:r>
              <a:rPr lang="zh-CN" altLang="en-US" sz="2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无论坚固的山河大地，还是硕大无比的天体，最后都只是能量而已。当能量的密度足够的时候，从纯能量当中，立即可以诞生一个粒子，成千上万的粒子聚集在一起，就慢慢组成了这个世界。”这段话说的是缘起性空吗？用这段话如何解释空性以及一切都是虚幻的？</a:t>
            </a:r>
            <a:endParaRPr lang="en-CA" sz="2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0531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0" y="1524000"/>
            <a:ext cx="3429000" cy="4191000"/>
          </a:xfrm>
        </p:spPr>
        <p:txBody>
          <a:bodyPr/>
          <a:lstStyle/>
          <a:p>
            <a:r>
              <a:rPr kumimoji="1" lang="zh-CN" altLang="en-US" sz="2000" dirty="0" smtClean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 smtClean="0">
              <a:latin typeface="+mn-ea"/>
              <a:cs typeface="华文隶书"/>
            </a:endParaRPr>
          </a:p>
          <a:p>
            <a:r>
              <a:rPr kumimoji="1" lang="zh-CN" altLang="en-US" sz="2000" dirty="0" smtClean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 smtClean="0">
                <a:latin typeface="+mn-ea"/>
                <a:cs typeface="华文隶书"/>
              </a:rPr>
              <a:t>！</a:t>
            </a:r>
            <a:endParaRPr kumimoji="1" lang="en-US" altLang="zh-CN" sz="2000" dirty="0" smtClean="0">
              <a:latin typeface="+mn-ea"/>
              <a:cs typeface="华文隶书"/>
            </a:endParaRPr>
          </a:p>
          <a:p>
            <a:r>
              <a:rPr kumimoji="1" lang="zh-CN" altLang="en-US" sz="2000" dirty="0" smtClean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 smtClean="0">
              <a:latin typeface="+mn-ea"/>
              <a:cs typeface="华文隶书"/>
            </a:endParaRPr>
          </a:p>
          <a:p>
            <a:r>
              <a:rPr kumimoji="1" lang="zh-CN" altLang="en-US" sz="2000" dirty="0" smtClean="0">
                <a:latin typeface="+mn-ea"/>
                <a:cs typeface="华文隶书"/>
              </a:rPr>
              <a:t>无上甚深微妙法</a:t>
            </a:r>
            <a:endParaRPr kumimoji="1" lang="en-US" altLang="zh-CN" sz="2000" dirty="0" smtClean="0">
              <a:latin typeface="+mn-ea"/>
              <a:cs typeface="华文隶书"/>
            </a:endParaRPr>
          </a:p>
          <a:p>
            <a:r>
              <a:rPr kumimoji="1" lang="zh-CN" altLang="en-US" sz="2000" dirty="0" smtClean="0">
                <a:latin typeface="+mn-ea"/>
                <a:cs typeface="华文隶书"/>
              </a:rPr>
              <a:t>百千万劫难遭遇</a:t>
            </a:r>
            <a:endParaRPr kumimoji="1" lang="en-US" altLang="zh-CN" sz="2000" dirty="0" smtClean="0">
              <a:latin typeface="+mn-ea"/>
              <a:cs typeface="华文隶书"/>
            </a:endParaRPr>
          </a:p>
          <a:p>
            <a:r>
              <a:rPr kumimoji="1" lang="zh-CN" altLang="en-US" sz="2000" dirty="0" smtClean="0">
                <a:latin typeface="+mn-ea"/>
                <a:cs typeface="华文隶书"/>
              </a:rPr>
              <a:t>我今见闻得受持</a:t>
            </a:r>
            <a:endParaRPr kumimoji="1" lang="en-US" altLang="zh-CN" sz="2000" dirty="0" smtClean="0">
              <a:latin typeface="+mn-ea"/>
              <a:cs typeface="华文隶书"/>
            </a:endParaRPr>
          </a:p>
          <a:p>
            <a:r>
              <a:rPr kumimoji="1" lang="zh-CN" altLang="en-US" sz="2000" dirty="0" smtClean="0">
                <a:latin typeface="+mn-ea"/>
                <a:cs typeface="华文隶书"/>
              </a:rPr>
              <a:t>愿解如来真实义</a:t>
            </a:r>
            <a:endParaRPr kumimoji="1" lang="en-US" altLang="zh-CN" sz="2000" dirty="0" smtClean="0">
              <a:latin typeface="+mn-ea"/>
              <a:cs typeface="华文隶书"/>
            </a:endParaRPr>
          </a:p>
          <a:p>
            <a:endParaRPr kumimoji="1" lang="en-US" altLang="zh-CN" sz="2000" dirty="0" smtClean="0">
              <a:latin typeface="+mn-ea"/>
              <a:cs typeface="华文隶书"/>
            </a:endParaRPr>
          </a:p>
          <a:p>
            <a:r>
              <a:rPr kumimoji="1" lang="zh-CN" altLang="en-US" sz="2000" dirty="0" smtClean="0">
                <a:latin typeface="+mn-ea"/>
                <a:cs typeface="华文隶书"/>
              </a:rPr>
              <a:t>为度化一切众生，</a:t>
            </a:r>
            <a:endParaRPr kumimoji="1" lang="en-US" altLang="zh-CN" sz="2000" dirty="0" smtClean="0">
              <a:latin typeface="+mn-ea"/>
              <a:cs typeface="华文隶书"/>
            </a:endParaRPr>
          </a:p>
          <a:p>
            <a:r>
              <a:rPr kumimoji="1" lang="zh-CN" altLang="en-US" sz="2000" dirty="0" smtClean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 smtClean="0">
              <a:latin typeface="+mn-ea"/>
              <a:cs typeface="华文隶书"/>
            </a:endParaRPr>
          </a:p>
          <a:p>
            <a:r>
              <a:rPr kumimoji="1" lang="zh-CN" altLang="en-US" sz="2000" dirty="0" smtClean="0">
                <a:latin typeface="+mn-ea"/>
                <a:cs typeface="华文隶书"/>
              </a:rPr>
              <a:t>菩提心！</a:t>
            </a:r>
            <a:endParaRPr lang="en-US" sz="2000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0" y="914400"/>
            <a:ext cx="2209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3200" dirty="0" smtClean="0"/>
              <a:t>发心偈</a:t>
            </a:r>
            <a:endParaRPr lang="en-US" sz="32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0454" y="519493"/>
            <a:ext cx="3629260" cy="5733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目录</a:t>
            </a:r>
            <a:endParaRPr lang="en-US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一、为何宣讲佛教的世界观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二、佛教的世界观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三、痛苦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—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源自于执着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四、痛苦的分别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五、幸福，来自于心灵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六、空性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—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消除执着的金钥匙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七、无挂无碍，轻松自在</a:t>
            </a:r>
            <a:endParaRPr lang="en-US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0"/>
            <a:ext cx="8229600" cy="639762"/>
          </a:xfrm>
        </p:spPr>
        <p:txBody>
          <a:bodyPr/>
          <a:lstStyle/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一、宣讲佛教世界观的原因</a:t>
            </a:r>
            <a:endParaRPr lang="en-US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55" y="1676400"/>
            <a:ext cx="82296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1800" dirty="0" smtClean="0"/>
          </a:p>
          <a:p>
            <a:pPr marL="0" indent="0">
              <a:buNone/>
            </a:pPr>
            <a:r>
              <a:rPr lang="zh-CN" altLang="en-US" sz="2800" dirty="0" smtClean="0"/>
              <a:t>一，佛教不是普通的宗教，也不是迷信，是一种文化，它的观点和理念都非常科学。</a:t>
            </a:r>
            <a:endParaRPr lang="en-US" altLang="zh-CN" sz="2800" dirty="0" smtClean="0"/>
          </a:p>
          <a:p>
            <a:pPr marL="0" indent="0">
              <a:buNone/>
            </a:pP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 smtClean="0"/>
              <a:t>二，如果我们没有这些理念，不了解世界的真相，就会犯错误，并出现各种痛苦和烦恼</a:t>
            </a:r>
            <a:r>
              <a:rPr lang="zh-CN" altLang="en-US" sz="2400" dirty="0" smtClean="0"/>
              <a:t>。</a:t>
            </a:r>
            <a:endParaRPr lang="en-US" altLang="zh-CN" sz="2400" dirty="0"/>
          </a:p>
          <a:p>
            <a:pPr marL="0" indent="0">
              <a:buNone/>
            </a:pPr>
            <a:endParaRPr lang="en-US" altLang="zh-CN" sz="1700" dirty="0" smtClean="0"/>
          </a:p>
          <a:p>
            <a:pPr>
              <a:buNone/>
            </a:pPr>
            <a:endParaRPr lang="zh-CN" altLang="en-US" sz="1700" dirty="0"/>
          </a:p>
          <a:p>
            <a:pPr marL="0" indent="0">
              <a:buNone/>
            </a:pPr>
            <a:endParaRPr lang="zh-CN" altLang="en-US" sz="1800" b="1" dirty="0"/>
          </a:p>
          <a:p>
            <a:pPr marL="0" indent="0">
              <a:buNone/>
            </a:pPr>
            <a:endParaRPr lang="zh-CN" altLang="en-US" sz="1700" dirty="0"/>
          </a:p>
          <a:p>
            <a:pPr marL="0" indent="0">
              <a:buNone/>
            </a:pPr>
            <a:endParaRPr lang="en-US" altLang="zh-CN" sz="1800" dirty="0"/>
          </a:p>
          <a:p>
            <a:pPr marL="0" indent="0">
              <a:buNone/>
            </a:pPr>
            <a:endParaRPr lang="en-US" altLang="zh-CN" sz="1800" dirty="0"/>
          </a:p>
          <a:p>
            <a:pPr marL="0" indent="0">
              <a:buNone/>
            </a:pPr>
            <a:endParaRPr lang="en-US" altLang="zh-CN" sz="18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lvl="0" indent="0">
              <a:buNone/>
            </a:pPr>
            <a:endParaRPr lang="zh-CN" altLang="en-US" sz="2400" b="1" dirty="0"/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496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90600"/>
            <a:ext cx="8229600" cy="563562"/>
          </a:xfrm>
        </p:spPr>
        <p:txBody>
          <a:bodyPr/>
          <a:lstStyle/>
          <a:p>
            <a:pPr algn="ctr"/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二、佛教的世界观</a:t>
            </a:r>
            <a:endParaRPr lang="en-US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8" name="Down Arrow 7"/>
          <p:cNvSpPr/>
          <p:nvPr/>
        </p:nvSpPr>
        <p:spPr>
          <a:xfrm rot="5400000">
            <a:off x="4296230" y="3095170"/>
            <a:ext cx="310748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85800" y="2438400"/>
            <a:ext cx="2819400" cy="2438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8200" y="2743200"/>
            <a:ext cx="251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普通人都有三毒：贪心，嗔恨心和无明。三毒导致痛苦和烦恼，甚至危害社会。</a:t>
            </a:r>
            <a:endParaRPr lang="en-US" sz="2400" dirty="0"/>
          </a:p>
        </p:txBody>
      </p:sp>
      <p:sp>
        <p:nvSpPr>
          <p:cNvPr id="10" name="Rounded Rectangle 9"/>
          <p:cNvSpPr/>
          <p:nvPr/>
        </p:nvSpPr>
        <p:spPr>
          <a:xfrm>
            <a:off x="5486400" y="2362200"/>
            <a:ext cx="2819400" cy="2438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791200" y="2819400"/>
            <a:ext cx="228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佛教的很多方法，其中一部分来源于佛教的世界观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657600" y="2895600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控制和断除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0002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563562"/>
          </a:xfrm>
        </p:spPr>
        <p:txBody>
          <a:bodyPr/>
          <a:lstStyle/>
          <a:p>
            <a:pPr algn="ctr"/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二、佛教的世界观</a:t>
            </a:r>
            <a:endParaRPr lang="en-US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43455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2500" dirty="0"/>
          </a:p>
          <a:p>
            <a:pPr marL="0" indent="0">
              <a:buNone/>
            </a:pPr>
            <a:endParaRPr lang="en-US" altLang="zh-CN" sz="2900" dirty="0" smtClean="0"/>
          </a:p>
          <a:p>
            <a:pPr marL="0" indent="0">
              <a:buNone/>
            </a:pPr>
            <a:r>
              <a:rPr lang="zh-CN" altLang="en-US" sz="2400" dirty="0" smtClean="0"/>
              <a:t>（一）粗浅意义上的二谛</a:t>
            </a:r>
            <a:endParaRPr lang="en-US" altLang="zh-CN" sz="2400" dirty="0"/>
          </a:p>
          <a:p>
            <a:r>
              <a:rPr lang="zh-CN" altLang="en-US" sz="2400" dirty="0" smtClean="0"/>
              <a:t>世俗谛：肉眼看到的鹅卵石是静止的。</a:t>
            </a:r>
            <a:endParaRPr lang="en-US" altLang="zh-CN" sz="2400" dirty="0" smtClean="0"/>
          </a:p>
          <a:p>
            <a:r>
              <a:rPr lang="zh-CN" altLang="en-US" sz="2400" dirty="0" smtClean="0"/>
              <a:t>胜义谛：显微镜下鹅卵石是高速运动的电子围绕原子核运转。</a:t>
            </a:r>
            <a:endParaRPr lang="en-US" altLang="zh-CN" sz="2400" dirty="0" smtClean="0"/>
          </a:p>
          <a:p>
            <a:r>
              <a:rPr lang="zh-CN" altLang="en-US" sz="2400" dirty="0" smtClean="0"/>
              <a:t>以此类推，凡夫的五个感官感知的一切，如梦中人对梦境的一切，是以为真实但事实上是不存在的，都是假的。</a:t>
            </a:r>
            <a:endParaRPr lang="en-US" altLang="zh-CN" sz="2400" dirty="0" smtClean="0"/>
          </a:p>
          <a:p>
            <a:r>
              <a:rPr lang="zh-CN" altLang="en-US" sz="2400" dirty="0" smtClean="0"/>
              <a:t>如果我们的眼睛换成另外的结构，那我们看到的世界也不会是今天这样</a:t>
            </a:r>
            <a:r>
              <a:rPr lang="zh-CN" altLang="en-US" sz="2900" dirty="0" smtClean="0"/>
              <a:t>。</a:t>
            </a:r>
            <a:endParaRPr lang="en-US" altLang="zh-CN" sz="2900" dirty="0" smtClean="0"/>
          </a:p>
          <a:p>
            <a:pPr marL="0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lvl="0" indent="0">
              <a:buNone/>
            </a:pPr>
            <a:endParaRPr lang="zh-CN" altLang="en-US" sz="2400" b="1" dirty="0"/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0002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0"/>
            <a:ext cx="8229600" cy="563562"/>
          </a:xfrm>
        </p:spPr>
        <p:txBody>
          <a:bodyPr/>
          <a:lstStyle/>
          <a:p>
            <a:pPr algn="ctr"/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二、佛教的世界观</a:t>
            </a:r>
            <a:endParaRPr lang="en-US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43455" cy="4648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altLang="zh-CN" sz="2500" dirty="0"/>
          </a:p>
          <a:p>
            <a:pPr marL="0" indent="0">
              <a:buNone/>
            </a:pPr>
            <a:endParaRPr lang="en-US" altLang="zh-CN" sz="2500" dirty="0" smtClean="0"/>
          </a:p>
          <a:p>
            <a:pPr marL="0" indent="0">
              <a:buNone/>
            </a:pPr>
            <a:endParaRPr lang="en-US" altLang="zh-CN" sz="2900" dirty="0"/>
          </a:p>
          <a:p>
            <a:pPr marL="0" indent="0">
              <a:buNone/>
            </a:pPr>
            <a:r>
              <a:rPr lang="zh-CN" altLang="en-US" sz="3400" dirty="0" smtClean="0"/>
              <a:t>（二）狭</a:t>
            </a:r>
            <a:r>
              <a:rPr lang="zh-CN" altLang="en-US" sz="3400" dirty="0"/>
              <a:t>隘的感官</a:t>
            </a:r>
            <a:r>
              <a:rPr lang="en-US" altLang="zh-CN" sz="3400" dirty="0"/>
              <a:t>----</a:t>
            </a:r>
            <a:r>
              <a:rPr lang="zh-CN" altLang="en-US" sz="3400" dirty="0"/>
              <a:t>错误的结论</a:t>
            </a:r>
            <a:endParaRPr lang="en-US" altLang="zh-CN" sz="3400" dirty="0"/>
          </a:p>
          <a:p>
            <a:pPr marL="0" indent="0">
              <a:buNone/>
            </a:pPr>
            <a:endParaRPr lang="en-US" altLang="zh-CN" sz="2900" dirty="0"/>
          </a:p>
          <a:p>
            <a:r>
              <a:rPr lang="zh-CN" altLang="en-US" sz="2900" dirty="0" smtClean="0"/>
              <a:t>所有的观点，都是由我们的感官首先传递，再通过第六识去分析，最后结论。然面我们感官的漏洞和局限性，决定了我们对世界的认识是错误的。</a:t>
            </a:r>
            <a:endParaRPr lang="en-US" altLang="zh-CN" sz="2900" dirty="0" smtClean="0"/>
          </a:p>
          <a:p>
            <a:r>
              <a:rPr lang="zh-CN" altLang="en-US" sz="2900" dirty="0" smtClean="0"/>
              <a:t>当下之前和之后的世界都是不存在的，真正存在的，就是“一秒中的万分之一”，这就是我们的世界。</a:t>
            </a:r>
            <a:endParaRPr lang="en-US" altLang="zh-CN" sz="2900" dirty="0" smtClean="0"/>
          </a:p>
          <a:p>
            <a:r>
              <a:rPr lang="zh-CN" altLang="en-US" sz="2900" dirty="0" smtClean="0"/>
              <a:t>实际上电子是在不同位置上瞬时生生灭灭，电子的运动是我们有漏的感官和时间带来的错觉。</a:t>
            </a:r>
            <a:endParaRPr lang="en-US" altLang="zh-CN" sz="2900" dirty="0" smtClean="0"/>
          </a:p>
          <a:p>
            <a:r>
              <a:rPr lang="en-US" altLang="zh-CN" sz="2900" dirty="0" smtClean="0"/>
              <a:t> </a:t>
            </a:r>
            <a:r>
              <a:rPr lang="zh-CN" altLang="en-US" sz="2900" dirty="0" smtClean="0"/>
              <a:t>两条路可选：</a:t>
            </a:r>
            <a:endParaRPr lang="en-US" altLang="zh-CN" sz="2900" dirty="0" smtClean="0"/>
          </a:p>
          <a:p>
            <a:pPr>
              <a:buNone/>
            </a:pPr>
            <a:r>
              <a:rPr lang="en-US" altLang="zh-CN" sz="2900" dirty="0" smtClean="0"/>
              <a:t>      1. </a:t>
            </a:r>
            <a:r>
              <a:rPr lang="zh-CN" altLang="en-US" sz="2900" dirty="0" smtClean="0"/>
              <a:t>不观察，生生世世活在这个虚幻的世界，即轮回。</a:t>
            </a:r>
            <a:endParaRPr lang="en-US" altLang="zh-CN" sz="2900" dirty="0" smtClean="0"/>
          </a:p>
          <a:p>
            <a:pPr marL="0" indent="0">
              <a:buNone/>
            </a:pPr>
            <a:r>
              <a:rPr lang="en-US" altLang="zh-CN" sz="2900" dirty="0"/>
              <a:t> </a:t>
            </a:r>
            <a:r>
              <a:rPr lang="en-US" altLang="zh-CN" sz="2900" dirty="0" smtClean="0"/>
              <a:t>     2. </a:t>
            </a:r>
            <a:r>
              <a:rPr lang="zh-CN" altLang="en-US" sz="2900" dirty="0" smtClean="0"/>
              <a:t>树立佛教的世界观，不再在这个虚幻的世界迷茫。</a:t>
            </a:r>
            <a:endParaRPr lang="en-US" altLang="zh-CN" sz="2900" dirty="0"/>
          </a:p>
          <a:p>
            <a:pPr marL="0" indent="0">
              <a:buNone/>
            </a:pPr>
            <a:endParaRPr lang="en-US" altLang="zh-CN" sz="29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lvl="0" indent="0">
              <a:buNone/>
            </a:pPr>
            <a:endParaRPr lang="zh-CN" altLang="en-US" sz="2400" b="1" dirty="0"/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0002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0"/>
            <a:ext cx="8229600" cy="563562"/>
          </a:xfrm>
        </p:spPr>
        <p:txBody>
          <a:bodyPr/>
          <a:lstStyle/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二、佛教的世界观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55" y="1066800"/>
            <a:ext cx="8229600" cy="48307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3800" dirty="0"/>
          </a:p>
          <a:p>
            <a:pPr marL="0" indent="0">
              <a:buNone/>
            </a:pPr>
            <a:endParaRPr lang="en-US" altLang="zh-CN" sz="1200" dirty="0" smtClean="0"/>
          </a:p>
          <a:p>
            <a:pPr marL="0" indent="0">
              <a:buNone/>
            </a:pPr>
            <a:r>
              <a:rPr lang="zh-CN" altLang="en-US" sz="2600" dirty="0" smtClean="0"/>
              <a:t>（三）世界的本质</a:t>
            </a:r>
            <a:endParaRPr lang="en-US" altLang="zh-CN" sz="2600" dirty="0" smtClean="0"/>
          </a:p>
          <a:p>
            <a:pPr marL="0" indent="0">
              <a:buNone/>
            </a:pPr>
            <a:endParaRPr lang="en-US" altLang="zh-CN" sz="2600" dirty="0" smtClean="0"/>
          </a:p>
          <a:p>
            <a:r>
              <a:rPr lang="zh-CN" altLang="en-US" sz="2300" dirty="0"/>
              <a:t>佛教既</a:t>
            </a:r>
            <a:r>
              <a:rPr lang="zh-CN" altLang="en-US" sz="2300" dirty="0" smtClean="0"/>
              <a:t>不是唯物主义，</a:t>
            </a:r>
            <a:r>
              <a:rPr lang="zh-CN" altLang="en-US" sz="2300" dirty="0"/>
              <a:t>也</a:t>
            </a:r>
            <a:r>
              <a:rPr lang="zh-CN" altLang="en-US" sz="2300" dirty="0" smtClean="0"/>
              <a:t>不是唯心主义，</a:t>
            </a:r>
            <a:r>
              <a:rPr lang="zh-CN" altLang="en-US" sz="2300" dirty="0"/>
              <a:t>它认为，世</a:t>
            </a:r>
            <a:r>
              <a:rPr lang="zh-CN" altLang="en-US" sz="2300" dirty="0" smtClean="0"/>
              <a:t>界既不</a:t>
            </a:r>
            <a:r>
              <a:rPr lang="zh-CN" altLang="en-US" sz="2300" dirty="0"/>
              <a:t>是物</a:t>
            </a:r>
            <a:r>
              <a:rPr lang="zh-CN" altLang="en-US" sz="2300" dirty="0" smtClean="0"/>
              <a:t>质，也不是心，而是</a:t>
            </a:r>
            <a:r>
              <a:rPr lang="zh-CN" altLang="en-US" sz="2300" dirty="0"/>
              <a:t>心创</a:t>
            </a:r>
            <a:r>
              <a:rPr lang="zh-CN" altLang="en-US" sz="2300" dirty="0" smtClean="0"/>
              <a:t>造出来的</a:t>
            </a:r>
            <a:r>
              <a:rPr lang="zh-CN" altLang="en-US" sz="2300" dirty="0"/>
              <a:t>一种幻觉。</a:t>
            </a:r>
            <a:endParaRPr lang="en-US" altLang="zh-CN" sz="2300" dirty="0"/>
          </a:p>
          <a:p>
            <a:r>
              <a:rPr lang="zh-CN" altLang="en-US" sz="2300" dirty="0" smtClean="0"/>
              <a:t>物质永远不会有任何幻觉，所谓幻觉，都是从我们的内心产生的。</a:t>
            </a:r>
            <a:endParaRPr lang="en-US" altLang="zh-CN" sz="2300" dirty="0" smtClean="0"/>
          </a:p>
          <a:p>
            <a:r>
              <a:rPr lang="zh-CN" altLang="en-US" sz="2300" dirty="0" smtClean="0"/>
              <a:t>佛教微观世界的</a:t>
            </a:r>
            <a:r>
              <a:rPr lang="zh-CN" altLang="en-US" sz="2300" dirty="0"/>
              <a:t>无常观：万事万物</a:t>
            </a:r>
            <a:r>
              <a:rPr lang="zh-CN" altLang="en-US" sz="2300" dirty="0" smtClean="0"/>
              <a:t>都在运动、变化，没有一个静止的东西。</a:t>
            </a:r>
            <a:endParaRPr lang="en-US" altLang="zh-CN" sz="2300" dirty="0"/>
          </a:p>
          <a:p>
            <a:pPr marL="0" indent="0">
              <a:buNone/>
            </a:pPr>
            <a:endParaRPr lang="en-US" altLang="zh-CN" sz="2300" dirty="0"/>
          </a:p>
          <a:p>
            <a:pPr marL="0" indent="0">
              <a:buNone/>
            </a:pPr>
            <a:endParaRPr lang="en-US" altLang="zh-CN" sz="1600" dirty="0"/>
          </a:p>
          <a:p>
            <a:pPr marL="0" indent="0">
              <a:buNone/>
            </a:pPr>
            <a:endParaRPr lang="en-US" altLang="zh-CN" sz="2400" dirty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lvl="0" indent="0">
              <a:buNone/>
            </a:pPr>
            <a:endParaRPr lang="zh-CN" altLang="en-US" sz="2400" b="1" dirty="0"/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531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8229600" cy="563562"/>
          </a:xfrm>
        </p:spPr>
        <p:txBody>
          <a:bodyPr/>
          <a:lstStyle/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二、佛教的世界观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307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altLang="zh-CN" sz="3800" dirty="0"/>
          </a:p>
          <a:p>
            <a:pPr marL="0" indent="0">
              <a:buNone/>
            </a:pPr>
            <a:endParaRPr lang="en-US" altLang="zh-CN" sz="1200" dirty="0" smtClean="0"/>
          </a:p>
          <a:p>
            <a:pPr marL="0" indent="0">
              <a:buNone/>
            </a:pPr>
            <a:endParaRPr lang="en-US" altLang="zh-CN" sz="2300" dirty="0"/>
          </a:p>
          <a:p>
            <a:pPr marL="0" indent="0">
              <a:buNone/>
            </a:pPr>
            <a:r>
              <a:rPr lang="zh-CN" altLang="en-US" sz="2300" dirty="0" smtClean="0"/>
              <a:t>（四）</a:t>
            </a:r>
            <a:r>
              <a:rPr lang="zh-CN" altLang="en-US" sz="2600" dirty="0" smtClean="0"/>
              <a:t>色即是空，空即是色</a:t>
            </a:r>
            <a:endParaRPr lang="en-US" altLang="zh-CN" sz="2600" dirty="0" smtClean="0"/>
          </a:p>
          <a:p>
            <a:pPr marL="0" indent="0">
              <a:buNone/>
            </a:pPr>
            <a:endParaRPr lang="en-US" altLang="zh-CN" sz="2600" dirty="0"/>
          </a:p>
          <a:p>
            <a:r>
              <a:rPr lang="zh-CN" altLang="en-US" sz="2300" dirty="0" smtClean="0"/>
              <a:t>宏观世界：  物质的存在形式</a:t>
            </a:r>
            <a:endParaRPr lang="en-US" altLang="zh-CN" sz="2300" dirty="0" smtClean="0"/>
          </a:p>
          <a:p>
            <a:endParaRPr lang="en-US" altLang="zh-CN" sz="2300" dirty="0" smtClean="0"/>
          </a:p>
          <a:p>
            <a:endParaRPr lang="en-US" altLang="zh-CN" sz="2300" dirty="0" smtClean="0"/>
          </a:p>
          <a:p>
            <a:endParaRPr lang="en-US" altLang="zh-CN" sz="2300" dirty="0" smtClean="0"/>
          </a:p>
          <a:p>
            <a:r>
              <a:rPr lang="zh-CN" altLang="en-US" sz="2300" dirty="0" smtClean="0"/>
              <a:t>微观世界：</a:t>
            </a:r>
            <a:endParaRPr lang="en-US" altLang="zh-CN" sz="2300" dirty="0" smtClean="0"/>
          </a:p>
          <a:p>
            <a:pPr>
              <a:buNone/>
            </a:pPr>
            <a:r>
              <a:rPr lang="en-US" altLang="zh-CN" sz="2300" dirty="0" smtClean="0"/>
              <a:t>     </a:t>
            </a:r>
            <a:r>
              <a:rPr lang="zh-CN" altLang="en-US" sz="2300" dirty="0" smtClean="0"/>
              <a:t>颜色不存在，只是光波的长短不同</a:t>
            </a:r>
            <a:endParaRPr lang="en-US" altLang="zh-CN" sz="2300" dirty="0" smtClean="0"/>
          </a:p>
          <a:p>
            <a:pPr>
              <a:buNone/>
            </a:pPr>
            <a:r>
              <a:rPr lang="en-US" altLang="zh-CN" sz="2300" dirty="0" smtClean="0"/>
              <a:t>     </a:t>
            </a:r>
            <a:r>
              <a:rPr lang="zh-CN" altLang="en-US" sz="2300" dirty="0" smtClean="0"/>
              <a:t>形状不存在</a:t>
            </a:r>
            <a:r>
              <a:rPr lang="en-US" altLang="zh-CN" sz="2300" dirty="0" smtClean="0"/>
              <a:t>--- </a:t>
            </a:r>
            <a:r>
              <a:rPr lang="zh-CN" altLang="en-US" sz="2300" dirty="0" smtClean="0"/>
              <a:t>波粒二象性</a:t>
            </a:r>
            <a:endParaRPr lang="en-US" altLang="zh-CN" sz="2300" dirty="0" smtClean="0"/>
          </a:p>
          <a:p>
            <a:endParaRPr lang="en-US" altLang="zh-CN" sz="1600" dirty="0"/>
          </a:p>
          <a:p>
            <a:endParaRPr lang="en-US" altLang="zh-CN" sz="1600" dirty="0" smtClean="0"/>
          </a:p>
          <a:p>
            <a:pPr marL="0" indent="0">
              <a:buNone/>
            </a:pPr>
            <a:endParaRPr lang="en-US" altLang="zh-CN" sz="1600" dirty="0" smtClean="0"/>
          </a:p>
          <a:p>
            <a:pPr marL="0" indent="0">
              <a:buNone/>
            </a:pPr>
            <a:endParaRPr lang="en-US" altLang="zh-CN" sz="1600" dirty="0"/>
          </a:p>
          <a:p>
            <a:pPr marL="0" indent="0">
              <a:buNone/>
            </a:pPr>
            <a:r>
              <a:rPr lang="en-US" altLang="zh-CN" sz="1600" dirty="0" smtClean="0"/>
              <a:t>                           </a:t>
            </a:r>
            <a:endParaRPr lang="en-US" altLang="zh-CN" sz="18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/>
          </a:p>
          <a:p>
            <a:pPr marL="0" lvl="0" indent="0">
              <a:buNone/>
            </a:pPr>
            <a:endParaRPr lang="zh-CN" altLang="en-US" sz="2400" b="1" dirty="0"/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7" name="Left Brace 6"/>
          <p:cNvSpPr/>
          <p:nvPr/>
        </p:nvSpPr>
        <p:spPr>
          <a:xfrm>
            <a:off x="4267200" y="2286000"/>
            <a:ext cx="1143000" cy="1295400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486400" y="2133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颜色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562600" y="34290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形状</a:t>
            </a:r>
            <a:endParaRPr lang="en-US" dirty="0"/>
          </a:p>
        </p:txBody>
      </p:sp>
      <p:pic>
        <p:nvPicPr>
          <p:cNvPr id="10" name="Picture 9" descr="20130704101211-173870588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5600" y="1371600"/>
            <a:ext cx="1472304" cy="1481138"/>
          </a:xfrm>
          <a:prstGeom prst="rect">
            <a:avLst/>
          </a:prstGeom>
        </p:spPr>
      </p:pic>
      <p:pic>
        <p:nvPicPr>
          <p:cNvPr id="11" name="Picture 10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5600" y="2895600"/>
            <a:ext cx="1447800" cy="1441365"/>
          </a:xfrm>
          <a:prstGeom prst="rect">
            <a:avLst/>
          </a:prstGeom>
        </p:spPr>
      </p:pic>
      <p:pic>
        <p:nvPicPr>
          <p:cNvPr id="12" name="Picture 11" descr="110930iqpmrvshhrt1os1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29200" y="4648200"/>
            <a:ext cx="3124200" cy="1251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31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14769</TotalTime>
  <Words>1996</Words>
  <Application>Microsoft Office PowerPoint</Application>
  <PresentationFormat>On-screen Show (4:3)</PresentationFormat>
  <Paragraphs>208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默认设计模板</vt:lpstr>
      <vt:lpstr>PowerPoint Presentation</vt:lpstr>
      <vt:lpstr>PowerPoint Presentation</vt:lpstr>
      <vt:lpstr>目录</vt:lpstr>
      <vt:lpstr>一、宣讲佛教世界观的原因</vt:lpstr>
      <vt:lpstr>二、佛教的世界观</vt:lpstr>
      <vt:lpstr>二、佛教的世界观</vt:lpstr>
      <vt:lpstr>二、佛教的世界观</vt:lpstr>
      <vt:lpstr>二、佛教的世界观</vt:lpstr>
      <vt:lpstr>二、佛教的世界观</vt:lpstr>
      <vt:lpstr>三、痛苦-源自于执着</vt:lpstr>
      <vt:lpstr>四、痛苦的分别</vt:lpstr>
      <vt:lpstr>五、幸福，来自于心灵</vt:lpstr>
      <vt:lpstr>六、空性，消除执着的金钥匙</vt:lpstr>
      <vt:lpstr>七、无挂无碍，轻松自在</vt:lpstr>
      <vt:lpstr>思考讨论题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Lincorp</dc:creator>
  <cp:lastModifiedBy>Danny</cp:lastModifiedBy>
  <cp:revision>212</cp:revision>
  <cp:lastPrinted>1601-01-01T00:00:00Z</cp:lastPrinted>
  <dcterms:created xsi:type="dcterms:W3CDTF">1601-01-01T00:00:00Z</dcterms:created>
  <dcterms:modified xsi:type="dcterms:W3CDTF">2018-03-06T01:18:05Z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