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5" r:id="rId2"/>
  </p:sldMasterIdLst>
  <p:notesMasterIdLst>
    <p:notesMasterId r:id="rId11"/>
  </p:notesMasterIdLst>
  <p:handoutMasterIdLst>
    <p:handoutMasterId r:id="rId12"/>
  </p:handoutMasterIdLst>
  <p:sldIdLst>
    <p:sldId id="276" r:id="rId3"/>
    <p:sldId id="264" r:id="rId4"/>
    <p:sldId id="277" r:id="rId5"/>
    <p:sldId id="265" r:id="rId6"/>
    <p:sldId id="278" r:id="rId7"/>
    <p:sldId id="279" r:id="rId8"/>
    <p:sldId id="280" r:id="rId9"/>
    <p:sldId id="281" r:id="rId10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04" userDrawn="1">
          <p15:clr>
            <a:srgbClr val="A4A3A4"/>
          </p15:clr>
        </p15:guide>
        <p15:guide id="3" orient="horz" pos="4144" userDrawn="1">
          <p15:clr>
            <a:srgbClr val="A4A3A4"/>
          </p15:clr>
        </p15:guide>
        <p15:guide id="4" orient="horz" pos="3952" userDrawn="1">
          <p15:clr>
            <a:srgbClr val="A4A3A4"/>
          </p15:clr>
        </p15:guide>
        <p15:guide id="5" orient="horz" pos="1136" userDrawn="1">
          <p15:clr>
            <a:srgbClr val="A4A3A4"/>
          </p15:clr>
        </p15:guide>
        <p15:guide id="6" pos="3839" userDrawn="1">
          <p15:clr>
            <a:srgbClr val="A4A3A4"/>
          </p15:clr>
        </p15:guide>
        <p15:guide id="7" pos="191" userDrawn="1">
          <p15:clr>
            <a:srgbClr val="A4A3A4"/>
          </p15:clr>
        </p15:guide>
        <p15:guide id="8" pos="7486" userDrawn="1">
          <p15:clr>
            <a:srgbClr val="A4A3A4"/>
          </p15:clr>
        </p15:guide>
        <p15:guide id="9" pos="576" userDrawn="1">
          <p15:clr>
            <a:srgbClr val="A4A3A4"/>
          </p15:clr>
        </p15:guide>
        <p15:guide id="10" pos="71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  <a:srgbClr val="EE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6938" autoAdjust="0"/>
  </p:normalViewPr>
  <p:slideViewPr>
    <p:cSldViewPr>
      <p:cViewPr varScale="1">
        <p:scale>
          <a:sx n="80" d="100"/>
          <a:sy n="80" d="100"/>
        </p:scale>
        <p:origin x="978" y="90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6/6/2016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6/6/2016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246" y="4063998"/>
            <a:ext cx="922020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246" y="1828800"/>
            <a:ext cx="922020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9" y="482602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5347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3" y="685800"/>
            <a:ext cx="9040045" cy="5588002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685800"/>
            <a:ext cx="1843982" cy="55880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9176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3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6430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2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3890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06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2" indent="0">
              <a:buNone/>
              <a:defRPr sz="2100" b="1"/>
            </a:lvl5pPr>
            <a:lvl6pPr marL="3047466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6168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6968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4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2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1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70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2" indent="0">
              <a:buNone/>
              <a:defRPr sz="2700"/>
            </a:lvl5pPr>
            <a:lvl6pPr marL="3047466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4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2" indent="0">
              <a:buNone/>
              <a:defRPr sz="1200"/>
            </a:lvl5pPr>
            <a:lvl6pPr marL="3047466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4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9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3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3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3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99488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59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2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6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012" y="20053"/>
            <a:ext cx="2895600" cy="3681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322512" y="3886200"/>
            <a:ext cx="7086600" cy="27432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顶礼本师释迦牟尼佛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！顶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礼文殊智慧勇识！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顶礼传承大恩上师！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无上甚深微妙法  百千万劫难遭遇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我今见闻得受持  愿解如来真实义</a:t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为度化一切众生，请大家发无上殊胜的菩提心！</a:t>
            </a:r>
            <a:endParaRPr lang="en-CA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760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42367" y="2367858"/>
            <a:ext cx="8946458" cy="1133236"/>
          </a:xfrm>
        </p:spPr>
        <p:txBody>
          <a:bodyPr>
            <a:normAutofit/>
          </a:bodyPr>
          <a:lstStyle/>
          <a:p>
            <a:r>
              <a:rPr lang="zh-CN" altLang="en-US" sz="3999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佛教的世界观 （下）</a:t>
            </a:r>
            <a:endParaRPr lang="en-US" sz="39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2" y="1882892"/>
            <a:ext cx="3242366" cy="324236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3242366" y="4267200"/>
            <a:ext cx="8946459" cy="646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599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复习</a:t>
            </a:r>
            <a:endParaRPr lang="en-CA" sz="3599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416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381000"/>
            <a:ext cx="10970101" cy="78740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世人对佛教的宏观世界观的误解</a:t>
            </a:r>
            <a:endParaRPr lang="en-CA" b="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1812" y="1608220"/>
            <a:ext cx="4495800" cy="486877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en-US" altLang="zh-CN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俱舍论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时轮金刚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没有提到地球是圆形的；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佛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经对须弥山、月亮、太阳以及四大部洲的描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述和现代科学不一样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经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书中描绘月球的时候，提及了月球上的天人以及天人的宫殿。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332412" y="1608221"/>
            <a:ext cx="6553200" cy="486877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8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【</a:t>
            </a:r>
            <a:r>
              <a:rPr lang="zh-CN" altLang="en-US" sz="28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名词解释：现量</a:t>
            </a:r>
            <a:r>
              <a:rPr lang="en-US" altLang="zh-CN" sz="28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】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量（现量、比量、圣教量）是佛法为了证实一切真相的方法。现量是用不著意识思索就能够直觉其存在，也就是直接之知，如人的手碰到火，立刻就知其存在是；比量是比度而知，也就是推理之知，如见远处有烟就知彼处必有火，听到隔壁有说话的声音，就知道里面必有人是；圣教量又名圣言量，是因为有圣人的言教才知道的意思。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935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381000"/>
            <a:ext cx="10970101" cy="7874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关于宇宙不同描述的解释 （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en-US" altLang="zh-CN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时轮金刚大疏</a:t>
            </a:r>
            <a:r>
              <a:rPr lang="en-US" altLang="zh-CN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的解</a:t>
            </a: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释</a:t>
            </a:r>
            <a:endParaRPr lang="en-CA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Bevel 5"/>
          <p:cNvSpPr/>
          <p:nvPr/>
        </p:nvSpPr>
        <p:spPr>
          <a:xfrm>
            <a:off x="646111" y="1752600"/>
            <a:ext cx="10741501" cy="4114800"/>
          </a:xfrm>
          <a:prstGeom prst="bevel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佛陀传法的内容不是根据自己的证悟境界，而是取决于听众的接受能力。其主要考量，是看对方能否受益。因为众生的根基千差万别，所以进入佛门的途径也是各不相同的。在经由不同方法逐步将各类众生引导入门之后，最终的解脱道还是只有一条。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72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381000"/>
            <a:ext cx="10970101" cy="78740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关于宇宙不同描述的解释 （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从二谛角度的解释</a:t>
            </a:r>
            <a:endParaRPr lang="en-CA" b="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Frame 2"/>
          <p:cNvSpPr/>
          <p:nvPr/>
        </p:nvSpPr>
        <p:spPr>
          <a:xfrm>
            <a:off x="397787" y="1353592"/>
            <a:ext cx="11353800" cy="5410200"/>
          </a:xfrm>
          <a:prstGeom prst="fram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8162" y="1981200"/>
            <a:ext cx="979305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zh-CN" altLang="en-US" kern="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从</a:t>
            </a:r>
            <a:r>
              <a:rPr lang="zh-CN" altLang="en-US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空性的角度来说，都是众生的幻觉，都不可能实有存在；但从</a:t>
            </a:r>
            <a:r>
              <a:rPr lang="zh-CN" altLang="en-US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世俗谛或众生的角度来看，两者的描述都有可能。同一个世界在不同众生的眼里，会显现出不同的面貌，其原因就在于内在因缘的不同。</a:t>
            </a:r>
            <a:endParaRPr lang="en-CA" sz="1800" kern="100" dirty="0">
              <a:latin typeface="微软雅黑 Light" panose="020B0502040204020203" pitchFamily="34" charset="-122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zh-CN" altLang="en-US" kern="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当</a:t>
            </a:r>
            <a:r>
              <a:rPr lang="zh-CN" altLang="en-US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修行不足的时候，外在的诱惑会变得强大有力，从而使内在的能力无法与之抗衡；当修行达到一定程度，而使内心获得自在之后，内在的能力就能随意改变外在的状况</a:t>
            </a:r>
            <a:r>
              <a:rPr lang="zh-CN" altLang="en-US" kern="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。</a:t>
            </a:r>
            <a:endParaRPr lang="en-CA" altLang="zh-CN" sz="1800" kern="100" dirty="0">
              <a:latin typeface="微软雅黑 Light" panose="020B0502040204020203" pitchFamily="34" charset="-122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zh-CN" altLang="en-US" kern="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佛</a:t>
            </a:r>
            <a:r>
              <a:rPr lang="zh-CN" altLang="en-US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的说法原则，是抓根不抓枝。对于小问题，佛无需与世人争辩，但在“我见”、“常见”等重要的关键问题上，佛却非常认真，就不遗余力地加以破斥和推翻</a:t>
            </a:r>
            <a:r>
              <a:rPr lang="zh-CN" altLang="en-US" kern="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。   </a:t>
            </a:r>
            <a:endParaRPr lang="en-US" altLang="zh-CN" kern="1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zh-CN" altLang="en-US" kern="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不</a:t>
            </a:r>
            <a:r>
              <a:rPr lang="zh-CN" altLang="en-US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要说我们生存的这个小小的世界，就算是太阳系、银河系，乃至整个宇宙所有成员的一切运动，佛也了解得一清二楚。</a:t>
            </a:r>
            <a:endParaRPr lang="en-CA" sz="1800" kern="100" dirty="0">
              <a:effectLst/>
              <a:latin typeface="微软雅黑 Light" panose="020B0502040204020203" pitchFamily="34" charset="-122"/>
              <a:ea typeface="微软雅黑 Light" panose="020B0502040204020203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39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381000"/>
            <a:ext cx="10970101" cy="78740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关于宇宙不同描述的解释 （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打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破执着的角度</a:t>
            </a:r>
            <a:endParaRPr lang="en-CA" b="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684212" y="2057400"/>
            <a:ext cx="10817701" cy="3886200"/>
          </a:xfrm>
          <a:prstGeom prst="round2Diag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）如果经书中只有一种描述，大家就会从此认定宇宙只是这个样子，世界肯定就是这样，继而使其成为固定不变的一种执着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  <a:endParaRPr lang="en-US" altLang="zh-CN" sz="28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）正因为佛经中有各种各样的描述，孰是孰非很难确定，世人就不会固守一见，从而最终了解到：原来外境是随着众生的因缘而变的。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879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381000"/>
            <a:ext cx="10970101" cy="78740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关于月球上有天人和天人宫殿的解释</a:t>
            </a:r>
            <a:endParaRPr lang="en-CA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684212" y="1676400"/>
            <a:ext cx="10817701" cy="4800600"/>
          </a:xfrm>
          <a:prstGeom prst="round2Diag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）佛教的包容性很大，佛曾亲口所说的话：“世间人与我争论，我不与世间人争论；世间人认为存在的，我也承认是存在；世间人认为不存在的，我也承认是不存在。”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）现代科学是依靠各种仪器来作实验、下定论，但仪器最终还是要靠人的眼睛来观察。只要是经过无可非议的实验所得到的结论或新生的事物，佛教都会接纳。佛教的宏观世界观有着无限发展的空间。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）佛说月球上只有天人的城市，人类就不一定能看到。两种完全不同道的众生，其器官的构造与阿赖耶识中的种子都截然不同，当他们同时看一个东西时，看到的会是两种不同的结果。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66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381000"/>
            <a:ext cx="10970101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 </a:t>
            </a:r>
            <a:r>
              <a:rPr lang="en-US" altLang="zh-CN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佛</a:t>
            </a:r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教的先进性、包容性、逻辑性，最辩证、最透彻、最顶峰、最伟大</a:t>
            </a:r>
            <a:endParaRPr lang="en-CA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ound Same Side Corner Rectangle 2"/>
          <p:cNvSpPr/>
          <p:nvPr/>
        </p:nvSpPr>
        <p:spPr>
          <a:xfrm>
            <a:off x="608011" y="1676400"/>
            <a:ext cx="10817701" cy="4572000"/>
          </a:xfrm>
          <a:prstGeom prst="round2Same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微观世界观包括相同的和超越的部分；宏观世界观则包括相同的、表面上不同的以及超越的部分。宏观世界与科学的不同点，是佛陀为了令众生入道的一种权巧方便；还有许多佛教特有的、超胜于科学的观点，则是现代科学根本无法解释的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  <a:endParaRPr lang="en-US" altLang="zh-CN" sz="28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</a:t>
            </a:r>
            <a:r>
              <a:rPr 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）无论是东方文化还是西方文化，无论是出世间角度还是世间角度，佛法都是最辩证、最透彻、最顶峰、最伟大的思想，是真正的跨世纪思想。佛陀的智慧和慈悲，定能为人类社会带来新的希望！</a:t>
            </a:r>
            <a:endParaRPr lang="en-CA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68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imson landscape design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rimson landscape design template" id="{73D20169-401E-4972-B02F-4B0444B70099}" vid="{315B30EE-3D96-471E-B16F-FC3628778332}"/>
    </a:ext>
  </a:extLst>
</a:theme>
</file>

<file path=ppt/theme/theme2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E82CB02-9625-4F39-9A5B-61405831A8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Crimson landscape design slides</Template>
  <TotalTime>0</TotalTime>
  <Words>1359</Words>
  <Application>Microsoft Office PowerPoint</Application>
  <PresentationFormat>Custom</PresentationFormat>
  <Paragraphs>27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微软雅黑</vt:lpstr>
      <vt:lpstr>微软雅黑 Light</vt:lpstr>
      <vt:lpstr>Arial</vt:lpstr>
      <vt:lpstr>Cambria</vt:lpstr>
      <vt:lpstr>Century Gothic</vt:lpstr>
      <vt:lpstr>Times New Roman</vt:lpstr>
      <vt:lpstr>Wingdings</vt:lpstr>
      <vt:lpstr>Crimson landscape design template</vt:lpstr>
      <vt:lpstr>PowerPoint Presentation</vt:lpstr>
      <vt:lpstr>佛教的世界观 （下）</vt:lpstr>
      <vt:lpstr>世人对佛教的宏观世界观的误解</vt:lpstr>
      <vt:lpstr>关于宇宙不同描述的解释 （1）- 《时轮金刚大疏》的解释</vt:lpstr>
      <vt:lpstr>关于宇宙不同描述的解释 （2）- 从二谛角度的解释</vt:lpstr>
      <vt:lpstr>关于宇宙不同描述的解释 （3）- 打破执着的角度</vt:lpstr>
      <vt:lpstr>关于月球上有天人和天人宫殿的解释</vt:lpstr>
      <vt:lpstr>结论 - 佛教的先进性、包容性、逻辑性，最辩证、最透彻、最顶峰、最伟大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2016-03-19T22:31:24Z</dcterms:created>
  <dcterms:modified xsi:type="dcterms:W3CDTF">2016-06-08T02:41:03Z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TC034605129991</vt:lpwstr>
  </property>
</Properties>
</file>