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74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7" r:id="rId19"/>
    <p:sldId id="298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42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6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5/15/2018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5/15/2018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2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4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56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7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15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1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03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3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5/15/2018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833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5/15/2018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054"/>
            <a:ext cx="2895600" cy="368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324100" y="3886200"/>
            <a:ext cx="7086600" cy="2743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>顶礼本师释迦牟尼佛！顶礼文殊智慧勇识！</a:t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>顶礼传承大恩上师！</a:t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/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>无上甚深微妙法  百千万劫难遭遇</a:t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>我今见闻得受持  愿解如来真实义</a:t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/>
            </a:r>
            <a:b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Arial" panose="020B0604020202020204" pitchFamily="34" charset="0"/>
              </a:rPr>
              <a:t>为度化一切众生，请大家发无上殊胜的菩提心！</a:t>
            </a:r>
            <a:endParaRPr lang="en-CA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97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0"/>
            <a:ext cx="10515601" cy="787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供曼茶者：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1244009"/>
            <a:ext cx="8839200" cy="538539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</a:t>
            </a:r>
            <a:r>
              <a:rPr lang="zh-TW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嗡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</a:t>
            </a:r>
            <a:r>
              <a:rPr lang="zh-TW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吽                                嗡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</a:t>
            </a:r>
            <a:r>
              <a:rPr lang="zh-TW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吽</a:t>
            </a:r>
            <a:endParaRPr lang="en-US" altLang="zh-TW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TW" altLang="en-US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秋央年涅秋给央堪色           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法界等性法身净刹土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5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让囊玛嘎隆格热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诶央           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自现不灭报身五佛刹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5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夸恰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给央各果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巴南           周遍化身刹界诸庄严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5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根让得钦巧波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准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钵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 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普贤大乐供云而奉献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嗡吢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en-US" altLang="zh-CN" sz="2800" dirty="0" err="1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那曼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扎波匝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美嘎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萨么扎</a:t>
            </a:r>
            <a:endParaRPr lang="en-US" altLang="zh-CN" sz="2800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帕吢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en-US" altLang="zh-CN" sz="2800" dirty="0" err="1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那萨玛耶阿吽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如是而供献。</a:t>
            </a:r>
            <a:endParaRPr lang="en-US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21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81000"/>
            <a:ext cx="6248401" cy="787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修诵金刚萨埵者：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676400"/>
            <a:ext cx="6248400" cy="3962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                               阿</a:t>
            </a:r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格协则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巴迪丹当德  于自梵顶莲花月垫上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华丹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多杰森华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沃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吉祥金刚萨埵皎月色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多杰哲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怎您玛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耶当切  执持铃杵双运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白幔母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隆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给其作多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吉杰仲耶  圆满报饰金刚跏趺坐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嘎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达当吽拉耶吉果  心月百字旋绕于吽字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贼金瓦德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巴杰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降下甘露清净诸罪障</a:t>
            </a:r>
            <a:endParaRPr 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53202" y="533400"/>
            <a:ext cx="5486399" cy="6248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以具足四力，观想降下甘露而净除。并诵百字明：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嗡班匝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萨埵萨玛雅  嘛呢巴拉雅  班匝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萨埵得诺巴  迪叉哲卓美巴瓦  色多喀哟美巴瓦  色波喀哟美巴瓦  阿呢吢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en-US" altLang="zh-CN" sz="2400" dirty="0" err="1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多美巴瓦  萨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瓦色德玛美抓雅匝  萨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瓦嘎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玛色匝美  则当西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央格热吽  哈哈哈哈吙  巴嘎万  萨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瓦达塔嘎达  班匝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玛美门匝  班则</a:t>
            </a:r>
            <a:r>
              <a:rPr lang="zh-CN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巴瓦  玛哈萨玛雅萨埵啊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081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8599"/>
            <a:ext cx="6248401" cy="651617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金刚萨埵 </a:t>
            </a:r>
            <a:r>
              <a:rPr lang="en-US" altLang="zh-CN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 </a:t>
            </a:r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后行者：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965675"/>
            <a:ext cx="6248400" cy="320129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滚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波达讷么西蒙巴义   怙主我以愚昧无知故</a:t>
            </a:r>
            <a:endParaRPr lang="en-US" altLang="zh-CN" sz="2400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策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类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讷嘎央年         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于三昧耶有缺犯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喇嘛滚布嘉作吉               怙主上师祈救护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作卧多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杰怎巴得               亦即主尊金刚持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钦布达涅坚               具足大悲体性者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桌沃作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拉达嘉切               众生主尊我皈依</a:t>
            </a:r>
            <a:endParaRPr 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4162854"/>
            <a:ext cx="6248400" cy="254274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 森坚 坛加杰 格颂特 匝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 烟拉各 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策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年巴 坛加 托洛 夏所 德者 尼冬 哲咪 措坛加 向样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 匝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 噫 所瓦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贝 多杰森慧 压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热杰沃 窍杰 丹策年恰 坛加 达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诺 噫 囊瓦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辛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 让拉腾贝 让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坚 坛加 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森慧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  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 三拉（耶哲达）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05600" y="1118972"/>
            <a:ext cx="5181600" cy="37578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我与一切有情，身语意失坏之根本支分誓言，悉皆发露忏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悔，祈愿一切业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障、罪堕、种种垢染，悉为清净而作祈祷。如是祈祷后，金刚萨埵亲谕：“善男子，汝失坏之一切誓言，皆已清净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。”如是加持后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融入自身，观想自己与一切有情皆成金刚萨埵身，并诵六字心咒：</a:t>
            </a:r>
          </a:p>
          <a:p>
            <a:endParaRPr lang="en-US" altLang="zh-TW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5600" y="4953000"/>
            <a:ext cx="5181600" cy="175260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咒：嗡班匝</a:t>
            </a:r>
            <a:r>
              <a:rPr lang="zh-TW" altLang="en-US" sz="2400" baseline="-25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儿</a:t>
            </a:r>
            <a:r>
              <a:rPr lang="zh-TW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萨埵吽</a:t>
            </a:r>
            <a:endParaRPr lang="en-US" altLang="zh-TW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164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228600"/>
            <a:ext cx="7239000" cy="787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金刚萨埵 </a:t>
            </a:r>
            <a:r>
              <a:rPr lang="en-US" altLang="zh-CN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– </a:t>
            </a:r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回向者，发愿者：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4600" y="1176670"/>
            <a:ext cx="6248400" cy="5562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最后回向者：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德义涅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德达    我今速以此善根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多杰森华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哲杰内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成就金刚萨埵尊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桌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瓦吉匠玛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利巴    令诸众生无一余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得耶萨拉果巴效    悉皆安置于此地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发愿者：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达当森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坚坛加杰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我与一切诸有情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策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年恰根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达匠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失坏誓言皆令净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内向切酿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布瓦    从今乃至菩提间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策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南巴达巴效    三昧耶戒愿清净</a:t>
            </a:r>
            <a:endParaRPr 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546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182100" cy="787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上师瑜伽者：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76200" y="1066800"/>
            <a:ext cx="5867400" cy="5684874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唉玛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吙                     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唉玛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吙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让囊达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</a:t>
            </a:r>
            <a:r>
              <a:rPr lang="en-US" altLang="zh-CN" sz="2400" dirty="0" err="1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绛央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自现清净浩瀚佛刹土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让利多杰南救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萨沃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明观自成金刚瑜伽母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谢握切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吉达东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涅笛当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梵顶千瓣莲日月垫上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嘉内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根迪邬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金多杰羌  总集皈处邬金金刚持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玛耶怎多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杰托温南  白红寂悦执持杵盖瓶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隆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给期作措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嘉耶当彻  圆满报饰双运措嘉母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格拉让雄杰迪杰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括作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身圆自生续部之坛城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匝杰喇嘛宽卓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  本传上师空行守誓等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杰恭沃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银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安住如同解开芝麻荚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鄂压浪内得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这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希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如是邬金刹土智慧尊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恰达瓦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巴宫波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丁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犹雨融入观修之所依</a:t>
            </a:r>
            <a:endParaRPr lang="zh-CN" alt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172201" y="1066800"/>
            <a:ext cx="5867401" cy="5684874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吽                          吽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邬金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耶杰呢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向灿    邬金刹土西北隅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班玛给萨东波拉    莲茎花胚之座上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雅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灿巧格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乌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尼    稀有殊胜成就者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班玛炯内义色扎    世称名号莲花生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德宽卓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芒布果    空行眷属众围绕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切杰吉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色达哲吉    我随汝尊而修持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辛吉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洛协夏色所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为赐加持祈降临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格热班玛色德吽    格热班玛色德吽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此七句颂诵三、七遍而迎请融入后</a:t>
            </a:r>
            <a:r>
              <a:rPr lang="zh-CN" altLang="en-US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endParaRPr lang="en-US" altLang="zh-CN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</a:t>
            </a:r>
            <a:r>
              <a:rPr lang="zh-CN" altLang="en-US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行七支供者：</a:t>
            </a:r>
            <a:endParaRPr 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915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182100" cy="787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上师瑜伽者：</a:t>
            </a:r>
            <a:endParaRPr lang="en-CA" sz="4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76200" y="1066800"/>
            <a:ext cx="5791200" cy="54864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七支供者：</a:t>
            </a: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吙                            吙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德涅利德给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贝向擦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洛 化身尘数恭敬而顶礼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囊哲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耶样根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巧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贝巧 奉献现有本圆普贤供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才</a:t>
            </a:r>
            <a:r>
              <a:rPr lang="en-US" altLang="zh-CN" sz="2400" dirty="0" err="1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内萨德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冬界期夏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无始所积罪堕皆忏悔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给措根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拉吉耶让 轮涅一切诸善作随喜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桌堪结哲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多吉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格耶内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乃至轮尽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祈驻金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刚身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en-US" altLang="zh-CN" sz="2400" dirty="0" err="1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果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德所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祈请常转深广正法轮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给措玛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利桑吉托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协噢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无尽善聚回向成正觉</a:t>
            </a:r>
            <a:endParaRPr lang="zh-CN" alt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867401" y="1066800"/>
            <a:ext cx="6172201" cy="54864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祈请者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</a:t>
            </a:r>
          </a:p>
          <a:p>
            <a:endParaRPr lang="zh-CN" alt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呢效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邬金旺格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颇庄德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西方邬金自在无量宫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得夏格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颂特杰折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善逝身语意之化现者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赞威朗德桌沃顿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拉迅  为利瞻部众生而降临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任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怎宽卓芒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布括吉果  持明空行会众作围绕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巴玛</a:t>
            </a:r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炯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内杰拉</a:t>
            </a:r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措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</a:t>
            </a:r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祈请邬金莲师诸圣众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金巴玛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炯内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拉所瓦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  祈请邬金上师莲华生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达拉旺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格辛吉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德所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祈祷赐予灌顶作加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持</a:t>
            </a:r>
            <a:endParaRPr lang="en-US" altLang="zh-CN" sz="2400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嗡阿吽</a:t>
            </a:r>
            <a:r>
              <a:rPr lang="zh-CN" altLang="en-US" sz="2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</a:t>
            </a:r>
            <a:r>
              <a:rPr lang="zh-CN" altLang="en-US" sz="2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匝儿格</a:t>
            </a:r>
            <a:r>
              <a:rPr lang="zh-CN" altLang="en-US" sz="2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热班玛色德</a:t>
            </a:r>
            <a:r>
              <a:rPr lang="zh-CN" altLang="en-US" sz="2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吽</a:t>
            </a:r>
            <a:endParaRPr lang="en-US" altLang="zh-CN" sz="2200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随力数诵</a:t>
            </a:r>
          </a:p>
        </p:txBody>
      </p:sp>
    </p:spTree>
    <p:extLst>
      <p:ext uri="{BB962C8B-B14F-4D97-AF65-F5344CB8AC3E}">
        <p14:creationId xmlns:p14="http://schemas.microsoft.com/office/powerpoint/2010/main" val="68955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76200" y="228600"/>
            <a:ext cx="11963400" cy="1143000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如是以胜解、虔诚之心猛厉祈请后，观想其光明甘露相续而入自梵顶后，获灌顶加持。另又莲师与任何本尊无别之上师瑜伽者，如以马头金刚为例，明观本性为莲师，形相为马头金刚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。（目前不用观想）</a:t>
            </a:r>
            <a:endParaRPr lang="zh-CN" alt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1676399"/>
            <a:ext cx="5791200" cy="5085907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玛纳哲僧旺格雅宜那 红黑三角自在无量宫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德那颇莫贼波丹当德 黑魔男女匍伏坐垫上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旺格加波班玛嘿日嘎 自在胜尊莲华嘿日嘎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班玛热杰楚哦南吉果 莲部忿怒诸尊作围绕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达珍旺格拉促拉索瓦得 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请马头自在诸圣众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邬金班玛炯内拉索瓦得 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请邬金上师莲华生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达拉旺格新吉拉德索 祈祷赐予灌顶作加持</a:t>
            </a: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如是以胜解、虔诚之心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……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获灌顶加持。</a:t>
            </a:r>
            <a:endParaRPr lang="zh-CN" altLang="en-US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943600" y="1676400"/>
            <a:ext cx="6096000" cy="5085906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如是大威德者：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堂那诶利札布雅意纳    诶变蓝黑忿怒无量殿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新吉切朗贼波丹当德    阎罗水牛蜷卧坐垫上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将花雅曼达嘎新吉协    文殊雅门达嘎大威德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协波戳沃札波括吉果    佛慢忿怒眷属作围绕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新吉协布拉促拉索瓦得 祈请怖畏金刚诸圣众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邬金班玛炯内拉索瓦得 祈请邬金上师莲华生</a:t>
            </a:r>
          </a:p>
          <a:p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达拉旺格新吉拉德索    祈祷赐予灌顶作加持</a:t>
            </a: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515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76200" y="124047"/>
            <a:ext cx="6477000" cy="67056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后行修四灌者：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内森耶给折森类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从于上师三处三字上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哦惹嘎玛糖森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雄内色      发出白红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蓝之三色光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让各内森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腾贝辛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吉拉      融入自身三处作加持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拉样喇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嘛括吉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      又复师偕眷属化为光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苍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波蓝内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酿格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特类腾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由自梵穴融入心明点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咪特当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耶美巴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上师意与自心成无别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涅聂玛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昂雅贝      心性本然法身中安住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哲巴耶达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旺伊耶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希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托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清净四障获得四灌智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蓝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炯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香格耶温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精熟四道现前四身果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巡拉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旺格玛利托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巴杰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获得一切灌顶及加持</a:t>
            </a:r>
          </a:p>
          <a:p>
            <a:endParaRPr lang="en-US" altLang="zh-CN" sz="1000" dirty="0"/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如是而观想。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嗡啊吽班匝格热班玛色德吽</a:t>
            </a:r>
          </a:p>
          <a:p>
            <a:endParaRPr lang="en-US" altLang="zh-CN" sz="7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随力数诵。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705600" y="1676400"/>
            <a:ext cx="5334000" cy="48768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最后发愿：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德样达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喇嘛当  生生世世不离师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1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拉隆秀将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恒时享用胜法乐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1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当蓝杰云丹</a:t>
            </a:r>
            <a:r>
              <a:rPr lang="en-US" altLang="zh-CN" sz="2400" dirty="0" err="1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圆满地道功德已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sz="11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杰羌格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果旁涅托效  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唯愿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速得金刚持</a:t>
            </a: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等愿文作念诵。</a:t>
            </a:r>
          </a:p>
          <a:p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此前行念诵仪轨为麦彭降华吉巴所造。增上善妙！</a:t>
            </a:r>
          </a:p>
        </p:txBody>
      </p:sp>
    </p:spTree>
    <p:extLst>
      <p:ext uri="{BB962C8B-B14F-4D97-AF65-F5344CB8AC3E}">
        <p14:creationId xmlns:p14="http://schemas.microsoft.com/office/powerpoint/2010/main" val="20229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1"/>
            <a:ext cx="11430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15620" algn="l"/>
              </a:tabLst>
            </a:pP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回向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：把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宋体" panose="02010600030101010101" pitchFamily="2" charset="-122"/>
              </a:rPr>
              <a:t>这</a:t>
            </a: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宋体" panose="02010600030101010101" pitchFamily="2" charset="-122"/>
              </a:rPr>
              <a:t>一座里观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宋体" panose="02010600030101010101" pitchFamily="2" charset="-122"/>
              </a:rPr>
              <a:t>修所做之善根，以及过去现在未来身语意所做的所有善根，如过去现在未来诸佛菩萨和所有传承上师如何无毒回向，我亦如何无毒回向，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愿</a:t>
            </a: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众生早日脱离轮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回苦</a:t>
            </a: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海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，证得圆满无上正等正觉佛陀的果</a:t>
            </a: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位。</a:t>
            </a:r>
            <a:r>
              <a:rPr lang="zh-CN" altLang="en-US" sz="32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此福已得一切智，摧伏一切过患敌，生老病死如波涛，愿渡有海诸有情。</a:t>
            </a:r>
            <a:endParaRPr lang="en-US" sz="3200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tabLst>
                <a:tab pos="515620" algn="l"/>
              </a:tabLst>
            </a:pPr>
            <a:endParaRPr lang="en-US" sz="3200" kern="1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tabLst>
                <a:tab pos="515620" algn="l"/>
              </a:tabLst>
            </a:pP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思维：今天的修法自己坚持修完，没有中断，也没有违背自己的诺言。想一想今天修法中出现的问题和得失，鼓励自己再接再励，修正问题，发扬优点，去除我慢，增加自信，精进提高。要争取每天都能够进步，变化，前进。动力越来越足，修法之心越来越迫切。</a:t>
            </a:r>
            <a:endParaRPr lang="en-US" altLang="zh-CN" sz="3200" b="1" kern="1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tabLst>
                <a:tab pos="515620" algn="l"/>
              </a:tabLst>
            </a:pPr>
            <a:endParaRPr lang="en-US" sz="2000" b="1" kern="1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tabLst>
                <a:tab pos="515620" algn="l"/>
              </a:tabLst>
            </a:pPr>
            <a:r>
              <a:rPr lang="zh-CN" altLang="en-US" sz="32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起坐</a:t>
            </a:r>
            <a:endParaRPr lang="en-US" sz="3200" kern="1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1236" y="1657276"/>
            <a:ext cx="99095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念诵开显解脱道的重要性和意义是什么？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禅定有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几种不同类别？我们在修四外加行的时候是修的哪一种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禅定？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为什么初学者要从有意识思维</a:t>
            </a:r>
            <a:r>
              <a:rPr lang="zh-CN" altLang="en-US" sz="2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</a:t>
            </a:r>
            <a:r>
              <a:rPr lang="zh-CN" altLang="en-US" sz="200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禅定开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始修？为何不能直接修四禅八定？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请描述一下什么是毗卢七法？毗卢代表什么意思？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为什么打坐前要排浊气，有什么作用？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观想的时候可以观想上师吗？ 所有的上师都是佛吗？你是如何理解视师如佛的？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打坐时手结定印放在肚脐下四指处，那个地方刚好是脚跟，是把手直接放在脚跟上还是手要悬空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地狱在哪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里？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我们该怎么观修“地狱中没有闲暇来修行佛法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”？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马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上就要开始上座修加行了，你觉得有什么实际困难吗？打算如何克服？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打坐观修能让很多问题得到解决，最难的是如何每天坚持一座的观修？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什么说修四加行能夠消除对现世和来世的颠倒心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地狱众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生不分昼夜饱尝着痛苦，极度恐惧，极度嗔恨，根本连上师三宝的名字也听不到。那么佛菩萨是怎么在地狱里度化众生的呢？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1236" y="841376"/>
            <a:ext cx="3551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问题讨论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3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29" y="127000"/>
            <a:ext cx="10360501" cy="711200"/>
          </a:xfrm>
        </p:spPr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入座</a:t>
            </a:r>
            <a:endParaRPr lang="en-CA" b="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71600"/>
            <a:ext cx="1135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11658600" cy="5791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毗卢七法－跏趺座，右压左，脚心朝上；身正直，脊背好像铜钱般挺直；手结定印；两臂张开；头微低；眼观鼻（隐约即可）；舌抵上腭（靠近牙齿）。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九排浊气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0"/>
            <a:endParaRPr lang="en-US" altLang="zh-CN" sz="2400" dirty="0" smtClean="0">
              <a:solidFill>
                <a:srgbClr val="C00000"/>
              </a:solidFill>
              <a:latin typeface="微软雅黑 Light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1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AutoNum type="arabicPeriod"/>
            </a:pPr>
            <a:r>
              <a:rPr lang="zh-CN" altLang="en-US" sz="24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皈依发心 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加倍咒，皈依偈，发心偈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AutoNum type="arabicPeriod"/>
            </a:pPr>
            <a:r>
              <a:rPr lang="zh-CN" altLang="en-US" sz="24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祈祷上师 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上师瑜伽速赐加持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AutoNum type="arabicPeriod"/>
            </a:pPr>
            <a:r>
              <a:rPr lang="zh-CN" altLang="en-US" sz="24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观想安住 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上师瑜伽速赐加持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457200" indent="-457200">
              <a:buAutoNum type="arabicPeriod"/>
            </a:pPr>
            <a:r>
              <a:rPr lang="zh-CN" altLang="en-US" sz="24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发誓与调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心 </a:t>
            </a:r>
            <a:r>
              <a:rPr lang="en-US" altLang="zh-CN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不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论遇到什么情况，一定坚持修完这一座，决不中断；再次观察和调整打坐目的，发起大乘菩提心。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0"/>
            <a:endParaRPr lang="en-US" sz="2400" dirty="0">
              <a:solidFill>
                <a:srgbClr val="C00000"/>
              </a:solidFill>
              <a:latin typeface="微软雅黑 Light"/>
              <a:ea typeface="微软雅黑" panose="020B0503020204020204" pitchFamily="34" charset="-122"/>
            </a:endParaRPr>
          </a:p>
          <a:p>
            <a:pPr lvl="0"/>
            <a:endParaRPr lang="en-CA" sz="2400" dirty="0">
              <a:solidFill>
                <a:srgbClr val="C00000"/>
              </a:solidFill>
              <a:latin typeface="微软雅黑 Light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50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381000"/>
            <a:ext cx="10360501" cy="7874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第一修法</a:t>
            </a:r>
            <a:endParaRPr lang="en-CA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143000" y="1447800"/>
            <a:ext cx="4800600" cy="52578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喇嘛钦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（三遍）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达救涅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嘎呃登哇吢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(Ra)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札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涅那顿钦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耶银诺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类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德札涅巴达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瑞匝耶拉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顿钦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丹杰登玛莫哲巴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顿美切吢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(Ra)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杰巴达嘉拉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巧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根迪喇咪特吉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达救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顿哟学巴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辛吉洛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324600" y="1447800"/>
            <a:ext cx="4495800" cy="52578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上师知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（三遍）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暇满难得犹如优昙花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既得大义超胜如意宝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获得如是此身唯一回</a:t>
            </a:r>
            <a:r>
              <a:rPr 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    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若未修持究竟大义果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我等无义虚度此人身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总集三宝上师悲眼视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愿获暇满实义求加持</a:t>
            </a:r>
            <a:endParaRPr 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054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10515600" cy="137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修到哪儿就从头念到哪儿停止，余下的回向前念完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743200" y="2133600"/>
            <a:ext cx="6324600" cy="31242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观修内容：人身难得等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buClr>
                <a:srgbClr val="C00000"/>
              </a:buClr>
            </a:pP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每座时间：根据慧灯禅修班要求</a:t>
            </a:r>
            <a:endParaRPr lang="en-US" altLang="zh-CN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866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381000"/>
            <a:ext cx="10360501" cy="7874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第二修法</a:t>
            </a:r>
            <a:endParaRPr lang="en-CA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143000" y="1447800"/>
            <a:ext cx="4800600" cy="5105400"/>
          </a:xfrm>
          <a:prstGeom prst="vertic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迪虚坛加么达洛银哟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诺吉刚拉三匠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切瓦诶香南切恰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麦匠</a:t>
            </a:r>
            <a:endParaRPr lang="en-US" altLang="zh-CN" sz="2400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怎森吉让果过内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瓦美昂德内巴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达嘉拉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滚巧根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喇咪特吉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么达切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瓦湛巴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辛吉洛</a:t>
            </a:r>
            <a:endParaRPr lang="en-US" altLang="zh-CN" sz="16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324600" y="1447800"/>
            <a:ext cx="4495800" cy="5105400"/>
          </a:xfrm>
          <a:prstGeom prst="vertic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诸法无常迁变如闪电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思维器情悉皆坏灭法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决定死亡死时却不定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心执常法唯是自欺诳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我等恒处懈怠放逸中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总集三宝上师悲眼视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能念无常死亡求加持</a:t>
            </a: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120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381000"/>
            <a:ext cx="10360501" cy="7874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第三修法</a:t>
            </a:r>
            <a:endParaRPr lang="en-CA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143000" y="1447800"/>
            <a:ext cx="4800600" cy="51054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那类追南样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切么吢</a:t>
            </a:r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(Ra</a:t>
            </a:r>
            <a:r>
              <a:rPr lang="en-US" altLang="zh-CN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杰追勒瓦美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波蓝德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类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酿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安迪波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秋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虚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让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拉门巴诶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那样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策银杰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么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尼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达嘉拉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滚巧根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喇咪特吉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德浪多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杰巴辛吉洛</a:t>
            </a: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324600" y="1447800"/>
            <a:ext cx="4495800" cy="51054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黑白业果永时亦不虚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于此无欺因果正道中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显现一切轮涅之诸法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虽知自作定熟于自身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我等无力如法作取舍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总集三宝上师悲眼视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能作善恶取舍求加持</a:t>
            </a: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95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381000"/>
            <a:ext cx="10360501" cy="7874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第四修法</a:t>
            </a:r>
            <a:endParaRPr lang="en-CA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143000" y="1447800"/>
            <a:ext cx="4800600" cy="51054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惹巴嘎沃德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鄂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芒当丹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囊卫耶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利杰瓦坚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en-US" altLang="zh-CN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Ra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彭波塔达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德鄂杰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括瓦美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耶哦札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样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得达么西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恰丹达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嘉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滚巧根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喇咪特吉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惹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诶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炯三巴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辛吉洛</a:t>
            </a: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324600" y="1447800"/>
            <a:ext cx="4495800" cy="51054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具足众多难忍之苦痛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彼现安乐欺意无常众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一切有漏五蕴痛苦因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三界轮回犹处火坑中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我等不知如是尚贪世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总集三宝上师悲眼视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buClr>
                <a:srgbClr val="C00000"/>
              </a:buClr>
            </a:pP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生起出离意乐求加持</a:t>
            </a:r>
            <a:endParaRPr lang="en-US" altLang="zh-CN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99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381000"/>
            <a:ext cx="11427301" cy="7874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开显解脱道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复次不共前行之皈依者：</a:t>
            </a:r>
            <a:endParaRPr lang="en-CA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6200" y="1600200"/>
            <a:ext cx="5867400" cy="49530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登德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华三香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钦雅嘎诶  于前如意宝树五枝上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威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色喇嘛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邬金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羌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中央上师邬金金刚持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杰波喇嘛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耶丹宽竹果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传承上师本尊空行聚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登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德顿巧迪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桑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吉南  前方师尊三世一切佛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意色涅追特钦帕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波措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右旁亲子大乘圣者众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佳德颂吢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拉万南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巴坚  后枝安奉善说众经卷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云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德巧嘉年让根登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  左侧八大尊者声缘僧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塔果耶西秋炯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措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南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得  周围智慧护法众环绕</a:t>
            </a: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效吉迪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森嘉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耶坛加根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所有十方三世皈依境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172201" y="1600200"/>
            <a:ext cx="5867401" cy="49530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玛苍美巴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德恭达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萨沃  悉皆明观犹如芝麻荚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登德让当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玛瘦都吉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  于前我与母等众亲眷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跨恰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森坚根吉给德得  及诸遍天有情敬顶礼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迪德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内荣向切酿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布瓦  从今乃至菩提果之间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耶起乔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给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嘉森桌瓦三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发起殊胜信解而皈依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南葵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色南夸刚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瓦耶  虚空界中遍满虚空者</a:t>
            </a:r>
            <a:endParaRPr lang="en-US" altLang="zh-CN" sz="24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喇嘛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耶丹宽竹措南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  上师本尊空行诸会众</a:t>
            </a:r>
            <a:endParaRPr lang="en-US" altLang="zh-CN" sz="24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桑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吉秋当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帕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波根登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拉  诸佛正法以及圣众前</a:t>
            </a:r>
            <a:endParaRPr lang="en-US" altLang="zh-CN" sz="24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当桌折给</a:t>
            </a:r>
            <a:r>
              <a:rPr lang="zh-CN" altLang="en-US" sz="2400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贝嘉森切  我与六道众生敬皈依</a:t>
            </a:r>
            <a:endParaRPr lang="en-US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462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381000"/>
            <a:ext cx="11963401" cy="78740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于如上皈依境前而发心者：初修四无量心：愿诸众生永具安乐等。次正行发心者：</a:t>
            </a:r>
            <a:endParaRPr lang="en-CA" dirty="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828800" y="1168400"/>
            <a:ext cx="8458200" cy="546100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吙                                 吙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杰达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迪森嘉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瓦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这结吉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如同三世佛佛子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向切巧德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特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讷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      已发最胜菩提心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达匠夸恰桌根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扎西协      我亦为度遍天众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喇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美向切巧德森结多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愿发无上胜觉心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上颂诵十万遍后，次殊胜密咒果乘之发心：</a:t>
            </a:r>
            <a:endParaRPr lang="en-US" altLang="zh-CN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sz="10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达当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塔意森坚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南       我与无边诸有情</a:t>
            </a: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耶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内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桑吉印巴拉       本来即是正觉尊</a:t>
            </a: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印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巴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西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波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达涅德       了知如是之自性</a:t>
            </a:r>
          </a:p>
          <a:p>
            <a:pPr algn="ctr"/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向切巧德森结多       </a:t>
            </a:r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即发殊胜菩提心</a:t>
            </a:r>
          </a:p>
          <a:p>
            <a:pPr algn="ctr"/>
            <a:r>
              <a:rPr lang="zh-CN" altLang="en-US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（如是随力诵。）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750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4103</Words>
  <Application>Microsoft Office PowerPoint</Application>
  <PresentationFormat>Custom</PresentationFormat>
  <Paragraphs>438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Banded Design Yellow 16x9</vt:lpstr>
      <vt:lpstr>PowerPoint Presentation</vt:lpstr>
      <vt:lpstr>入座</vt:lpstr>
      <vt:lpstr>开显解脱道 - 第一修法</vt:lpstr>
      <vt:lpstr>《开显解脱道》修到哪儿就从头念到哪儿停止，余下的回向前念完</vt:lpstr>
      <vt:lpstr>开显解脱道 - 第二修法</vt:lpstr>
      <vt:lpstr>开显解脱道 - 第三修法</vt:lpstr>
      <vt:lpstr>开显解脱道 - 第四修法</vt:lpstr>
      <vt:lpstr>开显解脱道 - 复次不共前行之皈依者：</vt:lpstr>
      <vt:lpstr>于如上皈依境前而发心者：初修四无量心：愿诸众生永具安乐等。次正行发心者：</vt:lpstr>
      <vt:lpstr>供曼茶者：</vt:lpstr>
      <vt:lpstr>修诵金刚萨埵者：</vt:lpstr>
      <vt:lpstr>金刚萨埵 - 后行者：</vt:lpstr>
      <vt:lpstr>金刚萨埵 – 回向者，发愿者：</vt:lpstr>
      <vt:lpstr>上师瑜伽者：</vt:lpstr>
      <vt:lpstr>上师瑜伽者：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2015-09-26T20:05:38Z</dcterms:created>
  <dcterms:modified xsi:type="dcterms:W3CDTF">2018-05-15T22:01:25Z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