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343" r:id="rId6"/>
    <p:sldId id="289" r:id="rId7"/>
    <p:sldId id="371" r:id="rId8"/>
    <p:sldId id="347" r:id="rId9"/>
    <p:sldId id="374" r:id="rId10"/>
    <p:sldId id="375" r:id="rId11"/>
    <p:sldId id="376" r:id="rId12"/>
    <p:sldId id="377" r:id="rId13"/>
    <p:sldId id="388" r:id="rId14"/>
    <p:sldId id="355" r:id="rId15"/>
    <p:sldId id="352" r:id="rId16"/>
    <p:sldId id="357" r:id="rId17"/>
    <p:sldId id="390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398" r:id="rId26"/>
    <p:sldId id="400" r:id="rId27"/>
    <p:sldId id="401" r:id="rId28"/>
    <p:sldId id="399" r:id="rId29"/>
    <p:sldId id="402" r:id="rId30"/>
    <p:sldId id="403" r:id="rId31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9/10/18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5240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zh-CN" altLang="en-US" sz="2100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sz="2100" dirty="0" smtClean="0">
                <a:latin typeface="Kaiti SC Regular"/>
                <a:cs typeface="Kaiti SC Regular"/>
              </a:rPr>
              <a:t>佛教</a:t>
            </a:r>
            <a:r>
              <a:rPr lang="en-US" altLang="zh-CN" sz="2100" dirty="0">
                <a:latin typeface="Kaiti SC Regular"/>
                <a:cs typeface="Kaiti SC Regular"/>
              </a:rPr>
              <a:t>当中的厌离心与之不同，第五品讲解脱利益，就是引导你趋向于解脱。虽然厌离轮回，但是心向解脱道，如果有这种心就叫出离心——出离轮回且想要求解脱的心。</a:t>
            </a:r>
            <a:br>
              <a:rPr lang="en-US" altLang="zh-CN" sz="2100" dirty="0">
                <a:latin typeface="Kaiti SC Regular"/>
                <a:cs typeface="Kaiti SC Regular"/>
              </a:rPr>
            </a:br>
            <a:endParaRPr lang="en-US" altLang="zh-CN" sz="21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100" dirty="0" smtClean="0">
                <a:latin typeface="Kaiti SC Regular"/>
                <a:cs typeface="Kaiti SC Regular"/>
              </a:rPr>
              <a:t>第</a:t>
            </a:r>
            <a:r>
              <a:rPr lang="en-US" altLang="zh-CN" sz="2100" dirty="0">
                <a:latin typeface="Kaiti SC Regular"/>
                <a:cs typeface="Kaiti SC Regular"/>
              </a:rPr>
              <a:t>一个对于轮回，这里讲的没有厌离，没有丝毫的恐惧感、厌倦心，对佛法和佛法能够达到的目标没有兴趣。为什么？因为有苦所以我们要解脱。要怎样才能解脱？修行佛法才可以解脱。但是你现在对轮回没有畏惧，你怎么会觉得佛法是必须要依止、必须要修学的离苦之因呢？不会的。没有出离心我们就必须要好好去观修。因为现在我们是有点出离心的，但是不稳固、不广大，或者对出离心的认识很模糊。</a:t>
            </a:r>
            <a:br>
              <a:rPr lang="en-US" altLang="zh-CN" sz="2100" dirty="0">
                <a:latin typeface="Kaiti SC Regular"/>
                <a:cs typeface="Kaiti SC Regular"/>
              </a:rPr>
            </a:br>
            <a:endParaRPr lang="en-US" altLang="zh-CN" sz="21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100" dirty="0" smtClean="0">
                <a:latin typeface="Kaiti SC Regular"/>
                <a:cs typeface="Kaiti SC Regular"/>
              </a:rPr>
              <a:t>大</a:t>
            </a:r>
            <a:r>
              <a:rPr lang="en-US" altLang="zh-CN" sz="2100" dirty="0">
                <a:latin typeface="Kaiti SC Regular"/>
                <a:cs typeface="Kaiti SC Regular"/>
              </a:rPr>
              <a:t>恩上师经常讲法，知道了出离心、菩提心都是很熟悉的词汇。我们对出离心的认知还是比较模糊的，到底出离是什么、从哪里出离？很模糊。认知的程度很浮浅，甚至还有错误的解读。到底什么是出离心？真正对治出离心，就必须要好好地去闻思出离心方面的教授，知道出离心是什么状态。</a:t>
            </a:r>
            <a:br>
              <a:rPr lang="en-US" altLang="zh-CN" sz="2100" dirty="0">
                <a:latin typeface="Kaiti SC Regular"/>
                <a:cs typeface="Kaiti SC Regular"/>
              </a:rPr>
            </a:br>
            <a:endParaRPr lang="en-US" altLang="zh-CN" sz="21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100" dirty="0" smtClean="0">
                <a:latin typeface="Kaiti SC Regular"/>
                <a:cs typeface="Kaiti SC Regular"/>
              </a:rPr>
              <a:t>比如</a:t>
            </a:r>
            <a:r>
              <a:rPr lang="en-US" altLang="zh-CN" sz="2100" dirty="0">
                <a:latin typeface="Kaiti SC Regular"/>
                <a:cs typeface="Kaiti SC Regular"/>
              </a:rPr>
              <a:t>我们现在所学的共同前行的部分，主要是讲出离心。当我们把法义好好地、认真地学圆满就知道，应该这样准确地来认知出离心。当然知道还不够，只是从观念知道。我们内心耽执轮回的习气无比强大，单单知道出离心是不够的、対治不了</a:t>
            </a:r>
            <a:r>
              <a:rPr lang="en-US" altLang="zh-CN" sz="2100" dirty="0" smtClean="0">
                <a:latin typeface="Kaiti SC Regular"/>
                <a:cs typeface="Kaiti SC Regular"/>
              </a:rPr>
              <a:t>。</a:t>
            </a:r>
            <a:r>
              <a:rPr lang="zh-CN" altLang="en-US" sz="2100" dirty="0" smtClean="0">
                <a:latin typeface="Kaiti SC Regular"/>
                <a:cs typeface="Kaiti SC Regular"/>
              </a:rPr>
              <a:t>（接下）</a:t>
            </a:r>
            <a:endParaRPr lang="en-US" altLang="zh-CN" sz="21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1611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47694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sz="2200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sz="2200" dirty="0" smtClean="0">
                <a:latin typeface="Kaiti SC Regular"/>
                <a:cs typeface="Kaiti SC Regular"/>
              </a:rPr>
              <a:t>有些</a:t>
            </a:r>
            <a:r>
              <a:rPr lang="en-US" altLang="zh-CN" sz="2200" dirty="0">
                <a:latin typeface="Kaiti SC Regular"/>
                <a:cs typeface="Kaiti SC Regular"/>
              </a:rPr>
              <a:t>道友经常有困惑，我学这么多出离心为什么还耽著轮回？这个耽著轮回的心是已经习惯养成了，已经很稳固地在我们内心任运而转，势力很强大。现在学了两三年的佛法，我们对治不了、压伏不了烦恼也很正常。为什么呢？我们现在只是学习阶段，只是了知、大概修了一些。还没有通过非常精进的方式，长时间地去观修出离心。当我们的出离心观修好了，对于轮回自然看破、自然放下执着，粗重的烦恼自然就被压制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出</a:t>
            </a:r>
            <a:r>
              <a:rPr lang="en-US" altLang="zh-CN" sz="2200" dirty="0">
                <a:latin typeface="Kaiti SC Regular"/>
                <a:cs typeface="Kaiti SC Regular"/>
              </a:rPr>
              <a:t>离心真实是趋向于佛法之因的一种要素。有了出离心我们就愿意认真地修行，成为一个真实的、标准的佛弟子。如果没有出离心，是什么阶段？可能是一个准备进入佛法的人，或者是一个佛法的爱好者，还不算是真正的佛弟子。真正的佛弟子标准相应该是有出离心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佛法</a:t>
            </a:r>
            <a:r>
              <a:rPr lang="en-US" altLang="zh-CN" sz="2200" dirty="0">
                <a:latin typeface="Kaiti SC Regular"/>
                <a:cs typeface="Kaiti SC Regular"/>
              </a:rPr>
              <a:t>是让我们解脱、觉悟的。有些人皈依只是为了找心里的安慰。皈依或者学习佛法只是救畏、善愿，严格意义上讲不能叫真正的佛弟子，他的法相不具足。真正的佛法是什么？并不是在世间当中给我们带来安慰，并不是心灵的鸡汤，是要解脱、觉悟的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对于</a:t>
            </a:r>
            <a:r>
              <a:rPr lang="en-US" altLang="zh-CN" sz="2200" dirty="0">
                <a:latin typeface="Kaiti SC Regular"/>
                <a:cs typeface="Kaiti SC Regular"/>
              </a:rPr>
              <a:t>轮回觉得还挺好的，只不过有些地方不圆满，只不过做事比较焦虑、比较烦燥。只要把焦虑、烦燥的情绪处理好，我就会更快乐。这个对不对？佛法有这个功效，但是它绝对不是这个功效。只是附带的、表层的一些功效而已。真正的强大的功效不在这。真正强大的功效就是真的要觉悟无我，获得真实的从整个轮回当中解脱的状态</a:t>
            </a:r>
            <a:r>
              <a:rPr lang="en-US" altLang="zh-CN" sz="2200" dirty="0" smtClean="0">
                <a:latin typeface="Kaiti SC Regular"/>
                <a:cs typeface="Kaiti SC Regular"/>
              </a:rPr>
              <a:t>。</a:t>
            </a:r>
            <a:r>
              <a:rPr lang="zh-CN" altLang="en-US" sz="2200" dirty="0" smtClean="0">
                <a:latin typeface="Kaiti SC Regular"/>
                <a:cs typeface="Kaiti SC Regular"/>
              </a:rPr>
              <a:t>（接下）</a:t>
            </a:r>
            <a:endParaRPr lang="en-US" altLang="zh-CN" sz="22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 smtClean="0"/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3467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395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出</a:t>
            </a:r>
            <a:r>
              <a:rPr lang="en-US" altLang="zh-CN" dirty="0">
                <a:latin typeface="Kaiti SC Regular"/>
                <a:cs typeface="Kaiti SC Regular"/>
              </a:rPr>
              <a:t>离心可以通过修学《心性休息》、《前行》、《广论》等，都有很多专门讲出离心的修法。如果我们现在出离心不稳固，就要好好学、好好去修四加行。为了生起这样状态，也是要积资净障、祈祷上师加持、发愿回向。这样长期的修行，内心当中的出离心会全方位地、很稳固很清晰地、非常合格地生起来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</a:p>
          <a:p>
            <a:pPr marL="68580" indent="0">
              <a:buNone/>
            </a:pPr>
            <a:r>
              <a:rPr lang="en-US" altLang="zh-CN" dirty="0">
                <a:latin typeface="Kaiti SC Regular"/>
                <a:cs typeface="Kaiti SC Regular"/>
              </a:rPr>
              <a:t/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en-US" altLang="zh-CN" dirty="0">
                <a:latin typeface="Kaiti SC Regular"/>
                <a:cs typeface="Kaiti SC Regular"/>
              </a:rPr>
              <a:t>有的时候出离心是阶段性的，身体不好、比较挫折的时候，觉得还是解脱、往生极乐世界好。过段时间改变了，身体好了、事业开始顺了、家庭的问题解决了，这个出离心就没有了。这方面的出离心是阶段性的、依缘而生的，不是从内心通过观修等正因引发的。只是通过一些助缘、偶尔暂时的因缘引发的出离心不可靠。不要嘴上说我已经有了出离心，过段时间又产生耽着轮回的心，那就会非常不好意思了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华</a:t>
            </a:r>
            <a:r>
              <a:rPr lang="en-US" altLang="zh-CN" dirty="0">
                <a:latin typeface="Kaiti SC Regular"/>
                <a:cs typeface="Kaiti SC Regular"/>
              </a:rPr>
              <a:t>智仁波切在《莲苑歌舞》中也讲，暂时的因缘引发的出离心不可靠，不要被它所欺骗。在《自我教言》中也是“不宣偶尔出离心”，我们的出离心还是不太稳。我们很想解脱的时候，对轮回当中的很多人、很多事、很多东西是放不下的。你想解脱，这些东西对你来讲没有什么很重要的，得到也没什么，失去也没什么。不会对亲友过多的贪念、对怨敌有过多的嗔恨，但也不是木头人的状态，因为你知道这些东西的确实对解脱没有用。心是在求解脱道上面，这些东西有也可以、没有也可以，这是正确的状态，但是想出离的心非常强烈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通过</a:t>
            </a:r>
            <a:r>
              <a:rPr lang="en-US" altLang="zh-CN" dirty="0">
                <a:latin typeface="Kaiti SC Regular"/>
                <a:cs typeface="Kaiti SC Regular"/>
              </a:rPr>
              <a:t>修出离心、闻思出离心的方式，内心当中生起出离心。如果一个人完全没有出离心，谁跟他讲都没有办法产生，这个人就是无暇，就是这个地方所讲断缘心的其中一种情况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 smtClean="0"/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2306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175" y="590895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无出离心（对治）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09" y="1233535"/>
            <a:ext cx="7479413" cy="51673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3200" dirty="0">
                <a:latin typeface="Kaiti SC Regular"/>
                <a:cs typeface="Kaiti SC Regular"/>
              </a:rPr>
              <a:t>要</a:t>
            </a:r>
            <a:r>
              <a:rPr lang="zh-CN" altLang="en-US" sz="3200" dirty="0">
                <a:solidFill>
                  <a:srgbClr val="3366FF"/>
                </a:solidFill>
                <a:latin typeface="Kaiti SC Regular"/>
                <a:cs typeface="Kaiti SC Regular"/>
              </a:rPr>
              <a:t>对治</a:t>
            </a:r>
            <a:r>
              <a:rPr lang="zh-CN" altLang="en-US" sz="3200" dirty="0">
                <a:latin typeface="Kaiti SC Regular"/>
                <a:cs typeface="Kaiti SC Regular"/>
              </a:rPr>
              <a:t>无出离心</a:t>
            </a:r>
            <a:r>
              <a:rPr lang="en-US" altLang="zh-CN" sz="3200" dirty="0">
                <a:latin typeface="Kaiti SC Regular"/>
                <a:cs typeface="Kaiti SC Regular"/>
              </a:rPr>
              <a:t>,</a:t>
            </a:r>
            <a:r>
              <a:rPr lang="zh-CN" altLang="en-US" sz="3200" dirty="0">
                <a:latin typeface="Kaiti SC Regular"/>
                <a:cs typeface="Kaiti SC Regular"/>
              </a:rPr>
              <a:t>务必了解三有三界轮</a:t>
            </a:r>
            <a:r>
              <a:rPr lang="zh-CN" altLang="en-US" sz="3200" dirty="0" smtClean="0">
                <a:latin typeface="Kaiti SC Regular"/>
                <a:cs typeface="Kaiti SC Regular"/>
              </a:rPr>
              <a:t>回的过患</a:t>
            </a:r>
            <a:r>
              <a:rPr lang="en-US" altLang="zh-CN" sz="3200" dirty="0">
                <a:latin typeface="Kaiti SC Regular"/>
                <a:cs typeface="Kaiti SC Regular"/>
              </a:rPr>
              <a:t>,</a:t>
            </a:r>
            <a:r>
              <a:rPr lang="zh-CN" altLang="en-US" sz="3200" dirty="0">
                <a:latin typeface="Kaiti SC Regular"/>
                <a:cs typeface="Kaiti SC Regular"/>
              </a:rPr>
              <a:t>生起出离之心。 </a:t>
            </a:r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5" name="Rectangle 4"/>
          <p:cNvSpPr/>
          <p:nvPr/>
        </p:nvSpPr>
        <p:spPr>
          <a:xfrm>
            <a:off x="3793655" y="5957887"/>
            <a:ext cx="4886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2400" dirty="0">
                <a:latin typeface="Kaiti SC Regular"/>
                <a:cs typeface="Kaiti SC Regular"/>
              </a:rPr>
              <a:t>－</a:t>
            </a:r>
            <a:r>
              <a:rPr lang="en-US" altLang="zh-CN" sz="2400" dirty="0">
                <a:latin typeface="Kaiti SC Regular"/>
                <a:cs typeface="Kaiti SC Regular"/>
              </a:rPr>
              <a:t> </a:t>
            </a:r>
            <a:r>
              <a:rPr lang="zh-CN" altLang="en-US" sz="2400" dirty="0" smtClean="0">
                <a:latin typeface="Kaiti SC Regular"/>
                <a:cs typeface="Kaiti SC Regular"/>
              </a:rPr>
              <a:t>堪布阿琼仁波切</a:t>
            </a:r>
            <a:r>
              <a:rPr lang="en-US" altLang="zh-CN" sz="2400" dirty="0" smtClean="0">
                <a:latin typeface="Kaiti SC Regular"/>
                <a:cs typeface="Kaiti SC Regular"/>
              </a:rPr>
              <a:t>《</a:t>
            </a:r>
            <a:r>
              <a:rPr lang="zh-CN" altLang="en-US" sz="2400" dirty="0" smtClean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 smtClean="0">
                <a:latin typeface="Kaiti SC Regular"/>
                <a:cs typeface="Kaiti SC Regular"/>
              </a:rPr>
              <a:t>》 </a:t>
            </a:r>
            <a:endParaRPr lang="en-US" altLang="zh-CN" sz="2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86357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590895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09" y="1233535"/>
            <a:ext cx="7479413" cy="5167392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altLang="zh-CN" b="1" dirty="0">
                <a:latin typeface="Kaiti SC Regular"/>
                <a:cs typeface="Kaiti SC Regular"/>
              </a:rPr>
              <a:t>厌患小之对治者，了知三有三界之过患后，发起出离之心。</a:t>
            </a:r>
            <a:r>
              <a:rPr lang="en-US" altLang="zh-CN" dirty="0">
                <a:latin typeface="Kaiti SC Regular"/>
                <a:cs typeface="Kaiti SC Regular"/>
              </a:rPr>
              <a:t/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如果</a:t>
            </a:r>
            <a:r>
              <a:rPr lang="en-US" altLang="zh-CN" dirty="0">
                <a:latin typeface="Kaiti SC Regular"/>
                <a:cs typeface="Kaiti SC Regular"/>
              </a:rPr>
              <a:t>厌患三有过患之心稍有薄弱，就很难发起希求解脱的心力，每一次修法都不具解脱和成佛之等起的缘故，修再多的法也只是落于成办轮回安乐，根本无法达到出世道的层面，因而成为无暇状态。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那么</a:t>
            </a:r>
            <a:r>
              <a:rPr lang="en-US" altLang="zh-CN" dirty="0">
                <a:latin typeface="Kaiti SC Regular"/>
                <a:cs typeface="Kaiti SC Regular"/>
              </a:rPr>
              <a:t>，</a:t>
            </a:r>
            <a:r>
              <a:rPr lang="en-US" altLang="zh-CN" dirty="0">
                <a:solidFill>
                  <a:srgbClr val="0000FF"/>
                </a:solidFill>
                <a:latin typeface="Kaiti SC Regular"/>
                <a:cs typeface="Kaiti SC Regular"/>
              </a:rPr>
              <a:t>如何来对治</a:t>
            </a:r>
            <a:r>
              <a:rPr lang="en-US" altLang="zh-CN" dirty="0">
                <a:latin typeface="Kaiti SC Regular"/>
                <a:cs typeface="Kaiti SC Regular"/>
              </a:rPr>
              <a:t>断绝解脱种性的贪染世间之心呢？这就必须了解欲、色、无色三有或三界充满过患，唯一是苦的自性，如同三苦炽然的火宅般，应当一心希求从中出离。出离包括小出离、大出离等，分别是指从三界中出离以及帮一切众生从轮涅两边中出离，以此心摄持，每一种法行都能落在解脱和成佛之道中，从而拥有修法的闲暇、充足的缘起。这一切都来自于励力观修轮回过患而发起出离心。</a:t>
            </a:r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4959691" y="6208599"/>
            <a:ext cx="31085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前行备忘录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讲记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549779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458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无出离心／不厌轮回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10343"/>
            <a:ext cx="7992581" cy="5421569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altLang="zh-CN" sz="2200" b="1" dirty="0" smtClean="0">
                <a:latin typeface="Kaiti SC Regular"/>
                <a:cs typeface="Kaiti SC Regular"/>
              </a:rPr>
              <a:t>讲</a:t>
            </a:r>
            <a:r>
              <a:rPr lang="en-US" altLang="zh-CN" sz="2200" b="1" dirty="0">
                <a:latin typeface="Kaiti SC Regular"/>
                <a:cs typeface="Kaiti SC Regular"/>
              </a:rPr>
              <a:t>了恶趣和轮回的过患以及今生的苦如何，也毕竟不生惧怕之心的话，入法之因的出离心根本就不生起。</a:t>
            </a:r>
            <a:r>
              <a:rPr lang="en-US" altLang="zh-CN" sz="2200" dirty="0">
                <a:latin typeface="Kaiti SC Regular"/>
                <a:cs typeface="Kaiti SC Regular"/>
              </a:rPr>
              <a:t/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观察</a:t>
            </a:r>
            <a:r>
              <a:rPr lang="en-US" altLang="zh-CN" sz="2200" dirty="0">
                <a:latin typeface="Kaiti SC Regular"/>
                <a:cs typeface="Kaiti SC Regular"/>
              </a:rPr>
              <a:t>：于轮回苦毫不畏惧、不生出离心的缘故，没有入法的因，修法只能是零。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r>
              <a:rPr lang="en-US" altLang="zh-CN" sz="2200" dirty="0">
                <a:latin typeface="Kaiti SC Regular"/>
                <a:cs typeface="Kaiti SC Regular"/>
              </a:rPr>
              <a:t/>
            </a:r>
            <a:br>
              <a:rPr lang="en-US" altLang="zh-CN" sz="2200" dirty="0">
                <a:latin typeface="Kaiti SC Regular"/>
                <a:cs typeface="Kaiti SC Regular"/>
              </a:rPr>
            </a:br>
            <a:r>
              <a:rPr lang="en-US" altLang="zh-CN" sz="2200" dirty="0">
                <a:latin typeface="Kaiti SC Regular"/>
                <a:cs typeface="Kaiti SC Regular"/>
              </a:rPr>
              <a:t>讲说恶趣苦、轮回苦以及今生的苦难如何，无非是要让众生认清轮回。处境恶劣如火宅，时时刻刻被三苦所烧，未来还会有无数的苦，了知这些以后才会一心想要从中脱出，想要踏上解脱之道。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对于</a:t>
            </a:r>
            <a:r>
              <a:rPr lang="en-US" altLang="zh-CN" sz="2200" dirty="0">
                <a:latin typeface="Kaiti SC Regular"/>
                <a:cs typeface="Kaiti SC Regular"/>
              </a:rPr>
              <a:t>不具有基本出离种性的人，无论为他宣说多少地狱苦、饿鬼苦、旁生苦，无论宣说多少轮回中的三苦六苦，以及人间的八苦等，他心里都丝毫不生畏惧。他认为待在这里很舒服，不愿考虑后世的前途，也不感觉自身的处境有多么危险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上</a:t>
            </a:r>
            <a:r>
              <a:rPr lang="en-US" altLang="zh-CN" sz="2200" dirty="0">
                <a:latin typeface="Kaiti SC Regular"/>
                <a:cs typeface="Kaiti SC Regular"/>
              </a:rPr>
              <a:t>文讲过，本法的真实基础入门是出离心。看到轮回毫无实义，一心希求出离，才是抓住了道的开端。如果缺少了最初的缘起点，就是失去了趣入的因缘，整个法道也就由此告缺，解脱道的修持只能打上零分。严格来说，在此无暇者的内心当中不可能出现任何一种解脱道的道法，他将完全被乐著轮回之心锁定在生死当中，无法出现任何修习出世法的机，这就是断坏出离心种性的无暇状况。</a:t>
            </a:r>
          </a:p>
          <a:p>
            <a:pPr>
              <a:buFont typeface="Wingdings" charset="2"/>
              <a:buChar char="l"/>
            </a:pPr>
            <a:endParaRPr lang="en-US" altLang="zh-CN" dirty="0"/>
          </a:p>
          <a:p>
            <a:endParaRPr lang="en-US" altLang="zh-CN" b="1" dirty="0" smtClean="0"/>
          </a:p>
          <a:p>
            <a:pPr marL="68580" indent="0">
              <a:buNone/>
            </a:pPr>
            <a:endParaRPr lang="en-US" altLang="zh-CN" b="1" dirty="0"/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180595" y="6219805"/>
            <a:ext cx="3286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 smtClean="0">
                <a:latin typeface="Kaiti SC Regular"/>
                <a:cs typeface="Kaiti SC Regular"/>
              </a:rPr>
              <a:t>《</a:t>
            </a:r>
            <a:r>
              <a:rPr lang="zh-CN" altLang="en-US" sz="1400" dirty="0" smtClean="0">
                <a:latin typeface="Kaiti SC Regular"/>
                <a:cs typeface="Kaiti SC Regular"/>
              </a:rPr>
              <a:t>普贤上师言教讲记</a:t>
            </a:r>
            <a:r>
              <a:rPr lang="en-US" altLang="zh-CN" sz="1400" dirty="0" smtClean="0">
                <a:latin typeface="Kaiti SC Regular"/>
                <a:cs typeface="Kaiti SC Regular"/>
              </a:rPr>
              <a:t>》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73516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46" y="590895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无出离心／不厌轮回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09" y="1233535"/>
            <a:ext cx="7479413" cy="51673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zh-CN" dirty="0">
                <a:latin typeface="Kaiti SC Regular"/>
                <a:cs typeface="Kaiti SC Regular"/>
              </a:rPr>
              <a:t>“不厌轮回”，就是没有出离心，心处在一种僵化状态，种性不足。一说到恶趣苦、轮回苦或者现世苦，一点不生畏惧心，什么也不怕，这就叫刚强难化。这不是他有勇气，而是一种缺善根相。要培养他的时候，入佛法的因——出离心根本生不起来，心整天顺着享乐主义转，认为人生就是为了享受，一点不害怕因果，不害怕轮回。这样再怎么学法也是无暇，不会出现解脱道的机缘。因为内在完全被乐执、常执、自以为是等封住了，出不来菩提的苗芽，这叫做断种性无暇。</a:t>
            </a: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52804" y="6131633"/>
            <a:ext cx="453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 smtClean="0">
                <a:latin typeface="Kaiti SC Regular"/>
                <a:cs typeface="Kaiti SC Regular"/>
              </a:rPr>
              <a:t>《</a:t>
            </a:r>
            <a:r>
              <a:rPr lang="zh-CN" altLang="en-US" sz="1400" dirty="0" smtClean="0">
                <a:latin typeface="Kaiti SC Regular"/>
                <a:cs typeface="Kaiti SC Regular"/>
              </a:rPr>
              <a:t>前行实修引导之法轨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 smtClean="0">
                <a:latin typeface="Kaiti SC Regular"/>
                <a:cs typeface="Kaiti SC Regular"/>
              </a:rPr>
              <a:t>－暇满引导二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73473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004" y="590158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596" y="1232798"/>
            <a:ext cx="7461868" cy="591854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sz="1800" dirty="0">
                <a:latin typeface="Kaiti SC Regular"/>
                <a:cs typeface="Kaiti SC Regular"/>
              </a:rPr>
              <a:t>如果对佛陀的教法、证法，还有给我们传讲真实不虚教言的上师，连一丝一毫的信心都没有——比如说，《大圆满前行》的法本来了，你觉得跟一张报纸没什么两样；给你传讲最甚深法要的上师来了，你就随便应付一下：“噢，您来了，要不要吃点东西？好，拜拜！”那显然已封闭了佛法的入门，这样一来，也就不能踏上解脱正道。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在</a:t>
            </a:r>
            <a:r>
              <a:rPr lang="en-US" altLang="zh-CN" sz="1800" dirty="0">
                <a:latin typeface="Kaiti SC Regular"/>
                <a:cs typeface="Kaiti SC Regular"/>
              </a:rPr>
              <a:t>修行的过程中，信心和智慧相当重要。若没有智慧，不可能通达一切万法的实相；若没有信心，则无法趋入这样的法门。正如龙猛菩萨在《中观宝鬘论》中所言：“具信故依法，具慧故知真，此二主为慧，前行即信心。”有了信心以后，我们才会希求佛法；有了智慧以后，才能通达人无我、法无我，或是佛教中四法印的道理等。而在智慧和信心这二者中，智慧是占主要地位的，因为依此可通达万法世俗谛和胜义谛的真相。但要入于这样的境界，必须依靠信心来推动，就像《宝性论》中所说，殊胜的胜义空性也要依靠信心方可</a:t>
            </a:r>
            <a:r>
              <a:rPr lang="en-US" altLang="zh-CN" sz="1800" dirty="0" smtClean="0">
                <a:latin typeface="Kaiti SC Regular"/>
                <a:cs typeface="Kaiti SC Regular"/>
              </a:rPr>
              <a:t>证悟。</a:t>
            </a:r>
            <a:r>
              <a:rPr lang="en-US" altLang="zh-CN" sz="1800" dirty="0">
                <a:latin typeface="Kaiti SC Regular"/>
                <a:cs typeface="Kaiti SC Regular"/>
              </a:rPr>
              <a:t>如果你点滴信心也没有，绝不可能入于佛法之门；假如你信心很不错，像有些老修行人、老居士一样，那即使不具足通达万法的智慧，也永远不会在佛法的光明中退转</a:t>
            </a:r>
            <a:r>
              <a:rPr lang="en-US" altLang="zh-CN" sz="1800" dirty="0" smtClean="0">
                <a:latin typeface="Kaiti SC Regular"/>
                <a:cs typeface="Kaiti SC Regular"/>
              </a:rPr>
              <a:t>。</a:t>
            </a:r>
            <a:r>
              <a:rPr lang="zh-CN" altLang="en-US" sz="1800" dirty="0" smtClean="0">
                <a:latin typeface="Kaiti SC Regular"/>
                <a:cs typeface="Kaiti SC Regular"/>
              </a:rPr>
              <a:t>（接下）</a:t>
            </a:r>
            <a:r>
              <a:rPr lang="en-US" altLang="zh-CN" sz="1800" dirty="0">
                <a:latin typeface="Kaiti SC Regular"/>
                <a:cs typeface="Kaiti SC Regular"/>
              </a:rPr>
              <a:t> </a:t>
            </a:r>
          </a:p>
          <a:p>
            <a:pPr marL="68580" indent="0">
              <a:buNone/>
            </a:pP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049446" y="6033607"/>
            <a:ext cx="3018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dirty="0">
                <a:latin typeface="Kaiti SC Regular"/>
                <a:cs typeface="Kaiti SC Regular"/>
              </a:rPr>
              <a:t>－</a:t>
            </a:r>
            <a:r>
              <a:rPr lang="en-US" altLang="zh-CN" dirty="0">
                <a:latin typeface="Kaiti SC Regular"/>
                <a:cs typeface="Kaiti SC Regular"/>
              </a:rPr>
              <a:t> </a:t>
            </a:r>
            <a:r>
              <a:rPr lang="zh-CN" altLang="en-US" dirty="0">
                <a:latin typeface="Kaiti SC Regular"/>
                <a:cs typeface="Kaiti SC Regular"/>
              </a:rPr>
              <a:t>索达吉上师</a:t>
            </a:r>
            <a:r>
              <a:rPr lang="en-US" altLang="zh-CN" dirty="0">
                <a:latin typeface="Kaiti SC Regular"/>
                <a:cs typeface="Kaiti SC Regular"/>
              </a:rPr>
              <a:t>《</a:t>
            </a:r>
            <a:r>
              <a:rPr lang="zh-CN" altLang="en-US" dirty="0">
                <a:latin typeface="Kaiti SC Regular"/>
                <a:cs typeface="Kaiti SC Regular"/>
              </a:rPr>
              <a:t>前行广释</a:t>
            </a:r>
            <a:r>
              <a:rPr lang="en-US" altLang="zh-CN" dirty="0">
                <a:latin typeface="Kaiti SC Regular"/>
                <a:cs typeface="Kaiti SC Regular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3731597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907" y="57187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975" y="1097699"/>
            <a:ext cx="7634151" cy="5509016"/>
          </a:xfrm>
        </p:spPr>
        <p:txBody>
          <a:bodyPr>
            <a:normAutofit fontScale="85000" lnSpcReduction="10000"/>
          </a:bodyPr>
          <a:lstStyle/>
          <a:p>
            <a:pPr marL="68580" indent="0">
              <a:buNone/>
            </a:pPr>
            <a:r>
              <a:rPr lang="zh-CN" altLang="en-US" sz="1800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sz="1800" dirty="0" smtClean="0">
                <a:latin typeface="Kaiti SC Regular"/>
                <a:cs typeface="Kaiti SC Regular"/>
              </a:rPr>
              <a:t>一个</a:t>
            </a:r>
            <a:r>
              <a:rPr lang="en-US" altLang="zh-CN" sz="1800" dirty="0">
                <a:latin typeface="Kaiti SC Regular"/>
                <a:cs typeface="Kaiti SC Regular"/>
              </a:rPr>
              <a:t>人若对上师有信心，五年前在上师身边，十年后还会在上师身边，纵然有时受赞叹、有时挨批评，经历了各种风风雨雨，但怎么样都能挺过去。假如你没有信心的话，今天上师说你的饭做得不好——“哼，不好？那你就找个做得好的人吧！”马上背着包就走了。其实，依止上师也好、为众生发心也好，心眼不要太小了，稍微说一点点，立即就离开，这样不是很好。我们所住的娑婆世界，又名具诤世界，在这个世界中充满各种争论、你争我夺，不比极乐世界每天都是散鲜花赞扬，故要学会修安忍。有些人忍耐力特别弱，别人稍稍说一点，从此再也不理他了，更有甚者，再也不去那个道场了。有些发心人员也如此，别人说他这样做不好，他马上甩手不干了，把工作交待一下就离开。这种人真的很可怜！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要</a:t>
            </a:r>
            <a:r>
              <a:rPr lang="en-US" altLang="zh-CN" sz="1800" dirty="0">
                <a:latin typeface="Kaiti SC Regular"/>
                <a:cs typeface="Kaiti SC Regular"/>
              </a:rPr>
              <a:t>知道，发心或修行十分圆满的人，肯定会遇到很多很多违缘、障碍，最后之所以他能成功，就是因为忍得下来。像法王如意宝，不管是摄受弟子、建立道场、弘法利生，都曾遇到很多人不理解，甚至无端诽谤、说种种过失，但上师只要觉得自己的原则和方向没有错，就不在乎这些。所以，大家今后学习也好、弘扬佛法也罢，有坚强的忍耐心非常非常重要，这也是信心的一种标志。看过《中观宝鬘论释》的人都知道，里面讲了智慧的标志和信心的标志，其中，不会离开法、不会离开上师，就是具足信心的标志。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因此</a:t>
            </a:r>
            <a:r>
              <a:rPr lang="en-US" altLang="zh-CN" sz="1800" dirty="0">
                <a:latin typeface="Kaiti SC Regular"/>
                <a:cs typeface="Kaiti SC Regular"/>
              </a:rPr>
              <a:t>，有信心的人最好不要离开上师，也不要离开法。倘若你今天学这个，明天信心就退了，把法本寄回去，又跑到另一个道场去，如此反反复复、来来去去，终将一无所获，没有多大意义，故还是要长期依止，一门深入。所谓一门深入，并不是只看一部《阿弥陀经》，此外什么都不能看，而是对所依止的法门和宗派不要换来换去。不然的话，你依止一位上师，他的仪轨好不容易学下来了，结果又看见更胖一点的上师——“这个上师多庄严、多可爱啊！我闭着眼睛，对他都有无比的信心。今天一定要在他面前，五体投地皈依、祈祷，他是我永远的怙主！”可一两年以后，这个怙主又变了，这样不好。</a:t>
            </a:r>
          </a:p>
          <a:p>
            <a:pPr marL="68580" indent="0">
              <a:buNone/>
            </a:pPr>
            <a:endParaRPr lang="en-US" altLang="zh-CN" sz="1800" dirty="0"/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049446" y="6131108"/>
            <a:ext cx="3018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dirty="0">
                <a:latin typeface="Kaiti SC Regular"/>
                <a:cs typeface="Kaiti SC Regular"/>
              </a:rPr>
              <a:t>－</a:t>
            </a:r>
            <a:r>
              <a:rPr lang="en-US" altLang="zh-CN" dirty="0">
                <a:latin typeface="Kaiti SC Regular"/>
                <a:cs typeface="Kaiti SC Regular"/>
              </a:rPr>
              <a:t> </a:t>
            </a:r>
            <a:r>
              <a:rPr lang="zh-CN" altLang="en-US" dirty="0">
                <a:latin typeface="Kaiti SC Regular"/>
                <a:cs typeface="Kaiti SC Regular"/>
              </a:rPr>
              <a:t>索达吉上师</a:t>
            </a:r>
            <a:r>
              <a:rPr lang="en-US" altLang="zh-CN" dirty="0">
                <a:latin typeface="Kaiti SC Regular"/>
                <a:cs typeface="Kaiti SC Regular"/>
              </a:rPr>
              <a:t>《</a:t>
            </a:r>
            <a:r>
              <a:rPr lang="zh-CN" altLang="en-US" dirty="0">
                <a:latin typeface="Kaiti SC Regular"/>
                <a:cs typeface="Kaiti SC Regular"/>
              </a:rPr>
              <a:t>前行广释</a:t>
            </a:r>
            <a:r>
              <a:rPr lang="en-US" altLang="zh-CN" dirty="0">
                <a:latin typeface="Kaiti SC Regular"/>
                <a:cs typeface="Kaiti SC Regular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75015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0146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en-US" altLang="zh-CN" dirty="0">
                <a:latin typeface="Kaiti SC Regular"/>
                <a:cs typeface="Kaiti SC Regular"/>
              </a:rPr>
              <a:t>佛法正道信心是很重要的，对上师和对佛法的信心是非常关键的，“信为道源功德母，长养一切诸善根”。信心是修道之源、功德之母，可以长养一切的诸善根——善根可以生起、可以增长。所有解脱的善根，都是依靠信心而有的。乃至于最后证悟实相，很多了义的大圆满、密宗续部的修法、《宝性论》、《摄颂》等等都是讲了，真要趋入胜义谛的话，信心是非常关键的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信心</a:t>
            </a:r>
            <a:r>
              <a:rPr lang="en-US" altLang="zh-CN" dirty="0">
                <a:latin typeface="Kaiti SC Regular"/>
                <a:cs typeface="Kaiti SC Regular"/>
              </a:rPr>
              <a:t>以前我们讲过，有很多层次。能够让我们证悟实相的信心极其清净、极其猛烈。有些人是根随自己的善根、智慧、见解形成的高级的信心。有些人没有这么高级的信心，是相应他自己状态的一种信心，这样的信心可以帮助证悟实相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信心</a:t>
            </a:r>
            <a:r>
              <a:rPr lang="en-US" altLang="zh-CN" dirty="0">
                <a:latin typeface="Kaiti SC Regular"/>
                <a:cs typeface="Kaiti SC Regular"/>
              </a:rPr>
              <a:t>是很清净的心。为什么说信心很清净？为什么信心能够证悟实相？就是对某一个对境、某一个法有信心，信心是对对方清净的功德如实的认可、相信。为什么这种比较高层次的信心可以证悟实相呢？对于上师、一切万法、三宝的本性的了解越深，疑惑就越少。这种没有疑惑的状态，比如对上师的信心就像佛一样。佛是什么状态？佛是完全没有过患、没有烦恼障、没有所知障，是纯粹觉悟、一切遍知的、很多智慧的状态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r>
              <a:rPr lang="en-US" altLang="zh-CN" dirty="0">
                <a:latin typeface="Kaiti SC Regular"/>
                <a:cs typeface="Kaiti SC Regular"/>
              </a:rPr>
              <a:t/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980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69621" y="803188"/>
            <a:ext cx="181588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断缘心八无暇</a:t>
            </a:r>
            <a:r>
              <a:rPr kumimoji="1" lang="zh-CN" altLang="en-US" sz="4000" dirty="0" smtClean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    无出离心，无有正信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5240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对于</a:t>
            </a:r>
            <a:r>
              <a:rPr lang="en-US" altLang="zh-CN" dirty="0">
                <a:latin typeface="Kaiti SC Regular"/>
                <a:cs typeface="Kaiti SC Regular"/>
              </a:rPr>
              <a:t>上师、佛陀的功德，方方面面了解很深入，心就很清净。能够达到这种深度的相信，内心当中清净的心和法界本身就已经相应了，这种状态当中容易证悟实相。为什么容易证悟实相？你这种清净心已经和上师本具的清净的状态相应了，差不多在一个高度上。当你全然相信的时候，你的心这么清净，实相这么清净，因和缘具有，清净的证悟很自然就会发生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清</a:t>
            </a:r>
            <a:r>
              <a:rPr lang="en-US" altLang="zh-CN" dirty="0">
                <a:latin typeface="Kaiti SC Regular"/>
                <a:cs typeface="Kaiti SC Regular"/>
              </a:rPr>
              <a:t>净的信心本身的状态，和你所相信的对境的状态是相应的，信心越好越容易证悟。这种高层次的信心，有时是通过前世的因缘，不一定要学很多；有些时候可能是通过深度的闻思、一系列的观修达到这种状态。完完全全对法身的上师没有丝毫怀疑，安住在这个状态当中去祈祷、去相应。长时间修这种清净的心，就可以和上师清净的本性通过这样的方式连接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信心</a:t>
            </a:r>
            <a:r>
              <a:rPr lang="en-US" altLang="zh-CN" dirty="0">
                <a:latin typeface="Kaiti SC Regular"/>
                <a:cs typeface="Kaiti SC Regular"/>
              </a:rPr>
              <a:t>和证悟之间为什么有这样的联系呢？因为他的心本身已经清净到一个程度，信心就是一种清净心。对于对境的功德没有怀疑，如是的安住了，中间没有障碍。什么是障碍？怀疑就是障碍。为什么怀疑？不了知或者无明。中间挡住的障碍物，都被他产生境界的时候移离了、消亡了。为什么不相应、不发生证悟呢？一定会发生的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r>
              <a:rPr lang="en-US" altLang="zh-CN" dirty="0">
                <a:latin typeface="Kaiti SC Regular"/>
                <a:cs typeface="Kaiti SC Regular"/>
              </a:rPr>
              <a:t/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63008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作为</a:t>
            </a:r>
            <a:r>
              <a:rPr lang="en-US" altLang="zh-CN" dirty="0">
                <a:latin typeface="Kaiti SC Regular"/>
                <a:cs typeface="Kaiti SC Regular"/>
              </a:rPr>
              <a:t>一个标准的、高层次的弟子，全然的信心很重要。如果有了前世的善根或者很好的闻思的基础，信心是比较可靠的。如果没有这些的话，有些人的信心可能显现上很疯狂，但是来得快退的也快。因为既没有前世的善根、也没有今世的闻思作支撑，所以是一种短时间的信心。就像涨潮一样‘哗’的一下涨起来了，“哗”的一下退的也快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大</a:t>
            </a:r>
            <a:r>
              <a:rPr lang="en-US" altLang="zh-CN" dirty="0">
                <a:latin typeface="Kaiti SC Regular"/>
                <a:cs typeface="Kaiti SC Regular"/>
              </a:rPr>
              <a:t>恩上师这几年也经常讲信心，尤其是我们初学的时候，我自己或者现在很多道友也有视师如佛的信心。听起来这些人的信心很强烈，但上师讲，刚开始你这样说也行，要看后面你还是不是这样讲的。你再过几年还是这样讲的，就说明你的信心还行。如果过几年没有这样持续，就说明以前的像佛一样的信心，退到像菩萨一样的信心，退到了一个好人的信心，最后退到一个可能还不如一个好人的状态。一般的人如果没有准备，他的信心很容易退转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通过</a:t>
            </a:r>
            <a:r>
              <a:rPr lang="en-US" altLang="zh-CN" dirty="0">
                <a:latin typeface="Kaiti SC Regular"/>
                <a:cs typeface="Kaiti SC Regular"/>
              </a:rPr>
              <a:t>一种持续的、不间断的闻思修行。培养起一种胜解信、一种不退转信、一种和法界和上师相应、六个月之内即生成佛的那种信心。有了这种基础就可以现前。他的准备工作做好了就可以现前。这样的信心力量很大，可以直接的感召到一种殊胜的证悟。没有这些信心的话，那就很困难。 有了这种基础，准备工作也做好了，它就可以现前。所以，这样的信心的力量很大，可以直接地感召到殊胜的证悟。</a:t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endParaRPr lang="en-US" altLang="zh-CN" dirty="0" smtClean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121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如果</a:t>
            </a:r>
            <a:r>
              <a:rPr lang="en-US" altLang="zh-CN" dirty="0">
                <a:latin typeface="Kaiti SC Regular"/>
                <a:cs typeface="Kaiti SC Regular"/>
              </a:rPr>
              <a:t>没有这些信心的话，那就很困难。此处讲的“如果对于真实正法一丝一毫的信心也没有；对于上师一丝一毫的信心也没有，那么显然已经封闭了佛法的入门”，他没办法入门了，没有信心。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也许</a:t>
            </a:r>
            <a:r>
              <a:rPr lang="en-US" altLang="zh-CN" dirty="0">
                <a:latin typeface="Kaiti SC Regular"/>
                <a:cs typeface="Kaiti SC Regular"/>
              </a:rPr>
              <a:t>你对词句方面有些了解，有些学者可能对经典、论典、词句也研究过，但是他不信、也不修。道理、词句上搞懂了，但是有没有相信呢？不相信。修不修呢？当然也不修。也不会觉得自己要去达到这样的状态。所以如果没有信心，虽然你可能对于词句方面有些了解，但还是入不了门。因为没有信心，就已经自然地封闭了佛法的入门了。虽然很多经典、</a:t>
            </a:r>
            <a:r>
              <a:rPr lang="en-US" altLang="zh-CN" dirty="0" smtClean="0">
                <a:latin typeface="Kaiti SC Regular"/>
                <a:cs typeface="Kaiti SC Regular"/>
              </a:rPr>
              <a:t>论典</a:t>
            </a:r>
            <a:r>
              <a:rPr lang="en-US" altLang="zh-CN" dirty="0">
                <a:latin typeface="Kaiti SC Regular"/>
                <a:cs typeface="Kaiti SC Regular"/>
              </a:rPr>
              <a:t>摆在这你可以看，但是真正要入门的话，这个是自然封闭的。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如果</a:t>
            </a:r>
            <a:r>
              <a:rPr lang="en-US" altLang="zh-CN" dirty="0">
                <a:latin typeface="Kaiti SC Regular"/>
                <a:cs typeface="Kaiti SC Regular"/>
              </a:rPr>
              <a:t>你没有信心是这样，你有信心就自然打开了。所以唯信心才能够进入到佛法的大门，只有信心才可以真实地获得佛法的收益、才可以真实地觉悟。因为很多的基础、功德都是依靠信心来感召的。所以说这样的信心是很关键的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“</a:t>
            </a:r>
            <a:r>
              <a:rPr lang="en-US" altLang="zh-CN" dirty="0">
                <a:latin typeface="Kaiti SC Regular"/>
                <a:cs typeface="Kaiti SC Regular"/>
              </a:rPr>
              <a:t>那么这样一来也就不可能踏上解脱正道”，没有信心的人，这方面叫无暇，因为不可能踏上解脱之道，佛法的大门已经封闭了，所以这些人当然就是没有机缘的。即便是你可能学过几年，或者即便你对这个词句能够背诵，或者能够怎么样，但是仍然算是无瑕的人身。</a:t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endParaRPr lang="en-US" altLang="zh-CN" dirty="0" smtClean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5038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所以</a:t>
            </a:r>
            <a:r>
              <a:rPr lang="en-US" altLang="zh-CN" dirty="0">
                <a:latin typeface="Kaiti SC Regular"/>
                <a:cs typeface="Kaiti SC Regular"/>
              </a:rPr>
              <a:t>怎么样去对治呢？我们要好好地、长时间地闻思，对于自己没办法了解的方面，首先不要去排斥，对它的功德能够产生一些信仰或者一种感动，这方面就可以。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生</a:t>
            </a:r>
            <a:r>
              <a:rPr lang="en-US" altLang="zh-CN" dirty="0">
                <a:latin typeface="Kaiti SC Regular"/>
                <a:cs typeface="Kaiti SC Regular"/>
              </a:rPr>
              <a:t>信心的方式我们以前讲过很多次：第一个对于佛法当中的经论认真地、系统地闻思。当然这里面也应该有一个基础的信心去闻思。或者刚开始可能是不了解，没有信心。而深入地了解之后，信心就慢慢增长了。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就像</a:t>
            </a:r>
            <a:r>
              <a:rPr lang="en-US" altLang="zh-CN" dirty="0">
                <a:latin typeface="Kaiti SC Regular"/>
                <a:cs typeface="Kaiti SC Regular"/>
              </a:rPr>
              <a:t>对一个陌生人，他到底是一个好人还是一个坏人呢？刚开始的时候没办法建立信任感，因为我不了解他，但是随着接触的深入，觉得这是个好人，他的说话、做事、发心都值得信赖。这个时候随着对他的了解，信任心逐渐就培养起来了，这个可能性也是有的。所以有些人以前对佛法没有信心，那是因为没有学过，他学了之后，知道是怎么回事了，信心就培养起来了，这个情况也是有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所以</a:t>
            </a:r>
            <a:r>
              <a:rPr lang="en-US" altLang="zh-CN" dirty="0">
                <a:latin typeface="Kaiti SC Regular"/>
                <a:cs typeface="Kaiti SC Regular"/>
              </a:rPr>
              <a:t>对我们来讲，法王如意宝、大恩上师为什么非常重视闻思呢？因为闻思和信心的建立之间有一种因果关系，有方便和方便生的关系。有了闻思的方便，就可以产生方便生的信心。这个方面很重要，所以我们要不间断地、深入地、长期地闻思。只有这样，我们内心当中的很多疑惑才可以被打消。因为随着闻思的深入、就会逐渐地培养信心的深度、广度。</a:t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endParaRPr lang="en-US" altLang="zh-CN" dirty="0" smtClean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3292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当</a:t>
            </a:r>
            <a:r>
              <a:rPr lang="en-US" altLang="zh-CN" dirty="0">
                <a:latin typeface="Kaiti SC Regular"/>
                <a:cs typeface="Kaiti SC Regular"/>
              </a:rPr>
              <a:t>你的信心到达了一定的程度的时候，基本上就不会再受外缘的干扰了，也不会再受你内心当中的邪见的干扰。那个时候可能会冒出邪见来，但是已经不足以伤害你了，为什么？因为你内心当中已经知道怎么对治这些邪见了。所以像这样讲，当邪见生起来的时候，你就安住在学过的法义当中去化解它，消化掉了之后，你对正法、对上师的怀疑就会打消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后面</a:t>
            </a:r>
            <a:r>
              <a:rPr lang="en-US" altLang="zh-CN" dirty="0">
                <a:latin typeface="Kaiti SC Regular"/>
                <a:cs typeface="Kaiti SC Regular"/>
              </a:rPr>
              <a:t>我们在学依止善知识的时候，弟子的法相其中一个就是要具有智慧。具有智慧是什么意思呢？就是对于上师的所作所为有智慧去消化。你知道上师的所谓的过失是怎么样的——是自己的眼不清净、心不清净，或者说上师是为了调化众生的一种不同的示现。因为上师、佛陀所调化的各式各样的弟子都有，有些人喜欢这个，有些人喜欢那个。所以上师在调化这么多人的时候，可能示现一些相应于这个弟子的方法。但是因为你和这个弟子的想法不一样，所以就觉得上师为什么这样做呢？觉得难以接受。难以接受是什么呢？有的时候就是和自己的想法、和自己的习惯相左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因为</a:t>
            </a:r>
            <a:r>
              <a:rPr lang="en-US" altLang="zh-CN" dirty="0">
                <a:latin typeface="Kaiti SC Regular"/>
                <a:cs typeface="Kaiti SC Regular"/>
              </a:rPr>
              <a:t>我和其他众生的想法、习气和喜好是不一样的，所以上师要调化的时候，如果要相应你，那么另外一个人就不接受；如果另外一个人接受了，你就不接受。因为什么呢？因为你的想法和他的想法，有的时候是恰恰相反。所以你接受了，等于对方不接受；对方接受了，等于你不接受，这个时候怎么办？这个时候你就要有一种智慧，要知道是上师在调化弟子的一种方便。这个不是他有这个过失，只是他调化众生的一个方便而已。如果有了这样一种智慧，你可以消化掉，你内心当中不会产生这种怀疑，信心就保持住了，就不会因为这个方面产生一些烦恼，退失自己的道心。</a:t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endParaRPr lang="en-US" altLang="zh-CN" dirty="0" smtClean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33122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308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所以</a:t>
            </a:r>
            <a:r>
              <a:rPr lang="en-US" altLang="zh-CN" dirty="0">
                <a:latin typeface="Kaiti SC Regular"/>
                <a:cs typeface="Kaiti SC Regular"/>
              </a:rPr>
              <a:t>对于正法、上师等等，你要有智慧。有了智慧，你去正确地解读正法，是这样理解的，它是没有矛盾的。因为没有智慧的时候，觉得二转法轮和三转法轮或者初转法轮和二转法轮之间，有很多自相矛盾的地方，其实没有什么自相矛盾的地方，有了智慧你就知道了。或者上师的所作所为，你觉得是不是违背正法了、是不是有烦恼了等等。这方面其实是没有的，为了度化众生方便的缘故，有的时候也会有这种示现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所以</a:t>
            </a:r>
            <a:r>
              <a:rPr lang="en-US" altLang="zh-CN" dirty="0">
                <a:latin typeface="Kaiti SC Regular"/>
                <a:cs typeface="Kaiti SC Regular"/>
              </a:rPr>
              <a:t>这方面我们要通过闻思，有的时候要祈祷上师给自己帮助，让自己保持住这种信心等等。有些时候也要接触有信心的道友，环境很重要。如果这个道场当中对上师、对正法的信心都很好，那么我们在这个环境当中，自然而然接受到很多这方面的信息。自己听到的、看到的、交谈的、想到的，都是会影响到自己的，自己的信心也容易保持。除非是那种因缘特别不好的，那就没办法说百分之百的可以影响到。但如果一般的情况来说，都是会影响到的。所以一个好的环境、一些对上师有信心的道友，经常和他们交往的话，自己的信心容易保证、容易增长，这方面也是很关键的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</a:p>
          <a:p>
            <a:pPr marL="68580" indent="0">
              <a:buNone/>
            </a:pPr>
            <a:r>
              <a:rPr lang="en-US" altLang="zh-CN" dirty="0">
                <a:latin typeface="Kaiti SC Regular"/>
                <a:cs typeface="Kaiti SC Regular"/>
              </a:rPr>
              <a:t/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en-US" altLang="zh-CN" dirty="0">
                <a:latin typeface="Kaiti SC Regular"/>
                <a:cs typeface="Kaiti SC Regular"/>
              </a:rPr>
              <a:t>所以像这样的话，前面我们讲要了解上师、胜法的功德，去闻思、去了解、去祈祷、集资净障等等。通过这样的方式，可以让自己的信心生起来，稳固、加强，最后达到究竟。从这个角度对我们来讲，有些可以改变的地方。但是如果一个人完完全全产生不了信心的话，那么这个就是无暇了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 smtClean="0"/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4838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650" y="590895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无有正信（对治）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09" y="1233535"/>
            <a:ext cx="7479413" cy="51673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3200" dirty="0"/>
              <a:t>要</a:t>
            </a:r>
            <a:r>
              <a:rPr lang="zh-CN" altLang="en-US" sz="3200" dirty="0">
                <a:solidFill>
                  <a:srgbClr val="3366FF"/>
                </a:solidFill>
              </a:rPr>
              <a:t>对治</a:t>
            </a:r>
            <a:r>
              <a:rPr lang="zh-CN" altLang="en-US" sz="3200" dirty="0"/>
              <a:t>无有正信</a:t>
            </a:r>
            <a:r>
              <a:rPr lang="en-US" altLang="zh-CN" sz="3200" dirty="0"/>
              <a:t>,</a:t>
            </a:r>
            <a:r>
              <a:rPr lang="zh-CN" altLang="en-US" sz="3200" dirty="0"/>
              <a:t>务必想到正法和上师</a:t>
            </a:r>
            <a:r>
              <a:rPr lang="zh-CN" altLang="en-US" sz="3200" dirty="0" smtClean="0"/>
              <a:t>的功德</a:t>
            </a:r>
            <a:r>
              <a:rPr lang="en-US" altLang="zh-CN" sz="3200" dirty="0"/>
              <a:t>,</a:t>
            </a:r>
            <a:r>
              <a:rPr lang="zh-CN" altLang="en-US" sz="3200" dirty="0"/>
              <a:t>满怀不退转的</a:t>
            </a:r>
            <a:r>
              <a:rPr lang="zh-CN" altLang="en-US" sz="3200" dirty="0" smtClean="0"/>
              <a:t>信心。</a:t>
            </a:r>
            <a:endParaRPr lang="zh-CN" altLang="en-US" sz="3200" dirty="0"/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5" name="Rectangle 4"/>
          <p:cNvSpPr/>
          <p:nvPr/>
        </p:nvSpPr>
        <p:spPr>
          <a:xfrm>
            <a:off x="3793655" y="5957887"/>
            <a:ext cx="4886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2400" dirty="0">
                <a:latin typeface="Kaiti SC Regular"/>
                <a:cs typeface="Kaiti SC Regular"/>
              </a:rPr>
              <a:t>－</a:t>
            </a:r>
            <a:r>
              <a:rPr lang="en-US" altLang="zh-CN" sz="2400" dirty="0">
                <a:latin typeface="Kaiti SC Regular"/>
                <a:cs typeface="Kaiti SC Regular"/>
              </a:rPr>
              <a:t> </a:t>
            </a:r>
            <a:r>
              <a:rPr lang="zh-CN" altLang="en-US" sz="2400" dirty="0" smtClean="0">
                <a:latin typeface="Kaiti SC Regular"/>
                <a:cs typeface="Kaiti SC Regular"/>
              </a:rPr>
              <a:t>堪布阿琼仁波切</a:t>
            </a:r>
            <a:r>
              <a:rPr lang="en-US" altLang="zh-CN" sz="2400" dirty="0" smtClean="0">
                <a:latin typeface="Kaiti SC Regular"/>
                <a:cs typeface="Kaiti SC Regular"/>
              </a:rPr>
              <a:t>《</a:t>
            </a:r>
            <a:r>
              <a:rPr lang="zh-CN" altLang="en-US" sz="2400" dirty="0" smtClean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 smtClean="0">
                <a:latin typeface="Kaiti SC Regular"/>
                <a:cs typeface="Kaiti SC Regular"/>
              </a:rPr>
              <a:t>》 </a:t>
            </a:r>
            <a:endParaRPr lang="en-US" altLang="zh-CN" sz="2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149382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590895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09" y="1233535"/>
            <a:ext cx="7479413" cy="5167392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altLang="zh-CN" b="1" dirty="0">
                <a:latin typeface="Kaiti SC Regular"/>
                <a:cs typeface="Kaiti SC Regular"/>
              </a:rPr>
              <a:t>无信之对治者，于法及上师思维功德而持不退转之信心</a:t>
            </a:r>
            <a:r>
              <a:rPr lang="en-US" altLang="zh-CN" b="1" dirty="0" smtClean="0">
                <a:latin typeface="Kaiti SC Regular"/>
                <a:cs typeface="Kaiti SC Regular"/>
              </a:rPr>
              <a:t>。</a:t>
            </a:r>
          </a:p>
          <a:p>
            <a:pPr marL="68580" indent="0">
              <a:buNone/>
            </a:pPr>
            <a:r>
              <a:rPr lang="en-US" altLang="zh-CN" dirty="0">
                <a:latin typeface="Kaiti SC Regular"/>
                <a:cs typeface="Kaiti SC Regular"/>
              </a:rPr>
              <a:t/>
            </a:r>
            <a:br>
              <a:rPr lang="en-US" altLang="zh-CN" dirty="0">
                <a:latin typeface="Kaiti SC Regular"/>
                <a:cs typeface="Kaiti SC Regular"/>
              </a:rPr>
            </a:br>
            <a:r>
              <a:rPr lang="en-US" altLang="zh-CN" dirty="0">
                <a:latin typeface="Kaiti SC Regular"/>
                <a:cs typeface="Kaiti SC Regular"/>
              </a:rPr>
              <a:t>信心是出世道的源头，没有信心就无法趣入修持。尤其是对法和上师，假使不具信心，就必然不会依师教授或修持所传授的法，又怎么能有修法的机缘呢？自相续与道的根源背离的缘故，必将导致三菩提的绿芽萎蔫干枯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solidFill>
                  <a:srgbClr val="0000FF"/>
                </a:solidFill>
                <a:latin typeface="Kaiti SC Regular"/>
                <a:cs typeface="Kaiti SC Regular"/>
              </a:rPr>
              <a:t>对</a:t>
            </a:r>
            <a:r>
              <a:rPr lang="en-US" altLang="zh-CN" dirty="0">
                <a:solidFill>
                  <a:srgbClr val="0000FF"/>
                </a:solidFill>
                <a:latin typeface="Kaiti SC Regular"/>
                <a:cs typeface="Kaiti SC Regular"/>
              </a:rPr>
              <a:t>治方法</a:t>
            </a:r>
            <a:r>
              <a:rPr lang="en-US" altLang="zh-CN" dirty="0">
                <a:latin typeface="Kaiti SC Regular"/>
                <a:cs typeface="Kaiti SC Regular"/>
              </a:rPr>
              <a:t>是思维法和上师的功德，执持不退转的信心，以信心为根本。只有生起深忍信，每传一法都能依师教而修，才是具有了修法的机缘。否则，任由你听过多少，只要不具信心，都会成为虚假而无用，不会在内心中真正出生菩提的根芽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无</a:t>
            </a:r>
            <a:r>
              <a:rPr lang="en-US" altLang="zh-CN" dirty="0">
                <a:latin typeface="Kaiti SC Regular"/>
                <a:cs typeface="Kaiti SC Regular"/>
              </a:rPr>
              <a:t>信是由于不见功德而见过失，阻绝了修法之道。反之，作清净观，对法和上师唯一观德不观过，依靠反复思维功德和恩德生起信心和敬重，才能有修法成就的机会，这是极大的关键。</a:t>
            </a:r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4959691" y="6208599"/>
            <a:ext cx="31085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前行备忘录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讲记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114072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812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无有正信／毫无信心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10343"/>
            <a:ext cx="7992581" cy="5421569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altLang="zh-CN" sz="1800" b="1" dirty="0">
                <a:latin typeface="Kaiti SC Regular"/>
                <a:cs typeface="Kaiti SC Regular"/>
              </a:rPr>
              <a:t>对于真实的法和上师无丝毫信心的话，则断绝了圣教的入门，而不能入解脱之道。</a:t>
            </a:r>
            <a:r>
              <a:rPr lang="en-US" altLang="zh-CN" sz="1800" dirty="0">
                <a:latin typeface="Kaiti SC Regular"/>
                <a:cs typeface="Kaiti SC Regular"/>
              </a:rPr>
              <a:t/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观察</a:t>
            </a:r>
            <a:r>
              <a:rPr lang="en-US" altLang="zh-CN" sz="1800" dirty="0">
                <a:latin typeface="Kaiti SC Regular"/>
                <a:cs typeface="Kaiti SC Regular"/>
              </a:rPr>
              <a:t>：于师于法毫无信心，不能入于法道，修法是零。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r>
              <a:rPr lang="en-US" altLang="zh-CN" sz="1800" dirty="0">
                <a:latin typeface="Kaiti SC Regular"/>
                <a:cs typeface="Kaiti SC Regular"/>
              </a:rPr>
              <a:t/>
            </a:r>
            <a:br>
              <a:rPr lang="en-US" altLang="zh-CN" sz="1800" dirty="0">
                <a:latin typeface="Kaiti SC Regular"/>
                <a:cs typeface="Kaiti SC Regular"/>
              </a:rPr>
            </a:br>
            <a:r>
              <a:rPr lang="en-US" altLang="zh-CN" sz="1800" dirty="0">
                <a:latin typeface="Kaiti SC Regular"/>
                <a:cs typeface="Kaiti SC Regular"/>
              </a:rPr>
              <a:t>信心也是一种种性，所谓“信为道源功德母，长养一切诸善法”，就讲到信心为根、信心如首、具信才能踏上法道。相反，对于真实的法教和上师缺乏信心，就不可能入门。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也就是说</a:t>
            </a:r>
            <a:r>
              <a:rPr lang="en-US" altLang="zh-CN" sz="1800" dirty="0">
                <a:latin typeface="Kaiti SC Regular"/>
                <a:cs typeface="Kaiti SC Regular"/>
              </a:rPr>
              <a:t>，信得过这条路、信得过上师的教导，才肯迈入圣教之门，才肯顺随法教而转，并在经过指授教导后去实行此解脱道法；完全没有信心的人，当然就是断绝了入法之门。如上文所述，在四信当中应当持有对法、对师的不退信，才能持续地行进在法道上。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譬如</a:t>
            </a:r>
            <a:r>
              <a:rPr lang="en-US" altLang="zh-CN" sz="1800" dirty="0">
                <a:latin typeface="Kaiti SC Regular"/>
                <a:cs typeface="Kaiti SC Regular"/>
              </a:rPr>
              <a:t>，由从此地去往拉萨朝圣，有一条路和一位合格的向导，我们必须相信这两者——路能到达拉萨，向导指示的路线正确。在向导的一步步教导下，我们逐步踏上正道；同样，按照法教来一节一节地修法，自身上就会出现一分一分解脱道的功德，就是在真实的解脱道上步步前进。如果不相信路，就不肯出发；如果不相信向导，也不可能上路。</a:t>
            </a:r>
            <a:br>
              <a:rPr lang="en-US" altLang="zh-CN" sz="1800" dirty="0">
                <a:latin typeface="Kaiti SC Regular"/>
                <a:cs typeface="Kaiti SC Regular"/>
              </a:rPr>
            </a:br>
            <a:endParaRPr lang="en-US" altLang="zh-CN" sz="18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1800" dirty="0" smtClean="0">
                <a:latin typeface="Kaiti SC Regular"/>
                <a:cs typeface="Kaiti SC Regular"/>
              </a:rPr>
              <a:t>就</a:t>
            </a:r>
            <a:r>
              <a:rPr lang="en-US" altLang="zh-CN" sz="1800" dirty="0">
                <a:latin typeface="Kaiti SC Regular"/>
                <a:cs typeface="Kaiti SC Regular"/>
              </a:rPr>
              <a:t>本法来说，“前进”是从暇满开始，步步修心、在法道上行进，直至最终到达彻见本性之位。如果不相信法道，也不相信祖师的指示，哪怕经过无量百千亿年，也不可能移动、前进一步，由此将彻底落在无暇当中。这叫做缺失信心种性的无暇。</a:t>
            </a:r>
          </a:p>
          <a:p>
            <a:pPr>
              <a:buFont typeface="Wingdings" charset="2"/>
              <a:buChar char="l"/>
            </a:pPr>
            <a:endParaRPr lang="en-US" altLang="zh-CN" dirty="0"/>
          </a:p>
          <a:p>
            <a:endParaRPr lang="en-US" altLang="zh-CN" b="1" dirty="0" smtClean="0"/>
          </a:p>
          <a:p>
            <a:pPr marL="68580" indent="0">
              <a:buNone/>
            </a:pPr>
            <a:endParaRPr lang="en-US" altLang="zh-CN" b="1" dirty="0"/>
          </a:p>
          <a:p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180595" y="6219805"/>
            <a:ext cx="32866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 smtClean="0">
                <a:latin typeface="Kaiti SC Regular"/>
                <a:cs typeface="Kaiti SC Regular"/>
              </a:rPr>
              <a:t>《</a:t>
            </a:r>
            <a:r>
              <a:rPr lang="zh-CN" altLang="en-US" sz="1400" dirty="0" smtClean="0">
                <a:latin typeface="Kaiti SC Regular"/>
                <a:cs typeface="Kaiti SC Regular"/>
              </a:rPr>
              <a:t>普贤上师言教讲记</a:t>
            </a:r>
            <a:r>
              <a:rPr lang="en-US" altLang="zh-CN" sz="1400" dirty="0" smtClean="0">
                <a:latin typeface="Kaiti SC Regular"/>
                <a:cs typeface="Kaiti SC Regular"/>
              </a:rPr>
              <a:t>》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249184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346" y="590895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无有正信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409" y="1233535"/>
            <a:ext cx="7479413" cy="5167392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zh-CN" dirty="0">
                <a:latin typeface="Kaiti SC Regular"/>
                <a:cs typeface="Kaiti SC Regular"/>
              </a:rPr>
              <a:t>“丝毫无信心”，佛法重视尊师重道，如果对于真实的法道和传法上师没有一点信心，那绝对无法入门。无论在这里搞多少年也都是在外门，连一步都不能踏进，也就是缘起上没办法建立。好比在世间如果不孝敬父母，那基本没出息，再怎么努力也不行，就是因为没有根本的缘故。同样在佛法上，不要以为自己很聪明能自学成才，如果对法没有真实信心，只是做知识研究，对于师父没有信心，那绝对没办法入门，也没有人能培养你。这样，解脱的种子没办法滋润，最终就成了种性失坏，三乘菩提的功德丝毫无法产生</a:t>
            </a:r>
            <a:r>
              <a:rPr lang="zh-CN" altLang="zh-CN" dirty="0" smtClean="0">
                <a:latin typeface="Kaiti SC Regular"/>
                <a:cs typeface="Kaiti SC Regular"/>
              </a:rPr>
              <a:t>。</a:t>
            </a: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zh-CN" dirty="0">
                <a:latin typeface="Kaiti SC Regular"/>
                <a:cs typeface="Kaiti SC Regular"/>
              </a:rPr>
              <a:t>所以，要对法有信心，对师有信心。如果对法有信心，自然对传法师有信心和恭敬。反过来，如果对传法师没信心，其实对法也没有真实信心。“信为道源功德母”，信心失坏等于种子烧焦，没办法长出功德的苗芽，所以一生无数个刹那，都只是在无意义的状态当中度过</a:t>
            </a:r>
            <a:r>
              <a:rPr lang="zh-CN" altLang="zh-CN" dirty="0" smtClean="0">
                <a:latin typeface="Kaiti SC Regular"/>
                <a:cs typeface="Kaiti SC Regular"/>
              </a:rPr>
              <a:t>。</a:t>
            </a: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zh-CN" dirty="0">
                <a:latin typeface="Kaiti SC Regular"/>
                <a:cs typeface="Kaiti SC Regular"/>
              </a:rPr>
              <a:t>种子的成长要有一块沃土，要有人去培植，用水浇灌。如果没有信心的种子，不接受浇灌，不能够顺法顺师而行，那它就独自落在荒漠里，什么也长不出。尤其现在自由主义非常严重，过分张扬自我、强调个性，人就常常处在一种断种性无暇当中。对法起不了信心，对上师无法接近，因为他自私心太强，这样就没办法入解脱道。</a:t>
            </a: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>
              <a:latin typeface="Kaiti SC Regular"/>
              <a:cs typeface="Kaiti SC Regula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52804" y="6131633"/>
            <a:ext cx="453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 smtClean="0">
                <a:latin typeface="Kaiti SC Regular"/>
                <a:cs typeface="Kaiti SC Regular"/>
              </a:rPr>
              <a:t>《</a:t>
            </a:r>
            <a:r>
              <a:rPr lang="zh-CN" altLang="en-US" sz="1400" dirty="0" smtClean="0">
                <a:latin typeface="Kaiti SC Regular"/>
                <a:cs typeface="Kaiti SC Regular"/>
              </a:rPr>
              <a:t>前行实修引导之法轨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 smtClean="0">
                <a:latin typeface="Kaiti SC Regular"/>
                <a:cs typeface="Kaiti SC Regular"/>
              </a:rPr>
              <a:t>－暇满引导二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466293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585417" y="1734128"/>
            <a:ext cx="3757024" cy="4336472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2400" dirty="0" smtClean="0"/>
              <a:t>华智仁波切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大圆满前行引导文</a:t>
            </a:r>
            <a:r>
              <a:rPr lang="en-US" altLang="zh-CN" sz="2400" dirty="0" smtClean="0"/>
              <a:t>》</a:t>
            </a: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堪布阿琼</a:t>
            </a:r>
            <a:r>
              <a:rPr lang="zh-CN" altLang="en-US" sz="2400" dirty="0">
                <a:latin typeface="Kaiti SC Regular"/>
                <a:cs typeface="Kaiti SC Regular"/>
              </a:rPr>
              <a:t>仁波切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 smtClean="0">
                <a:latin typeface="Kaiti SC Regular"/>
                <a:cs typeface="Kaiti SC Regular"/>
              </a:rPr>
              <a:t>》</a:t>
            </a: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索达</a:t>
            </a:r>
            <a:r>
              <a:rPr lang="zh-CN" altLang="en-US" sz="2400" dirty="0">
                <a:latin typeface="Kaiti SC Regular"/>
                <a:cs typeface="Kaiti SC Regular"/>
              </a:rPr>
              <a:t>吉上师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前行广释</a:t>
            </a:r>
            <a:r>
              <a:rPr lang="en-US" altLang="zh-CN" sz="2400" dirty="0" smtClean="0">
                <a:latin typeface="Kaiti SC Regular"/>
                <a:cs typeface="Kaiti SC Regular"/>
              </a:rPr>
              <a:t>》</a:t>
            </a:r>
          </a:p>
          <a:p>
            <a:endParaRPr lang="en-US" altLang="zh-CN" sz="2400" dirty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普贤上师言教讲记</a:t>
            </a:r>
            <a:r>
              <a:rPr lang="en-US" altLang="zh-CN" sz="2400" dirty="0">
                <a:latin typeface="Kaiti SC Regular"/>
                <a:cs typeface="Kaiti SC Regular"/>
              </a:rPr>
              <a:t>》 </a:t>
            </a: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前行备忘录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 smtClean="0">
                <a:latin typeface="Kaiti SC Regular"/>
                <a:cs typeface="Kaiti SC Regular"/>
              </a:rPr>
              <a:t>讲记</a:t>
            </a:r>
            <a:endParaRPr lang="en-US" altLang="zh-CN" sz="2400" dirty="0">
              <a:latin typeface="Kaiti SC Regular"/>
              <a:cs typeface="Kaiti SC Regular"/>
            </a:endParaRP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益西彭措上师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前行实修引导之法轨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－</a:t>
            </a:r>
            <a:r>
              <a:rPr lang="zh-CN" altLang="en-US" sz="2400" dirty="0" smtClean="0">
                <a:latin typeface="Kaiti SC Regular"/>
                <a:cs typeface="Kaiti SC Regular"/>
              </a:rPr>
              <a:t>暇满引导二</a:t>
            </a:r>
            <a:endParaRPr lang="en-US" altLang="zh-CN" sz="2400" dirty="0" smtClean="0">
              <a:latin typeface="Kaiti SC Regular"/>
              <a:cs typeface="Kaiti SC Regular"/>
            </a:endParaRPr>
          </a:p>
          <a:p>
            <a:endParaRPr lang="en-US" altLang="zh-CN" sz="2400" dirty="0" smtClean="0">
              <a:latin typeface="Kaiti SC Regular"/>
              <a:cs typeface="Kaiti SC Regular"/>
            </a:endParaRPr>
          </a:p>
          <a:p>
            <a:r>
              <a:rPr lang="zh-CN" altLang="en-US" sz="2400" dirty="0" smtClean="0">
                <a:latin typeface="Kaiti SC Regular"/>
                <a:cs typeface="Kaiti SC Regular"/>
              </a:rPr>
              <a:t>智诚堪</a:t>
            </a:r>
            <a:r>
              <a:rPr lang="zh-CN" altLang="en-US" sz="2400" dirty="0">
                <a:latin typeface="Kaiti SC Regular"/>
                <a:cs typeface="Kaiti SC Regular"/>
              </a:rPr>
              <a:t>布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前行广释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辅导</a:t>
            </a:r>
            <a:r>
              <a:rPr lang="en-US" altLang="zh-CN" sz="2400" dirty="0">
                <a:latin typeface="Kaiti SC Regular"/>
                <a:cs typeface="Kaiti SC Regular"/>
              </a:rPr>
              <a:t> </a:t>
            </a:r>
          </a:p>
          <a:p>
            <a:pPr>
              <a:buFontTx/>
              <a:buChar char="-"/>
            </a:pPr>
            <a:endParaRPr lang="en-US" altLang="zh-CN" sz="2400" dirty="0" smtClean="0">
              <a:latin typeface="Kaiti SC Regular"/>
              <a:cs typeface="Kaiti SC Regular"/>
            </a:endParaRPr>
          </a:p>
          <a:p>
            <a:pPr>
              <a:buFontTx/>
              <a:buChar char="-"/>
            </a:pPr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262223"/>
            <a:ext cx="7024744" cy="1143000"/>
          </a:xfrm>
        </p:spPr>
        <p:txBody>
          <a:bodyPr/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95" y="1133142"/>
            <a:ext cx="7871713" cy="5242339"/>
          </a:xfrm>
        </p:spPr>
        <p:txBody>
          <a:bodyPr>
            <a:normAutofit fontScale="92500" lnSpcReduction="20000"/>
          </a:bodyPr>
          <a:lstStyle/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Kaiti SC Regular"/>
              <a:cs typeface="Kaiti SC Regular"/>
            </a:endParaRPr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>
                <a:latin typeface="Arial"/>
                <a:cs typeface="Arial"/>
              </a:rPr>
              <a:t>怎样理解无出离心</a:t>
            </a:r>
            <a:r>
              <a:rPr lang="en-US" altLang="zh-CN" dirty="0" smtClean="0">
                <a:latin typeface="Arial"/>
                <a:cs typeface="Arial"/>
              </a:rPr>
              <a:t> </a:t>
            </a:r>
            <a:r>
              <a:rPr lang="zh-CN" altLang="en-US" dirty="0" smtClean="0">
                <a:latin typeface="Arial"/>
                <a:cs typeface="Arial"/>
              </a:rPr>
              <a:t>？要如何对治？我们在修四加行，目前还在培养出离心，那么现阶段的我们是否处于</a:t>
            </a:r>
            <a:r>
              <a:rPr lang="zh-CN" altLang="en-US" dirty="0">
                <a:latin typeface="Arial"/>
                <a:cs typeface="Arial"/>
              </a:rPr>
              <a:t>断缘心八无暇</a:t>
            </a:r>
            <a:r>
              <a:rPr lang="zh-CN" altLang="en-US" dirty="0" smtClean="0">
                <a:latin typeface="Arial"/>
                <a:cs typeface="Arial"/>
              </a:rPr>
              <a:t>中的无出离心的状态呢？请分析。</a:t>
            </a: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r>
              <a:rPr lang="en-US" altLang="zh-CN" dirty="0">
                <a:latin typeface="Arial"/>
                <a:cs typeface="Arial"/>
              </a:rPr>
              <a:t>有些人自诩为大乘行人，口口声声看不起小乘的法。对此现象你如何看待？你平时是</a:t>
            </a:r>
            <a:r>
              <a:rPr lang="en-US" altLang="zh-CN" dirty="0" smtClean="0">
                <a:latin typeface="Arial"/>
                <a:cs typeface="Arial"/>
              </a:rPr>
              <a:t>怎么做的？</a:t>
            </a:r>
          </a:p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r>
              <a:rPr lang="zh-CN" altLang="en-US">
                <a:latin typeface="Arial"/>
                <a:cs typeface="Arial"/>
              </a:rPr>
              <a:t>厌世心和出离心有什么相似和不同的地方？请举例说</a:t>
            </a:r>
            <a:r>
              <a:rPr lang="zh-CN" altLang="en-US" dirty="0" smtClean="0">
                <a:latin typeface="Arial"/>
                <a:cs typeface="Arial"/>
              </a:rPr>
              <a:t>明。</a:t>
            </a: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>
                <a:latin typeface="Arial"/>
                <a:cs typeface="Arial"/>
              </a:rPr>
              <a:t>怎样理解无有正信？要如何对治？</a:t>
            </a: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r>
              <a:rPr lang="en-US" altLang="zh-CN" dirty="0">
                <a:latin typeface="Arial"/>
                <a:cs typeface="Arial"/>
              </a:rPr>
              <a:t>“信为道源功德母，长养一切诸善法</a:t>
            </a:r>
            <a:r>
              <a:rPr lang="en-US" altLang="zh-CN" dirty="0" smtClean="0">
                <a:latin typeface="Arial"/>
                <a:cs typeface="Arial"/>
              </a:rPr>
              <a:t>”</a:t>
            </a:r>
            <a:r>
              <a:rPr lang="zh-CN" altLang="en-US" dirty="0">
                <a:latin typeface="Arial"/>
                <a:cs typeface="Arial"/>
              </a:rPr>
              <a:t>。</a:t>
            </a:r>
            <a:r>
              <a:rPr lang="zh-CN" altLang="en-US" dirty="0" smtClean="0">
                <a:latin typeface="Arial"/>
                <a:cs typeface="Arial"/>
              </a:rPr>
              <a:t>你是如何理解这句话的？</a:t>
            </a: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r>
              <a:rPr lang="zh-CN" altLang="en-US" dirty="0" smtClean="0">
                <a:latin typeface="Arial"/>
                <a:cs typeface="Arial"/>
              </a:rPr>
              <a:t>请谈一谈生信心的方式有哪些？你平时是如何做的？</a:t>
            </a: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 smtClean="0">
              <a:latin typeface="Arial"/>
              <a:cs typeface="Arial"/>
            </a:endParaRPr>
          </a:p>
          <a:p>
            <a:pPr marL="68580" indent="0">
              <a:buNone/>
            </a:pPr>
            <a:endParaRPr lang="en-US" altLang="zh-CN" dirty="0" smtClean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>
              <a:latin typeface="Arial"/>
              <a:cs typeface="Arial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>
              <a:latin typeface="Kaiti SC Regular"/>
              <a:cs typeface="Kaiti SC Regular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>
              <a:latin typeface="Kaiti SC Regular"/>
              <a:cs typeface="Kaiti SC Regular"/>
            </a:endParaRPr>
          </a:p>
          <a:p>
            <a:pPr marL="525780" indent="-457200">
              <a:buFont typeface="+mj-lt"/>
              <a:buAutoNum type="arabicPeriod"/>
            </a:pP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endParaRPr lang="en-US" altLang="zh-CN" dirty="0" smtClean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683606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r>
              <a:rPr kumimoji="1" lang="zh-CN" altLang="en-US" dirty="0" smtClean="0"/>
              <a:t>提纲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“紧缚现行极下劣，</a:t>
            </a:r>
            <a:r>
              <a:rPr lang="en-US" altLang="zh-CN" dirty="0">
                <a:solidFill>
                  <a:schemeClr val="accent6"/>
                </a:solidFill>
              </a:rPr>
              <a:t>不厌轮回无少信</a:t>
            </a:r>
            <a:r>
              <a:rPr lang="en-US" altLang="zh-CN" dirty="0"/>
              <a:t>，行持恶业心离法，失坏律仪三昧耶，断缘心之八无暇。”</a:t>
            </a:r>
          </a:p>
          <a:p>
            <a:pPr marL="68580" indent="0">
              <a:buNone/>
            </a:pPr>
            <a:endParaRPr lang="en-US" altLang="zh-CN" dirty="0"/>
          </a:p>
          <a:p>
            <a:pPr marL="68580" indent="0">
              <a:buNone/>
            </a:pPr>
            <a:endParaRPr kumimoji="1" lang="en-US" altLang="zh-CN" sz="1600" dirty="0" smtClean="0"/>
          </a:p>
          <a:p>
            <a:pPr marL="68580" indent="0">
              <a:buNone/>
            </a:pPr>
            <a:r>
              <a:rPr lang="en-US" altLang="zh-CN" sz="2000" dirty="0">
                <a:latin typeface="Kaiti SC Regular"/>
                <a:cs typeface="Kaiti SC Regular"/>
              </a:rPr>
              <a:t>断缘心八无暇:自相续与解脱遍知的道</a:t>
            </a:r>
            <a:r>
              <a:rPr lang="en-US" altLang="zh-CN" sz="2000" dirty="0" smtClean="0">
                <a:latin typeface="Kaiti SC Regular"/>
                <a:cs typeface="Kaiti SC Regular"/>
              </a:rPr>
              <a:t>相背离, 一旦</a:t>
            </a:r>
            <a:r>
              <a:rPr lang="en-US" altLang="zh-CN" sz="2000" dirty="0">
                <a:latin typeface="Kaiti SC Regular"/>
                <a:cs typeface="Kaiti SC Regular"/>
              </a:rPr>
              <a:t>出现断缘心八无暇的任何一个</a:t>
            </a:r>
            <a:r>
              <a:rPr lang="en-US" altLang="zh-CN" sz="2000" dirty="0" smtClean="0">
                <a:latin typeface="Kaiti SC Regular"/>
                <a:cs typeface="Kaiti SC Regular"/>
              </a:rPr>
              <a:t>, 那么</a:t>
            </a:r>
            <a:r>
              <a:rPr lang="en-US" altLang="zh-CN" sz="2000" dirty="0">
                <a:latin typeface="Kaiti SC Regular"/>
                <a:cs typeface="Kaiti SC Regular"/>
              </a:rPr>
              <a:t>三菩提的绿苗就会凋谢</a:t>
            </a:r>
            <a:r>
              <a:rPr lang="en-US" altLang="zh-CN" sz="2000" dirty="0" smtClean="0">
                <a:latin typeface="Kaiti SC Regular"/>
                <a:cs typeface="Kaiti SC Regular"/>
              </a:rPr>
              <a:t>, 以至于</a:t>
            </a:r>
            <a:r>
              <a:rPr lang="en-US" altLang="zh-CN" sz="2000" dirty="0">
                <a:latin typeface="Kaiti SC Regular"/>
                <a:cs typeface="Kaiti SC Regular"/>
              </a:rPr>
              <a:t>离开解脱</a:t>
            </a:r>
            <a:r>
              <a:rPr lang="en-US" altLang="zh-CN" sz="2000" dirty="0" smtClean="0">
                <a:latin typeface="Kaiti SC Regular"/>
                <a:cs typeface="Kaiti SC Regular"/>
              </a:rPr>
              <a:t>的种</a:t>
            </a:r>
            <a:r>
              <a:rPr lang="en-US" altLang="zh-CN" sz="2000" dirty="0">
                <a:latin typeface="Kaiti SC Regular"/>
                <a:cs typeface="Kaiti SC Regular"/>
              </a:rPr>
              <a:t>姓</a:t>
            </a:r>
            <a:r>
              <a:rPr lang="en-US" altLang="zh-CN" sz="2000" dirty="0" smtClean="0">
                <a:latin typeface="Kaiti SC Regular"/>
                <a:cs typeface="Kaiti SC Regular"/>
              </a:rPr>
              <a:t>, 为此</a:t>
            </a:r>
            <a:r>
              <a:rPr lang="en-US" altLang="zh-CN" sz="2000" dirty="0">
                <a:latin typeface="Kaiti SC Regular"/>
                <a:cs typeface="Kaiti SC Regular"/>
              </a:rPr>
              <a:t>叫做断缘</a:t>
            </a:r>
            <a:r>
              <a:rPr lang="en-US" altLang="zh-CN" sz="2000" dirty="0" smtClean="0">
                <a:latin typeface="Kaiti SC Regular"/>
                <a:cs typeface="Kaiti SC Regular"/>
              </a:rPr>
              <a:t>。</a:t>
            </a:r>
          </a:p>
          <a:p>
            <a:pPr marL="68580" indent="0">
              <a:buNone/>
            </a:pPr>
            <a:endParaRPr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20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zh-CN" sz="2000" dirty="0"/>
              <a:t>观察断种性八无暇的状况。种性好比种子或者根本，种子受损就长不出绿芽，或者已经长出绿芽也会枯萎。同样，内心出现损伤种性的情况就没有修法的机缘，这叫断种性心上的无暇状态。</a:t>
            </a:r>
            <a:endParaRPr lang="en-US" altLang="zh-CN" sz="2000" dirty="0"/>
          </a:p>
          <a:p>
            <a:pPr marL="68580" indent="0">
              <a:buNone/>
            </a:pPr>
            <a:endParaRPr lang="en-US" altLang="zh-CN" sz="20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b="1" dirty="0">
              <a:latin typeface="Kaiti SC Regular"/>
              <a:cs typeface="Kaiti SC Regula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32491" y="4008783"/>
            <a:ext cx="29275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 smtClean="0">
                <a:latin typeface="Kaiti SC Regular"/>
                <a:cs typeface="Kaiti SC Regular"/>
              </a:rPr>
              <a:t>堪布阿琼仁波切</a:t>
            </a:r>
            <a:r>
              <a:rPr lang="en-US" altLang="zh-CN" sz="1400" dirty="0" smtClean="0">
                <a:latin typeface="Kaiti SC Regular"/>
                <a:cs typeface="Kaiti SC Regular"/>
              </a:rPr>
              <a:t>《</a:t>
            </a:r>
            <a:r>
              <a:rPr lang="zh-CN" altLang="en-US" sz="1400" dirty="0" smtClean="0">
                <a:latin typeface="Kaiti SC Regular"/>
                <a:cs typeface="Kaiti SC Regular"/>
              </a:rPr>
              <a:t>前行备忘录</a:t>
            </a:r>
            <a:r>
              <a:rPr lang="en-US" altLang="zh-CN" sz="1400" dirty="0" smtClean="0">
                <a:latin typeface="Kaiti SC Regular"/>
                <a:cs typeface="Kaiti SC Regular"/>
              </a:rPr>
              <a:t>》 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32641" y="2474673"/>
            <a:ext cx="29274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zh-CN" sz="1400" dirty="0" smtClean="0"/>
              <a:t> </a:t>
            </a:r>
            <a:r>
              <a:rPr lang="zh-CN" altLang="en-US" sz="1400" dirty="0" smtClean="0"/>
              <a:t>华智仁波切</a:t>
            </a:r>
            <a:r>
              <a:rPr lang="en-US" altLang="zh-CN" sz="1400" dirty="0" smtClean="0"/>
              <a:t>《</a:t>
            </a:r>
            <a:r>
              <a:rPr lang="zh-CN" altLang="en-US" sz="1400" dirty="0"/>
              <a:t>大圆满前行引导文</a:t>
            </a:r>
            <a:r>
              <a:rPr lang="en-US" altLang="zh-CN" sz="1400" dirty="0"/>
              <a:t>》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2804" y="6131633"/>
            <a:ext cx="453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 smtClean="0">
                <a:latin typeface="Kaiti SC Regular"/>
                <a:cs typeface="Kaiti SC Regular"/>
              </a:rPr>
              <a:t>《</a:t>
            </a:r>
            <a:r>
              <a:rPr lang="zh-CN" altLang="en-US" sz="1400" dirty="0" smtClean="0">
                <a:latin typeface="Kaiti SC Regular"/>
                <a:cs typeface="Kaiti SC Regular"/>
              </a:rPr>
              <a:t>前行实修引导之法轨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 smtClean="0">
                <a:latin typeface="Kaiti SC Regular"/>
                <a:cs typeface="Kaiti SC Regular"/>
              </a:rPr>
              <a:t>－暇满引导二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63883" y="0"/>
            <a:ext cx="7024744" cy="1143000"/>
          </a:xfrm>
        </p:spPr>
        <p:txBody>
          <a:bodyPr/>
          <a:lstStyle/>
          <a:p>
            <a:r>
              <a:rPr kumimoji="1" lang="zh-CN" altLang="en-US" dirty="0" smtClean="0"/>
              <a:t>提纲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63883" y="1202666"/>
            <a:ext cx="7475085" cy="6336875"/>
          </a:xfrm>
        </p:spPr>
        <p:txBody>
          <a:bodyPr>
            <a:normAutofit fontScale="25000" lnSpcReduction="20000"/>
          </a:bodyPr>
          <a:lstStyle/>
          <a:p>
            <a:r>
              <a:rPr lang="zh-CN" altLang="zh-CN" sz="11200" dirty="0">
                <a:latin typeface="Kaiti SC Regular"/>
                <a:cs typeface="Kaiti SC Regular"/>
              </a:rPr>
              <a:t>断缘心八无</a:t>
            </a:r>
            <a:r>
              <a:rPr lang="zh-CN" altLang="zh-CN" sz="11200" dirty="0" smtClean="0">
                <a:latin typeface="Kaiti SC Regular"/>
                <a:cs typeface="Kaiti SC Regular"/>
              </a:rPr>
              <a:t>暇</a:t>
            </a:r>
            <a:endParaRPr lang="en-US" altLang="zh-CN" sz="11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一、为今束缚：被今世的财产受用、子女亲属等紧紧束缚，只是为了他们的利益辛勤劳作而散乱度日，荒废光阴，而没有时间去修法。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二、人格恶劣：性情恶劣之人，连芝麻许的善良人格也不具备，所作所为始终无有长进。正如古大德的教典中所说：</a:t>
            </a:r>
            <a:r>
              <a:rPr lang="en-US" altLang="zh-CN" sz="7200" dirty="0">
                <a:latin typeface="Kaiti SC Regular"/>
                <a:cs typeface="Kaiti SC Regular"/>
              </a:rPr>
              <a:t>“</a:t>
            </a:r>
            <a:r>
              <a:rPr lang="zh-CN" altLang="zh-CN" sz="7200" dirty="0">
                <a:latin typeface="Kaiti SC Regular"/>
                <a:cs typeface="Kaiti SC Regular"/>
              </a:rPr>
              <a:t>弟子学识诚可改，秉性下劣实难移。</a:t>
            </a:r>
            <a:r>
              <a:rPr lang="en-US" altLang="zh-CN" sz="7200" dirty="0">
                <a:latin typeface="Kaiti SC Regular"/>
                <a:cs typeface="Kaiti SC Regular"/>
              </a:rPr>
              <a:t>”</a:t>
            </a:r>
            <a:r>
              <a:rPr lang="zh-CN" altLang="zh-CN" sz="7200" dirty="0">
                <a:latin typeface="Kaiti SC Regular"/>
                <a:cs typeface="Kaiti SC Regular"/>
              </a:rPr>
              <a:t>这种人即便遇到了真正的善知识，也很难转向正道。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chemeClr val="accent6"/>
                </a:solidFill>
                <a:latin typeface="Kaiti SC Regular"/>
                <a:cs typeface="Kaiti SC Regular"/>
              </a:rPr>
              <a:t>三、无出离心：对于所讲述的恶趣等轮回过患，或者今生的何等痛苦，如果内心生不起一丝一毫的畏惧感，那么根本不会生起作为趋入佛法之因的出离心。</a:t>
            </a:r>
            <a:endParaRPr lang="en-US" altLang="zh-CN" sz="7200" dirty="0">
              <a:solidFill>
                <a:schemeClr val="accent6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rgbClr val="FEA022"/>
                </a:solidFill>
                <a:latin typeface="Kaiti SC Regular"/>
                <a:cs typeface="Kaiti SC Regular"/>
              </a:rPr>
              <a:t>四、无有正信：如果对真实正法与上师连一丝一毫的信心也没有，那显然已经封闭了佛法的入门，这样一来，也就不可能踏上解脱正道。</a:t>
            </a:r>
            <a:endParaRPr lang="en-US" altLang="zh-CN" sz="7200" dirty="0">
              <a:solidFill>
                <a:srgbClr val="FEA022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五、喜爱恶行：喜好不善恶行之人三门桀骜不驯，远离殊胜功德，拒正法于千里之外。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六、心离正法：对于不具备善法功德与正法光明的人来说，就像在狗面前放青草一样对正法毫无兴趣，结果自相续也就不会生起功德。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七、毁坏律仪：如果进入了共同乘后退失发心、失毁律仪，那么只会堕入恶趣而别无出路，脱离不了无暇之处。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八、失毁誓言：如果进入密乘后以上师和金刚道友为对境而破三昧耶戒，那么不仅自食恶果而且也殃及他众，当然也就断绝了成就的缘分。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endParaRPr lang="en-US" altLang="zh-CN" sz="55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endParaRPr kumimoji="1" lang="en-US" altLang="zh-CN" sz="16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692090" y="6202582"/>
            <a:ext cx="26468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 smtClean="0">
                <a:latin typeface="Kaiti SC Regular"/>
                <a:cs typeface="Kaiti SC Regular"/>
              </a:rPr>
              <a:t>－华智仁波切</a:t>
            </a:r>
            <a:r>
              <a:rPr lang="en-US" altLang="zh-CN" sz="1200" dirty="0" smtClean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大圆满前行引导文</a:t>
            </a:r>
            <a:r>
              <a:rPr lang="en-US" altLang="zh-CN" sz="1200" dirty="0">
                <a:latin typeface="Kaiti SC Regular"/>
                <a:cs typeface="Kaiti SC Regular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142520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57187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1214513"/>
            <a:ext cx="7323852" cy="5509016"/>
          </a:xfrm>
        </p:spPr>
        <p:txBody>
          <a:bodyPr>
            <a:normAutofit fontScale="40000" lnSpcReduction="20000"/>
          </a:bodyPr>
          <a:lstStyle/>
          <a:p>
            <a:pPr marL="68580" indent="0">
              <a:buNone/>
            </a:pPr>
            <a:r>
              <a:rPr lang="en-US" altLang="zh-CN" sz="4500" dirty="0" smtClean="0">
                <a:latin typeface="Kaiti SC Regular"/>
                <a:cs typeface="Kaiti SC Regular"/>
              </a:rPr>
              <a:t>对于</a:t>
            </a:r>
            <a:r>
              <a:rPr lang="en-US" altLang="zh-CN" sz="4500" dirty="0">
                <a:latin typeface="Kaiti SC Regular"/>
                <a:cs typeface="Kaiti SC Regular"/>
              </a:rPr>
              <a:t>地狱、饿鬼、旁生三恶趣的剧烈痛苦，或者人间的生老病死、天人的死堕、非天的战争之苦，或者生存于世所饱受的种种身心痛苦，如果生不起一丝一毫的畏惧感，还觉得这个世界多么美好幸福，那根本无法产生作为趋入佛法之因的出离心。</a:t>
            </a:r>
            <a:br>
              <a:rPr lang="en-US" altLang="zh-CN" sz="4500" dirty="0">
                <a:latin typeface="Kaiti SC Regular"/>
                <a:cs typeface="Kaiti SC Regular"/>
              </a:rPr>
            </a:br>
            <a:endParaRPr lang="en-US" altLang="zh-CN" sz="45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4500" dirty="0" smtClean="0">
                <a:latin typeface="Kaiti SC Regular"/>
                <a:cs typeface="Kaiti SC Regular"/>
              </a:rPr>
              <a:t>我</a:t>
            </a:r>
            <a:r>
              <a:rPr lang="en-US" altLang="zh-CN" sz="4500" dirty="0">
                <a:latin typeface="Kaiti SC Regular"/>
                <a:cs typeface="Kaiti SC Regular"/>
              </a:rPr>
              <a:t>原来也讲过吧，美国一个道友曾给我打电话说：“我们这里特别快乐！美国旧金山多么美丽，波士顿如何如何壮观……”当时我就开玩笑：“你不要天天贪著这些啊，不然，你一刹那的出离心也生不起来。”</a:t>
            </a:r>
            <a:br>
              <a:rPr lang="en-US" altLang="zh-CN" sz="4500" dirty="0">
                <a:latin typeface="Kaiti SC Regular"/>
                <a:cs typeface="Kaiti SC Regular"/>
              </a:rPr>
            </a:br>
            <a:r>
              <a:rPr lang="en-US" altLang="zh-CN" sz="4500" dirty="0">
                <a:latin typeface="Kaiti SC Regular"/>
                <a:cs typeface="Kaiti SC Regular"/>
              </a:rPr>
              <a:t>的确，现在有些人身体没有病，地位、事业、家庭各方面不错时，觉得这个世间还是很美好，却不知一切有为法皆为痛苦的道理。这些人看三界轮回不像火宅，反而像天堂，由于缺少出离心，根本没有趋入佛法的机会。尤其是缺乏因果观念的人，一讲起地狱、饿鬼、旁生的痛苦，内心一点感觉都没有，就像无垢光尊者所批评的，这种人的心真如铁球，或像石头一样没有</a:t>
            </a:r>
            <a:r>
              <a:rPr lang="en-US" altLang="zh-CN" sz="4500" dirty="0" smtClean="0">
                <a:latin typeface="Kaiti SC Regular"/>
                <a:cs typeface="Kaiti SC Regular"/>
              </a:rPr>
              <a:t>心，</a:t>
            </a:r>
            <a:r>
              <a:rPr lang="en-US" altLang="zh-CN" sz="4500" dirty="0">
                <a:latin typeface="Kaiti SC Regular"/>
                <a:cs typeface="Kaiti SC Regular"/>
              </a:rPr>
              <a:t>已经断了解脱的因缘。</a:t>
            </a:r>
            <a:br>
              <a:rPr lang="en-US" altLang="zh-CN" sz="4500" dirty="0">
                <a:latin typeface="Kaiti SC Regular"/>
                <a:cs typeface="Kaiti SC Regular"/>
              </a:rPr>
            </a:br>
            <a:endParaRPr lang="en-US" altLang="zh-CN" sz="45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4500" dirty="0" smtClean="0">
                <a:latin typeface="Kaiti SC Regular"/>
                <a:cs typeface="Kaiti SC Regular"/>
              </a:rPr>
              <a:t>假如</a:t>
            </a:r>
            <a:r>
              <a:rPr lang="en-US" altLang="zh-CN" sz="4500" dirty="0">
                <a:latin typeface="Kaiti SC Regular"/>
                <a:cs typeface="Kaiti SC Regular"/>
              </a:rPr>
              <a:t>没有出离心，我们是否会生起更高的境界呢？这很难说。有些人声称：“出离心是小乘法，我修的是大乘密法，绝不用靠下乘的出离心。”这也有点言过其实了。为什么呢？因为没有基础的话，你的高楼大厦不会很稳固。佛陀在《地藏十轮经》里也说：“无力饮池河，讵能吞大海？不习二乘法，何能学大乘？”意思就是，若没有能力饮用池水、河水，又岂能吞下整个大海？同样，假如不修习小乘法，又岂能学习大乘法呢？</a:t>
            </a:r>
            <a:br>
              <a:rPr lang="en-US" altLang="zh-CN" sz="4500" dirty="0">
                <a:latin typeface="Kaiti SC Regular"/>
                <a:cs typeface="Kaiti SC Regular"/>
              </a:rPr>
            </a:br>
            <a:r>
              <a:rPr lang="zh-CN" altLang="en-US" sz="4500" dirty="0" smtClean="0">
                <a:latin typeface="Kaiti SC Regular"/>
                <a:cs typeface="Kaiti SC Regular"/>
              </a:rPr>
              <a:t>（接下）</a:t>
            </a:r>
            <a:r>
              <a:rPr lang="en-US" altLang="zh-CN" sz="4500" dirty="0"/>
              <a:t> </a:t>
            </a:r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049446" y="6033607"/>
            <a:ext cx="3018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dirty="0">
                <a:latin typeface="Kaiti SC Regular"/>
                <a:cs typeface="Kaiti SC Regular"/>
              </a:rPr>
              <a:t>－</a:t>
            </a:r>
            <a:r>
              <a:rPr lang="en-US" altLang="zh-CN" dirty="0">
                <a:latin typeface="Kaiti SC Regular"/>
                <a:cs typeface="Kaiti SC Regular"/>
              </a:rPr>
              <a:t> </a:t>
            </a:r>
            <a:r>
              <a:rPr lang="zh-CN" altLang="en-US" dirty="0">
                <a:latin typeface="Kaiti SC Regular"/>
                <a:cs typeface="Kaiti SC Regular"/>
              </a:rPr>
              <a:t>索达吉上师</a:t>
            </a:r>
            <a:r>
              <a:rPr lang="en-US" altLang="zh-CN" dirty="0">
                <a:latin typeface="Kaiti SC Regular"/>
                <a:cs typeface="Kaiti SC Regular"/>
              </a:rPr>
              <a:t>《</a:t>
            </a:r>
            <a:r>
              <a:rPr lang="zh-CN" altLang="en-US" dirty="0">
                <a:latin typeface="Kaiti SC Regular"/>
                <a:cs typeface="Kaiti SC Regular"/>
              </a:rPr>
              <a:t>前行广释</a:t>
            </a:r>
            <a:r>
              <a:rPr lang="en-US" altLang="zh-CN" dirty="0">
                <a:latin typeface="Kaiti SC Regular"/>
                <a:cs typeface="Kaiti SC Regular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390074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13" y="1502233"/>
            <a:ext cx="7380940" cy="5109882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zh-CN" altLang="en-US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dirty="0" smtClean="0">
                <a:latin typeface="Kaiti SC Regular"/>
                <a:cs typeface="Kaiti SC Regular"/>
              </a:rPr>
              <a:t>现在</a:t>
            </a:r>
            <a:r>
              <a:rPr lang="en-US" altLang="zh-CN" dirty="0">
                <a:latin typeface="Kaiti SC Regular"/>
                <a:cs typeface="Kaiti SC Regular"/>
              </a:rPr>
              <a:t>很多人看不起小乘的出离心、比丘戒、居士戒，一提起这些就头痛，不愿意听，自认为是大瑜伽士，安住于自然本智中，什么都不执著。但这些人就像电影里的坏人一样，对善法不执著，对恶法却执著得很，由于自己还要干坏事，因而对法律一概排斥。其人实这是不合理的，以别解脱戒或出离心为基础，真的很重要。修行人也应该观察自己，看愿不愿意从轮回中脱离出来，若连这种心都没有，那你学法的方向并没有搞定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不过</a:t>
            </a:r>
            <a:r>
              <a:rPr lang="en-US" altLang="zh-CN" dirty="0">
                <a:latin typeface="Kaiti SC Regular"/>
                <a:cs typeface="Kaiti SC Regular"/>
              </a:rPr>
              <a:t>，现在大城市里的人，耽著今生的比比皆是，不说无上密法和大圆满的境界，甚至一讲起出离心，许多人也不能接受。所以，凡夫人最好不要高谈阔论、自以为是，平时听到简单的教言若都接受不了，那么更高的见修行果，对你来说更会遥之千里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16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16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1600" dirty="0" smtClean="0">
              <a:latin typeface="Kaiti SC Regular"/>
              <a:cs typeface="Kaiti SC Regular"/>
            </a:endParaRPr>
          </a:p>
          <a:p>
            <a:endParaRPr lang="en-US" altLang="zh-CN" dirty="0"/>
          </a:p>
        </p:txBody>
      </p:sp>
      <p:sp>
        <p:nvSpPr>
          <p:cNvPr id="5" name="Rectangle 4"/>
          <p:cNvSpPr/>
          <p:nvPr/>
        </p:nvSpPr>
        <p:spPr>
          <a:xfrm>
            <a:off x="5168975" y="6033607"/>
            <a:ext cx="3018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dirty="0">
                <a:latin typeface="Kaiti SC Regular"/>
                <a:cs typeface="Kaiti SC Regular"/>
              </a:rPr>
              <a:t>－</a:t>
            </a:r>
            <a:r>
              <a:rPr lang="en-US" altLang="zh-CN" dirty="0">
                <a:latin typeface="Kaiti SC Regular"/>
                <a:cs typeface="Kaiti SC Regular"/>
              </a:rPr>
              <a:t> </a:t>
            </a:r>
            <a:r>
              <a:rPr lang="zh-CN" altLang="en-US" dirty="0">
                <a:latin typeface="Kaiti SC Regular"/>
                <a:cs typeface="Kaiti SC Regular"/>
              </a:rPr>
              <a:t>索达吉上师</a:t>
            </a:r>
            <a:r>
              <a:rPr lang="en-US" altLang="zh-CN" dirty="0">
                <a:latin typeface="Kaiti SC Regular"/>
                <a:cs typeface="Kaiti SC Regular"/>
              </a:rPr>
              <a:t>《</a:t>
            </a:r>
            <a:r>
              <a:rPr lang="zh-CN" altLang="en-US" dirty="0">
                <a:latin typeface="Kaiti SC Regular"/>
                <a:cs typeface="Kaiti SC Regular"/>
              </a:rPr>
              <a:t>前行广释</a:t>
            </a:r>
            <a:r>
              <a:rPr lang="en-US" altLang="zh-CN" dirty="0">
                <a:latin typeface="Kaiti SC Regular"/>
                <a:cs typeface="Kaiti SC Regular"/>
              </a:rPr>
              <a:t>》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684408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76831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041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160462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n-US" altLang="zh-CN" dirty="0">
                <a:latin typeface="Kaiti SC Regular"/>
                <a:cs typeface="Kaiti SC Regular"/>
              </a:rPr>
              <a:t>出离心是修行佛法的基础，一个真正想出离解脱的标准佛弟子的基础就是出离心。人格贤善当然也可以作为基础，你可以在世间当中做个好人，因此人格贤善是世间和佛法二者共同的基础。如果只是止于人格贤善而不再进修佛法，那么你在世间是一个好人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虽说</a:t>
            </a:r>
            <a:r>
              <a:rPr lang="en-US" altLang="zh-CN" dirty="0">
                <a:latin typeface="Kaiti SC Regular"/>
                <a:cs typeface="Kaiti SC Regular"/>
              </a:rPr>
              <a:t>出离心和人格贤善都是佛法的基础，但二者之间是不一样的。因为出离心只能作为佛法的基础，而不是世间的基础，从这方面讲是不共的。刚刚那种贤善的人格是共同的基础，无论你在世间做一个好人，还是要修行佛法都必须有贤善的人格，而出离心仅作为佛法的基础，是不共的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我们</a:t>
            </a:r>
            <a:r>
              <a:rPr lang="en-US" altLang="zh-CN" dirty="0">
                <a:latin typeface="Kaiti SC Regular"/>
                <a:cs typeface="Kaiti SC Regular"/>
              </a:rPr>
              <a:t>如果有了出离心，从这个时候开始就是一个标准的佛弟子，就有了佛教徒的法相，如果没有出离心就是还没有佛弟子的法相。所以，拥有出离心是迈入真实解脱的第一步。如果没有出离心当然就是无暇。因为我们的“暇满人身”就是这样具有修行佛法机会的的所依，没有了出离心当然就根本上失坏了“暇满人身”而变得无暇。</a:t>
            </a:r>
            <a:br>
              <a:rPr lang="en-US" altLang="zh-CN" dirty="0">
                <a:latin typeface="Kaiti SC Regular"/>
                <a:cs typeface="Kaiti SC Regular"/>
              </a:rPr>
            </a:br>
            <a:endParaRPr lang="en-US" altLang="zh-CN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dirty="0" smtClean="0">
                <a:latin typeface="Kaiti SC Regular"/>
                <a:cs typeface="Kaiti SC Regular"/>
              </a:rPr>
              <a:t>“</a:t>
            </a:r>
            <a:r>
              <a:rPr lang="en-US" altLang="zh-CN" dirty="0">
                <a:latin typeface="Kaiti SC Regular"/>
                <a:cs typeface="Kaiti SC Regular"/>
              </a:rPr>
              <a:t>对于所讲述的恶趣等轮回过患”，就是说地狱、旁生还有恶鬼等诸恶趣的过患，它们分别是什么样的痛苦。还有善趣的痛苦，即作为人、阿修罗和天人的痛苦等整个轮回的过患。对于佛经论典和《前行》当中所讲到的轮回过患，或者今生中的痛苦如生老病死、爱别离、怨憎会等等所有这些痛苦，内心当中没有生起一丝一毫的畏惧感</a:t>
            </a:r>
            <a:r>
              <a:rPr lang="en-US" altLang="zh-CN" dirty="0" smtClean="0">
                <a:latin typeface="Kaiti SC Regular"/>
                <a:cs typeface="Kaiti SC Regular"/>
              </a:rPr>
              <a:t>。</a:t>
            </a:r>
            <a:r>
              <a:rPr lang="zh-CN" altLang="en-US" dirty="0" smtClean="0">
                <a:latin typeface="Kaiti SC Regular"/>
                <a:cs typeface="Kaiti SC Regular"/>
              </a:rPr>
              <a:t>（接下）</a:t>
            </a:r>
            <a:endParaRPr lang="en-US" altLang="zh-CN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296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7FF92-DBD4-4172-AEFA-8391FA7A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944" y="567703"/>
            <a:ext cx="7024744" cy="64264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无出离心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C9E50-9E3B-40E9-BEA3-10D9D184E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83" y="1207880"/>
            <a:ext cx="7992581" cy="5231617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zh-CN" altLang="en-US" sz="2200" dirty="0" smtClean="0">
                <a:latin typeface="Kaiti SC Regular"/>
                <a:cs typeface="Kaiti SC Regular"/>
              </a:rPr>
              <a:t>（承上）</a:t>
            </a:r>
            <a:r>
              <a:rPr lang="en-US" altLang="zh-CN" sz="2200" dirty="0" smtClean="0">
                <a:latin typeface="Kaiti SC Regular"/>
                <a:cs typeface="Kaiti SC Regular"/>
              </a:rPr>
              <a:t>因为</a:t>
            </a:r>
            <a:r>
              <a:rPr lang="en-US" altLang="zh-CN" sz="2200" dirty="0">
                <a:latin typeface="Kaiti SC Regular"/>
                <a:cs typeface="Kaiti SC Regular"/>
              </a:rPr>
              <a:t>出离心需要对轮回畏惧或厌离，这样才愿意出离。如果对这些都没有畏惧感，比如说有些人觉得是神话，或者说不存在恶趣的痛苦。有时候你说人道的一切都是痛苦，他觉得没有这么严重和恐怖，认为自己现在就是很安乐愉悦的状态，还有某某人也很快乐，所谓的一切人都是苦，一切轮回都是苦，他觉得都不周遍。这就是对轮回没有产生畏惧感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佛法</a:t>
            </a:r>
            <a:r>
              <a:rPr lang="en-US" altLang="zh-CN" sz="2200" dirty="0">
                <a:latin typeface="Kaiti SC Regular"/>
                <a:cs typeface="Kaiti SC Regular"/>
              </a:rPr>
              <a:t>当中所讲的痛苦是从“三苦”来表述的，即苦苦、变苦、行苦。这些苦是周遍的，如果我们不去思维就会觉得，轮回当中还是有可贪念的或者不畏惧的东西，因此内心当中产生不了畏惧感。如果没有畏惧感就不想出离，根本不会生起趋入佛法之因的出离心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有些</a:t>
            </a:r>
            <a:r>
              <a:rPr lang="en-US" altLang="zh-CN" sz="2200" dirty="0">
                <a:latin typeface="Kaiti SC Regular"/>
                <a:cs typeface="Kaiti SC Regular"/>
              </a:rPr>
              <a:t>世间上的人觉得自己也是非常的厌离世间，比如说有些抑郁症或者那种愤世嫉俗的人或者有些厌世心很强的人，他们也说很厌世，但这种厌世心不是出离心。首先他的厌离的范围只是当前的一种状态，如他当前很痛苦的身心状态或者经济等等，他对这个方面很厌离。由于也没想到办法解决，为了赶快解决掉这一切，他就想到自杀等等，所以有的时候厌世心重了就容易走向极端。</a:t>
            </a:r>
            <a:br>
              <a:rPr lang="en-US" altLang="zh-CN" sz="2200" dirty="0">
                <a:latin typeface="Kaiti SC Regular"/>
                <a:cs typeface="Kaiti SC Regular"/>
              </a:rPr>
            </a:br>
            <a:endParaRPr lang="en-US" altLang="zh-CN" sz="2200" dirty="0" smtClean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en-US" altLang="zh-CN" sz="2200" dirty="0" smtClean="0">
                <a:latin typeface="Kaiti SC Regular"/>
                <a:cs typeface="Kaiti SC Regular"/>
              </a:rPr>
              <a:t>在</a:t>
            </a:r>
            <a:r>
              <a:rPr lang="en-US" altLang="zh-CN" sz="2200" dirty="0">
                <a:latin typeface="Kaiti SC Regular"/>
                <a:cs typeface="Kaiti SC Regular"/>
              </a:rPr>
              <a:t>佛法当中一方面是厌世心，一方面是出离心。其实厌世心和出离心在某些方面有相似的地方，也有两种不同的侧面。有的时候出离心就是厌世心，比方说“四厌世心”，就是让我们对于整个轮回要厌离，那么厌离之后怎么样？世间一般的人没有认为有解脱，厌离后找不到解决的方法只有自杀，他觉得通过自杀之后所有的痛苦就摆脱了</a:t>
            </a:r>
            <a:r>
              <a:rPr lang="en-US" altLang="zh-CN" sz="2200" dirty="0" smtClean="0">
                <a:latin typeface="Kaiti SC Regular"/>
                <a:cs typeface="Kaiti SC Regular"/>
              </a:rPr>
              <a:t>。</a:t>
            </a:r>
            <a:r>
              <a:rPr lang="zh-CN" altLang="en-US" sz="2200" dirty="0" smtClean="0">
                <a:latin typeface="Kaiti SC Regular"/>
                <a:cs typeface="Kaiti SC Regular"/>
              </a:rPr>
              <a:t>（接下）</a:t>
            </a:r>
            <a:endParaRPr lang="en-US" altLang="zh-CN" sz="22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dirty="0" smtClean="0"/>
          </a:p>
          <a:p>
            <a:endParaRPr lang="en-US" altLang="zh-CN" dirty="0"/>
          </a:p>
        </p:txBody>
      </p:sp>
      <p:sp>
        <p:nvSpPr>
          <p:cNvPr id="4" name="Rectangle 3"/>
          <p:cNvSpPr/>
          <p:nvPr/>
        </p:nvSpPr>
        <p:spPr>
          <a:xfrm>
            <a:off x="5546533" y="6185746"/>
            <a:ext cx="25685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智诚堪布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前行广释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辅导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79447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2249</TotalTime>
  <Words>2783</Words>
  <Application>Microsoft Macintosh PowerPoint</Application>
  <PresentationFormat>On-screen Show (4:3)</PresentationFormat>
  <Paragraphs>207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奥斯汀</vt:lpstr>
      <vt:lpstr>发心偈</vt:lpstr>
      <vt:lpstr>PowerPoint Presentation</vt:lpstr>
      <vt:lpstr>参考资料</vt:lpstr>
      <vt:lpstr>提纲</vt:lpstr>
      <vt:lpstr>提纲</vt:lpstr>
      <vt:lpstr>无出离心</vt:lpstr>
      <vt:lpstr>无出离心</vt:lpstr>
      <vt:lpstr>无出离心</vt:lpstr>
      <vt:lpstr>无出离心</vt:lpstr>
      <vt:lpstr>无出离心</vt:lpstr>
      <vt:lpstr>无出离心</vt:lpstr>
      <vt:lpstr>无出离心</vt:lpstr>
      <vt:lpstr>无出离心（对治）</vt:lpstr>
      <vt:lpstr>无出离心</vt:lpstr>
      <vt:lpstr>无出离心／不厌轮回</vt:lpstr>
      <vt:lpstr>无出离心／不厌轮回</vt:lpstr>
      <vt:lpstr>无有正信</vt:lpstr>
      <vt:lpstr>无有正信</vt:lpstr>
      <vt:lpstr>无有正信</vt:lpstr>
      <vt:lpstr>无有正信</vt:lpstr>
      <vt:lpstr>无有正信</vt:lpstr>
      <vt:lpstr>无有正信</vt:lpstr>
      <vt:lpstr>无有正信</vt:lpstr>
      <vt:lpstr>无有正信</vt:lpstr>
      <vt:lpstr>无有正信</vt:lpstr>
      <vt:lpstr>无有正信（对治）</vt:lpstr>
      <vt:lpstr>无有正信</vt:lpstr>
      <vt:lpstr>无有正信／毫无信心</vt:lpstr>
      <vt:lpstr>无有正信</vt:lpstr>
      <vt:lpstr>思考题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Cheng Dong</cp:lastModifiedBy>
  <cp:revision>276</cp:revision>
  <dcterms:created xsi:type="dcterms:W3CDTF">2016-07-06T00:16:41Z</dcterms:created>
  <dcterms:modified xsi:type="dcterms:W3CDTF">2018-09-10T23:38:33Z</dcterms:modified>
</cp:coreProperties>
</file>