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6" r:id="rId3"/>
    <p:sldId id="277" r:id="rId4"/>
    <p:sldId id="475" r:id="rId5"/>
    <p:sldId id="476" r:id="rId6"/>
    <p:sldId id="477" r:id="rId7"/>
    <p:sldId id="478" r:id="rId8"/>
    <p:sldId id="480" r:id="rId9"/>
    <p:sldId id="481" r:id="rId10"/>
    <p:sldId id="483" r:id="rId11"/>
    <p:sldId id="489" r:id="rId12"/>
    <p:sldId id="494" r:id="rId13"/>
    <p:sldId id="495" r:id="rId14"/>
    <p:sldId id="497" r:id="rId15"/>
    <p:sldId id="498" r:id="rId16"/>
    <p:sldId id="499" r:id="rId17"/>
    <p:sldId id="500" r:id="rId18"/>
    <p:sldId id="501" r:id="rId19"/>
    <p:sldId id="502" r:id="rId20"/>
    <p:sldId id="503" r:id="rId21"/>
    <p:sldId id="504" r:id="rId22"/>
    <p:sldId id="462" r:id="rId23"/>
    <p:sldId id="27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88"/>
    <p:restoredTop sz="94690"/>
  </p:normalViewPr>
  <p:slideViewPr>
    <p:cSldViewPr snapToGrid="0" snapToObjects="1">
      <p:cViewPr varScale="1">
        <p:scale>
          <a:sx n="149" d="100"/>
          <a:sy n="149" d="100"/>
        </p:scale>
        <p:origin x="-1352" y="-112"/>
      </p:cViewPr>
      <p:guideLst>
        <p:guide orient="horz" pos="2134"/>
        <p:guide pos="385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DDA51639-B2D6-4652-B8C3-1B4C224A7BAF}" type="datetimeFigureOut">
              <a:rPr lang="en-US" smtClean="0"/>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smtClean="0"/>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345"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44961B7-6B89-48AB-966F-622E2788EECC}" type="datetimeFigureOut">
              <a:rPr lang="en-US" smtClean="0"/>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smtClean="0"/>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8" name="Date Placeholder 7"/>
          <p:cNvSpPr>
            <a:spLocks noGrp="1"/>
          </p:cNvSpPr>
          <p:nvPr>
            <p:ph type="dt" sz="half" idx="10"/>
          </p:nvPr>
        </p:nvSpPr>
        <p:spPr/>
        <p:txBody>
          <a:bodyPr/>
          <a:lstStyle/>
          <a:p>
            <a:fld id="{1CF131DD-A141-4471-BCF9-C6073EDD7E20}" type="datetimeFigureOut">
              <a:rPr lang="en-US" smtClean="0"/>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smtClean="0"/>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B334A90-EB03-42F3-8859-2C2B2724C058}" type="datetimeFigureOut">
              <a:rPr lang="en-US" smtClean="0"/>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smtClean="0"/>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smtClean="0"/>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smtClean="0"/>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anose="02020404030301010803"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5pPr>
      <a:lvl6pPr marL="160020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6pPr>
      <a:lvl7pPr marL="189992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7pPr>
      <a:lvl8pPr marL="220027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8pPr>
      <a:lvl9pPr marL="249999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idx="4294967295"/>
          </p:nvPr>
        </p:nvSpPr>
        <p:spPr>
          <a:xfrm>
            <a:off x="6462713" y="693738"/>
            <a:ext cx="5167813" cy="660400"/>
          </a:xfrm>
        </p:spPr>
        <p:txBody>
          <a:bodyPr>
            <a:noAutofit/>
          </a:bodyPr>
          <a:lstStyle/>
          <a:p>
            <a:pPr algn="ctr"/>
            <a:r>
              <a:rPr kumimoji="1" lang="zh-CN" altLang="en-US" sz="3600" dirty="0"/>
              <a:t>发心偈</a:t>
            </a:r>
            <a:endParaRPr kumimoji="1" lang="zh-CN" altLang="en-US" sz="3600" dirty="0"/>
          </a:p>
        </p:txBody>
      </p:sp>
      <p:sp>
        <p:nvSpPr>
          <p:cNvPr id="6" name="文本占位符 5"/>
          <p:cNvSpPr>
            <a:spLocks noGrp="1"/>
          </p:cNvSpPr>
          <p:nvPr>
            <p:ph type="body" sz="half" idx="4294967295"/>
          </p:nvPr>
        </p:nvSpPr>
        <p:spPr>
          <a:xfrm>
            <a:off x="7192964" y="1620838"/>
            <a:ext cx="4180890" cy="4687887"/>
          </a:xfrm>
        </p:spPr>
        <p:txBody>
          <a:bodyPr>
            <a:noAutofit/>
          </a:bodyPr>
          <a:lstStyle/>
          <a:p>
            <a:pPr marL="0" indent="0" algn="ctr">
              <a:buNone/>
            </a:pPr>
            <a:r>
              <a:rPr kumimoji="1" lang="zh-CN" altLang="en-US" sz="2000" dirty="0">
                <a:latin typeface="+mn-ea"/>
                <a:cs typeface="华文隶书" panose="02010800040101010101" charset="-122"/>
              </a:rPr>
              <a:t>顶礼本师释迦牟尼佛！</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顶礼文殊智慧勇识</a:t>
            </a:r>
            <a:r>
              <a:rPr kumimoji="1" lang="zh-CN" altLang="zh-CN" sz="2000" dirty="0">
                <a:latin typeface="+mn-ea"/>
                <a:cs typeface="华文隶书" panose="02010800040101010101" charset="-122"/>
              </a:rPr>
              <a:t>！</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顶礼传承大恩上师！</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无上甚深微妙法</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百千万劫难遭遇</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我今见闻得受持</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愿解如来真实义</a:t>
            </a:r>
            <a:endParaRPr kumimoji="1" lang="en-US" altLang="zh-CN" sz="2000" dirty="0">
              <a:latin typeface="+mn-ea"/>
              <a:cs typeface="华文隶书" panose="02010800040101010101" charset="-122"/>
            </a:endParaRPr>
          </a:p>
          <a:p>
            <a:pPr marL="0" indent="0" algn="ctr">
              <a:buNone/>
            </a:pPr>
            <a:endParaRPr kumimoji="1" lang="en-CA"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为度化一切众生，</a:t>
            </a:r>
            <a:endParaRPr kumimoji="1" lang="en-US" altLang="zh-CN" sz="2000" dirty="0">
              <a:latin typeface="+mn-ea"/>
              <a:cs typeface="华文隶书" panose="02010800040101010101" charset="-122"/>
            </a:endParaRPr>
          </a:p>
          <a:p>
            <a:pPr marL="0" indent="0" algn="ctr">
              <a:buNone/>
            </a:pPr>
            <a:r>
              <a:rPr kumimoji="1" lang="zh-CN" altLang="en-US" sz="2000" dirty="0">
                <a:latin typeface="+mn-ea"/>
                <a:cs typeface="华文隶书" panose="02010800040101010101" charset="-122"/>
              </a:rPr>
              <a:t>请大家发无上殊胜的菩提心！</a:t>
            </a:r>
            <a:endParaRPr kumimoji="1" lang="zh-CN" altLang="en-US" sz="2000" dirty="0">
              <a:latin typeface="+mn-ea"/>
              <a:cs typeface="华文隶书" panose="02010800040101010101" charset="-122"/>
            </a:endParaRPr>
          </a:p>
        </p:txBody>
      </p:sp>
      <p:pic>
        <p:nvPicPr>
          <p:cNvPr id="5" name="Picture 4" descr="20160328201008110.JPEG790x600.JPEG"/>
          <p:cNvPicPr>
            <a:picLocks noChangeAspect="1"/>
          </p:cNvPicPr>
          <p:nvPr/>
        </p:nvPicPr>
        <p:blipFill>
          <a:blip r:embed="rId1"/>
          <a:stretch>
            <a:fillRect/>
          </a:stretch>
        </p:blipFill>
        <p:spPr>
          <a:xfrm>
            <a:off x="889336" y="414337"/>
            <a:ext cx="4157225" cy="5998037"/>
          </a:xfrm>
          <a:prstGeom prst="rect">
            <a:avLst/>
          </a:prstGeom>
          <a:effectLst>
            <a:softEdge rad="317500"/>
          </a:effectLst>
        </p:spPr>
      </p:pic>
      <p:pic>
        <p:nvPicPr>
          <p:cNvPr id="3" name="Picture 2"/>
          <p:cNvPicPr>
            <a:picLocks noChangeAspect="1"/>
          </p:cNvPicPr>
          <p:nvPr/>
        </p:nvPicPr>
        <p:blipFill>
          <a:blip r:embed="rId2"/>
          <a:stretch>
            <a:fillRect/>
          </a:stretch>
        </p:blipFill>
        <p:spPr>
          <a:xfrm>
            <a:off x="1323474" y="414337"/>
            <a:ext cx="4572000" cy="5998037"/>
          </a:xfrm>
          <a:prstGeom prst="rect">
            <a:avLst/>
          </a:prstGeom>
          <a:ln>
            <a:noFill/>
          </a:ln>
          <a:effectLst>
            <a:softEdge rad="112500"/>
          </a:effectLst>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409549"/>
            <a:ext cx="10058400" cy="1087621"/>
          </a:xfrm>
        </p:spPr>
        <p:txBody>
          <a:bodyPr>
            <a:normAutofit/>
          </a:bodyPr>
          <a:lstStyle/>
          <a:p>
            <a:pPr algn="ctr"/>
            <a:r>
              <a:rPr kumimoji="1" lang="zh-CN" altLang="en-US" sz="3200" b="1">
                <a:latin typeface="Heiti SC Light"/>
                <a:ea typeface="Heiti SC Light"/>
                <a:cs typeface="Heiti SC Light"/>
                <a:sym typeface="+mn-ea"/>
              </a:rPr>
              <a:t>依止善知识</a:t>
            </a:r>
            <a:r>
              <a:rPr kumimoji="1" altLang="zh-CN" sz="3200" b="1">
                <a:latin typeface="Heiti SC Light"/>
                <a:ea typeface="Heiti SC Light"/>
                <a:cs typeface="Heiti SC Light"/>
                <a:sym typeface="+mn-ea"/>
              </a:rPr>
              <a:t>--</a:t>
            </a:r>
            <a:r>
              <a:rPr kumimoji="1" lang="zh-CN" altLang="en-US" sz="3200" b="1">
                <a:latin typeface="Heiti SC Light"/>
                <a:ea typeface="Heiti SC Light"/>
                <a:cs typeface="Heiti SC Light"/>
                <a:sym typeface="+mn-ea"/>
              </a:rPr>
              <a:t>第三步：修学善知识的意行</a:t>
            </a:r>
            <a:endParaRPr kumimoji="1" lang="zh-CN" altLang="en-US" sz="3200" b="1">
              <a:latin typeface="Heiti SC Light"/>
              <a:ea typeface="Heiti SC Light"/>
              <a:cs typeface="Heiti SC Light"/>
              <a:sym typeface="+mn-ea"/>
            </a:endParaRPr>
          </a:p>
        </p:txBody>
      </p:sp>
      <p:sp>
        <p:nvSpPr>
          <p:cNvPr id="3" name="内容占位符 2"/>
          <p:cNvSpPr>
            <a:spLocks noGrp="1"/>
          </p:cNvSpPr>
          <p:nvPr>
            <p:ph idx="1"/>
          </p:nvPr>
        </p:nvSpPr>
        <p:spPr>
          <a:xfrm>
            <a:off x="738505" y="1265555"/>
            <a:ext cx="10774045" cy="5138420"/>
          </a:xfrm>
        </p:spPr>
        <p:txBody>
          <a:bodyPr>
            <a:normAutofit fontScale="90000" lnSpcReduction="10000"/>
          </a:bodyPr>
          <a:lstStyle/>
          <a:p>
            <a:pPr marL="0" indent="0">
              <a:buFont typeface="+mj-ea"/>
              <a:buNone/>
            </a:pPr>
            <a:endParaRPr lang="zh-CN" altLang="en-US" sz="2000" dirty="0"/>
          </a:p>
          <a:p>
            <a:r>
              <a:rPr lang="zh-CN" altLang="en-US" sz="2000" dirty="0"/>
              <a:t>善知识有慈悲心，我们就要向善知识的慈悲心学习，得到与善知识一样慈悲心。</a:t>
            </a:r>
            <a:endParaRPr lang="zh-CN" altLang="en-US" sz="2000" dirty="0"/>
          </a:p>
          <a:p>
            <a:endParaRPr lang="zh-CN" altLang="en-US" sz="2000" dirty="0"/>
          </a:p>
          <a:p>
            <a:r>
              <a:rPr lang="zh-CN" altLang="en-US" sz="2000" dirty="0"/>
              <a:t>善知识如果证悟了智慧，我们也要向善知识的智慧学习。</a:t>
            </a:r>
            <a:endParaRPr lang="zh-CN" altLang="en-US" sz="2000" dirty="0"/>
          </a:p>
          <a:p>
            <a:endParaRPr lang="zh-CN" altLang="en-US" sz="2000" dirty="0"/>
          </a:p>
          <a:p>
            <a:r>
              <a:rPr lang="zh-CN" altLang="en-US" sz="2000" dirty="0"/>
              <a:t>在善知识身上要得到的不是世俗的东西，而是法，法就是“教”和“证”。教，就是闻思修；证就是戒定慧。我们依止上师的目的就是为了得到戒定慧，听闻佛法、思考佛法的教义，如果我们依止了某位善知识，既有闻思修，也得到了戒定慧，我们就达到了依止善知识的目的，圆满了自己的心愿。</a:t>
            </a:r>
            <a:endParaRPr lang="zh-CN" altLang="en-US" sz="2000" dirty="0"/>
          </a:p>
          <a:p>
            <a:endParaRPr lang="zh-CN" altLang="en-US" sz="2000" dirty="0"/>
          </a:p>
          <a:p>
            <a:r>
              <a:rPr lang="zh-CN" altLang="en-US" sz="2000" dirty="0"/>
              <a:t>要知道依止上师最终是要修学上师的意行——意，就是出离心、菩提心、证悟空性的智慧；行就是弘法利生、六波罗蜜多的行为。</a:t>
            </a:r>
            <a:endParaRPr lang="zh-CN" altLang="en-US" sz="2000" dirty="0"/>
          </a:p>
          <a:p>
            <a:endParaRPr lang="zh-CN" altLang="en-US" sz="2000" dirty="0"/>
          </a:p>
          <a:p>
            <a:r>
              <a:rPr lang="zh-CN" altLang="en-US" sz="2000" dirty="0"/>
              <a:t>最后证悟的时候，需要上师的加持，否则根本没有办法证悟，所以我们需要找到有加持的上师。如果上师没有加持，只是一位非常普通的人，而我们有非常虔诚的信心，也会有一些功德，这不是上师好，而是我们的信心带来的一些收获。但是上师没有加持，我们再虔诚也得不到很大的成就。所以我们必须找到有加持的上师。</a:t>
            </a:r>
            <a:endParaRPr lang="zh-CN" alt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zh-CN" altLang="en-US" dirty="0"/>
              <a:t>如何学密</a:t>
            </a:r>
            <a:br>
              <a:rPr lang="zh-CN" altLang="en-US" dirty="0"/>
            </a:br>
            <a:br>
              <a:rPr lang="zh-CN" altLang="en-US" dirty="0"/>
            </a:br>
            <a:r>
              <a:rPr lang="zh-CN" altLang="en-US" sz="2400" dirty="0"/>
              <a:t>根据课文及音频整理，如有遗漏错谬，诚心忏悔</a:t>
            </a:r>
            <a:endParaRPr lang="zh-CN" altLang="en-US" sz="2400" dirty="0"/>
          </a:p>
        </p:txBody>
      </p:sp>
      <p:sp>
        <p:nvSpPr>
          <p:cNvPr id="5" name="Text Placeholder 4"/>
          <p:cNvSpPr>
            <a:spLocks noGrp="1"/>
          </p:cNvSpPr>
          <p:nvPr>
            <p:ph type="body" idx="1"/>
          </p:nvPr>
        </p:nvSpPr>
        <p:spPr/>
        <p:txBody>
          <a:bodyPr/>
          <a:lstStyle/>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642594"/>
            <a:ext cx="10058400" cy="1087621"/>
          </a:xfrm>
        </p:spPr>
        <p:txBody>
          <a:bodyPr>
            <a:normAutofit/>
          </a:bodyPr>
          <a:lstStyle/>
          <a:p>
            <a:pPr algn="ctr"/>
            <a:r>
              <a:rPr kumimoji="1" lang="zh-CN" altLang="en-US" sz="3200" b="1" dirty="0">
                <a:latin typeface="Heiti SC Light"/>
                <a:ea typeface="Heiti SC Light"/>
                <a:cs typeface="Heiti SC Light"/>
              </a:rPr>
              <a:t>本课要点</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776605" y="1730375"/>
            <a:ext cx="10348595" cy="4305300"/>
          </a:xfrm>
        </p:spPr>
        <p:txBody>
          <a:bodyPr>
            <a:normAutofit lnSpcReduction="10000"/>
          </a:bodyPr>
          <a:lstStyle/>
          <a:p>
            <a:pPr marL="0" indent="0">
              <a:buNone/>
            </a:pPr>
            <a:r>
              <a:rPr kumimoji="1" lang="en-US" altLang="zh-CN" dirty="0" smtClean="0"/>
              <a:t>  </a:t>
            </a:r>
            <a:r>
              <a:rPr kumimoji="1" lang="zh-CN" altLang="en-US" dirty="0" smtClean="0"/>
              <a:t>一、学密的基础</a:t>
            </a:r>
            <a:r>
              <a:rPr kumimoji="1" lang="en-US" altLang="zh-CN" dirty="0" smtClean="0"/>
              <a:t>--</a:t>
            </a:r>
            <a:r>
              <a:rPr kumimoji="1" lang="zh-CN" altLang="en-US" dirty="0" smtClean="0"/>
              <a:t>出离心和菩提心 </a:t>
            </a:r>
            <a:endParaRPr kumimoji="1" lang="zh-CN" altLang="en-US" dirty="0" smtClean="0"/>
          </a:p>
          <a:p>
            <a:pPr marL="0" indent="0">
              <a:buNone/>
            </a:pPr>
            <a:r>
              <a:rPr kumimoji="1" lang="zh-CN" altLang="en-US" dirty="0" smtClean="0"/>
              <a:t>    </a:t>
            </a:r>
            <a:endParaRPr lang="zh-CN" altLang="en-US" dirty="0" smtClean="0"/>
          </a:p>
          <a:p>
            <a:pPr marL="0" indent="0">
              <a:buNone/>
            </a:pPr>
            <a:r>
              <a:rPr lang="zh-CN" altLang="en-US" dirty="0"/>
              <a:t>  二、密法修习次第 （五个阶段）</a:t>
            </a:r>
            <a:endParaRPr lang="zh-CN" altLang="en-US" dirty="0"/>
          </a:p>
          <a:p>
            <a:pPr marL="0" indent="0">
              <a:buNone/>
            </a:pPr>
            <a:endParaRPr lang="zh-CN" altLang="en-US" dirty="0"/>
          </a:p>
          <a:p>
            <a:pPr marL="0" indent="0">
              <a:buNone/>
            </a:pPr>
            <a:r>
              <a:rPr lang="zh-CN" altLang="en-US" sz="1800" dirty="0"/>
              <a:t>  三、略谈密宗的见解和修法</a:t>
            </a:r>
            <a:endParaRPr lang="zh-CN" altLang="en-US" sz="1800" dirty="0"/>
          </a:p>
          <a:p>
            <a:pPr marL="800100" lvl="1" indent="-342900">
              <a:buFont typeface="+mj-lt"/>
              <a:buAutoNum type="arabicPeriod"/>
            </a:pPr>
            <a:r>
              <a:rPr lang="zh-CN" altLang="en-US" sz="1600" dirty="0"/>
              <a:t>生起次第</a:t>
            </a:r>
            <a:endParaRPr lang="zh-CN" altLang="en-US" sz="1600" dirty="0"/>
          </a:p>
          <a:p>
            <a:pPr marL="800100" lvl="1" indent="-342900">
              <a:buFont typeface="+mj-lt"/>
              <a:buAutoNum type="arabicPeriod"/>
            </a:pPr>
            <a:r>
              <a:rPr lang="zh-CN" altLang="en-US" sz="1600" dirty="0"/>
              <a:t>圆满次第</a:t>
            </a:r>
            <a:endParaRPr lang="zh-CN" altLang="en-US" sz="1600" dirty="0"/>
          </a:p>
          <a:p>
            <a:pPr marL="800100" lvl="1" indent="-342900">
              <a:buFont typeface="+mj-lt"/>
              <a:buAutoNum type="arabicPeriod"/>
            </a:pPr>
            <a:endParaRPr lang="zh-CN" altLang="en-US" sz="2025" dirty="0"/>
          </a:p>
          <a:p>
            <a:pPr lvl="0" indent="0" algn="l">
              <a:buFont typeface="+mj-lt"/>
              <a:buNone/>
            </a:pPr>
            <a:r>
              <a:rPr lang="zh-CN" altLang="en-US" sz="1800" dirty="0"/>
              <a:t>四、生圆次第与显宗修行的差别</a:t>
            </a:r>
            <a:endParaRPr lang="zh-CN" altLang="en-US" sz="1800" dirty="0"/>
          </a:p>
          <a:p>
            <a:pPr lvl="0" indent="0" algn="l">
              <a:buFont typeface="+mj-lt"/>
              <a:buNone/>
            </a:pPr>
            <a:endParaRPr lang="zh-CN" altLang="en-US" sz="1800" dirty="0"/>
          </a:p>
          <a:p>
            <a:pPr lvl="0" indent="0" algn="l">
              <a:buFont typeface="+mj-lt"/>
              <a:buNone/>
            </a:pPr>
            <a:r>
              <a:rPr lang="zh-CN" altLang="en-US" sz="1800" dirty="0"/>
              <a:t>五、使修行抵达终点的顺缘</a:t>
            </a:r>
            <a:endParaRPr lang="en-US" altLang="zh-CN"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471144"/>
            <a:ext cx="10058400" cy="1087621"/>
          </a:xfrm>
        </p:spPr>
        <p:txBody>
          <a:bodyPr>
            <a:normAutofit/>
          </a:bodyPr>
          <a:lstStyle/>
          <a:p>
            <a:pPr algn="ctr"/>
            <a:r>
              <a:rPr kumimoji="1" altLang="zh-CN" sz="3200" smtClean="0">
                <a:sym typeface="+mn-ea"/>
              </a:rPr>
              <a:t>  </a:t>
            </a:r>
            <a:r>
              <a:rPr kumimoji="1" lang="zh-CN" altLang="en-US" sz="3200" smtClean="0">
                <a:sym typeface="+mn-ea"/>
              </a:rPr>
              <a:t>一、学密的基础</a:t>
            </a:r>
            <a:r>
              <a:rPr kumimoji="1" altLang="zh-CN" sz="3200" smtClean="0">
                <a:sym typeface="+mn-ea"/>
              </a:rPr>
              <a:t>--</a:t>
            </a:r>
            <a:r>
              <a:rPr kumimoji="1" lang="zh-CN" altLang="en-US" sz="3200" smtClean="0">
                <a:sym typeface="+mn-ea"/>
              </a:rPr>
              <a:t>出离心和菩提心 </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626110" y="1405890"/>
            <a:ext cx="10939145" cy="4953635"/>
          </a:xfrm>
        </p:spPr>
        <p:txBody>
          <a:bodyPr>
            <a:normAutofit fontScale="90000" lnSpcReduction="10000"/>
          </a:bodyPr>
          <a:lstStyle/>
          <a:p>
            <a:pPr marL="0" indent="0">
              <a:buNone/>
            </a:pPr>
            <a:r>
              <a:rPr kumimoji="1" lang="zh-CN" altLang="en-US" sz="2055" dirty="0" smtClean="0"/>
              <a:t>  1、出离心和菩提心是学密的基础</a:t>
            </a:r>
            <a:endParaRPr kumimoji="1" lang="zh-CN" altLang="en-US" dirty="0" smtClean="0"/>
          </a:p>
          <a:p>
            <a:pPr lvl="1">
              <a:buFont typeface="Arial" panose="020B0604020202020204" pitchFamily="34" charset="0"/>
              <a:buChar char="•"/>
            </a:pPr>
            <a:r>
              <a:rPr kumimoji="1" lang="en-US" altLang="zh-CN" sz="2000" dirty="0" smtClean="0"/>
              <a:t>  ‘在没有出离心、菩提心的前提下，即使闭关九年修大圆满，也不能播下解脱的种子’ </a:t>
            </a:r>
            <a:r>
              <a:rPr kumimoji="1" lang="zh-CN" altLang="en-US" sz="2000" dirty="0" smtClean="0"/>
              <a:t>（从讲者、修法、修行方式、时间等方面分析可以了知对修行人来说，出离心和菩提心是极为总要的）</a:t>
            </a:r>
            <a:endParaRPr kumimoji="1" lang="zh-CN" altLang="en-US" sz="2000" dirty="0" smtClean="0"/>
          </a:p>
          <a:p>
            <a:pPr lvl="1">
              <a:buFont typeface="Arial" panose="020B0604020202020204" pitchFamily="34" charset="0"/>
              <a:buChar char="•"/>
            </a:pPr>
            <a:r>
              <a:rPr kumimoji="1" lang="zh-CN" altLang="en-US" sz="2000" dirty="0" smtClean="0"/>
              <a:t>无上密宗也十分强调出离心和菩提心 （例如：修生起次第不具足慈悲心的话，观修清晰和念咒上亿的意义都不大）</a:t>
            </a:r>
            <a:endParaRPr kumimoji="1" lang="zh-CN" altLang="en-US" sz="2000" dirty="0" smtClean="0"/>
          </a:p>
          <a:p>
            <a:pPr lvl="1">
              <a:buFont typeface="Arial" panose="020B0604020202020204" pitchFamily="34" charset="0"/>
              <a:buChar char="•"/>
            </a:pPr>
            <a:r>
              <a:rPr kumimoji="1" lang="zh-CN" altLang="en-US" sz="2000" dirty="0" smtClean="0"/>
              <a:t>经书中两个比喻说明重要性</a:t>
            </a:r>
            <a:r>
              <a:rPr kumimoji="1" lang="zh-CN" altLang="en-US" dirty="0" smtClean="0"/>
              <a:t>：</a:t>
            </a:r>
            <a:endParaRPr kumimoji="1" lang="zh-CN" altLang="en-US" dirty="0" smtClean="0"/>
          </a:p>
          <a:p>
            <a:pPr marL="891540" lvl="2" indent="-342900">
              <a:buFont typeface="+mj-lt"/>
              <a:buAutoNum type="alphaUcPeriod"/>
            </a:pPr>
            <a:r>
              <a:rPr kumimoji="1" lang="zh-CN" altLang="en-US" sz="1800" dirty="0" smtClean="0"/>
              <a:t>食物之喻：饥饿濒死之人到国王宝库中取宝，价值昂贵的财宝对他毫无用处，只有食物才是他唯一需要的</a:t>
            </a:r>
            <a:endParaRPr kumimoji="1" lang="zh-CN" altLang="en-US" sz="1800" dirty="0" smtClean="0"/>
          </a:p>
          <a:p>
            <a:pPr marL="891540" lvl="2" indent="-342900">
              <a:buFont typeface="+mj-lt"/>
              <a:buAutoNum type="alphaUcPeriod"/>
            </a:pPr>
            <a:r>
              <a:rPr kumimoji="1" lang="zh-CN" altLang="en-US" sz="1800" dirty="0" smtClean="0"/>
              <a:t>修行之门之喻：古代城市的城墙只有一门，唯有通过城门才能进入城市</a:t>
            </a:r>
            <a:endParaRPr kumimoji="1" lang="zh-CN" altLang="en-US" sz="1800" dirty="0" smtClean="0"/>
          </a:p>
          <a:p>
            <a:pPr marL="548640" lvl="2" indent="0">
              <a:buFont typeface="+mj-lt"/>
              <a:buNone/>
            </a:pPr>
            <a:endParaRPr kumimoji="1" lang="zh-CN" altLang="en-US" sz="1800" dirty="0" smtClean="0"/>
          </a:p>
          <a:p>
            <a:pPr marL="91440" lvl="1" indent="0">
              <a:buFont typeface="+mj-lt"/>
              <a:buNone/>
            </a:pPr>
            <a:r>
              <a:rPr kumimoji="1" lang="en-US" altLang="zh-CN" sz="2055" dirty="0" smtClean="0"/>
              <a:t>2</a:t>
            </a:r>
            <a:r>
              <a:rPr kumimoji="1" lang="zh-CN" altLang="en-US" sz="2055" dirty="0" smtClean="0"/>
              <a:t>、当务之急</a:t>
            </a:r>
            <a:endParaRPr kumimoji="1" lang="zh-CN" altLang="en-US" sz="2055" dirty="0" smtClean="0"/>
          </a:p>
          <a:p>
            <a:pPr marL="434340" lvl="1" indent="-342900">
              <a:buFont typeface="Arial" panose="020B0604020202020204" pitchFamily="34" charset="0"/>
              <a:buChar char="•"/>
            </a:pPr>
            <a:r>
              <a:rPr kumimoji="1" lang="en-US" altLang="zh-CN" sz="2000" dirty="0" smtClean="0"/>
              <a:t>现在应该首先生起坚定的出离心--</a:t>
            </a:r>
            <a:r>
              <a:rPr kumimoji="1" lang="zh-CN" altLang="en-US" sz="2000" dirty="0" smtClean="0"/>
              <a:t>依靠四加行的修法</a:t>
            </a:r>
            <a:endParaRPr kumimoji="1" lang="zh-CN" altLang="en-US" sz="2000" dirty="0" smtClean="0"/>
          </a:p>
          <a:p>
            <a:pPr marL="434340" lvl="1" indent="-342900">
              <a:buFont typeface="Arial" panose="020B0604020202020204" pitchFamily="34" charset="0"/>
              <a:buChar char="•"/>
            </a:pPr>
            <a:r>
              <a:rPr kumimoji="1" lang="zh-CN" altLang="en-US" sz="2000" dirty="0" smtClean="0"/>
              <a:t>学密之人必须要有菩提心</a:t>
            </a:r>
            <a:endParaRPr kumimoji="1" lang="zh-CN" altLang="en-US" sz="2000" dirty="0" smtClean="0"/>
          </a:p>
          <a:p>
            <a:pPr marL="91440" lvl="1" indent="0">
              <a:buFont typeface="Arial" panose="020B0604020202020204" pitchFamily="34" charset="0"/>
              <a:buNone/>
            </a:pPr>
            <a:endParaRPr kumimoji="1" lang="zh-CN" altLang="en-US" sz="2000" dirty="0" smtClean="0"/>
          </a:p>
          <a:p>
            <a:pPr marL="91440" lvl="1" indent="0">
              <a:buFont typeface="Arial" panose="020B0604020202020204" pitchFamily="34" charset="0"/>
              <a:buNone/>
            </a:pPr>
            <a:r>
              <a:rPr kumimoji="1" lang="en-US" altLang="zh-CN" sz="2000" dirty="0" smtClean="0"/>
              <a:t>上师教言</a:t>
            </a:r>
            <a:r>
              <a:rPr kumimoji="1" lang="en-US" altLang="zh-CN" sz="2055" dirty="0" smtClean="0"/>
              <a:t>：</a:t>
            </a:r>
            <a:r>
              <a:rPr kumimoji="1" lang="zh-CN" altLang="en-US" sz="2000" dirty="0" smtClean="0"/>
              <a:t>出离心和菩提心的含义十分深刻，必须要亲自体会和实修，才能明白其内涵的伟大和必要，这是仅仅通过闻思所感受不到的。如果没有出离心和菩提心，那就真正是失去了一切，因为他连修行的门径都没有趋入。所以，这两个基础很重要！</a:t>
            </a:r>
            <a:endParaRPr kumimoji="1" lang="zh-CN" altLang="en-US" sz="20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642594"/>
            <a:ext cx="10058400" cy="1087621"/>
          </a:xfrm>
        </p:spPr>
        <p:txBody>
          <a:bodyPr>
            <a:normAutofit/>
          </a:bodyPr>
          <a:lstStyle/>
          <a:p>
            <a:pPr algn="ctr"/>
            <a:r>
              <a:rPr lang="zh-CN" altLang="en-US" sz="3200">
                <a:sym typeface="+mn-ea"/>
              </a:rPr>
              <a:t>  二、密法修习次第 （五个阶段）</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776605" y="1730375"/>
            <a:ext cx="10920095" cy="4305300"/>
          </a:xfrm>
        </p:spPr>
        <p:txBody>
          <a:bodyPr>
            <a:normAutofit lnSpcReduction="20000"/>
          </a:bodyPr>
          <a:lstStyle/>
          <a:p>
            <a:pPr marL="0" indent="0">
              <a:buFont typeface="+mj-lt"/>
              <a:buNone/>
            </a:pPr>
            <a:r>
              <a:rPr lang="en-US" altLang="zh-CN" sz="1800" dirty="0"/>
              <a:t>      荣森班智达是宁玛巴一位杰出的成就者，他将学密者从开始发心到最后获得成就的过程分成了五个阶段。</a:t>
            </a:r>
            <a:endParaRPr lang="en-US" altLang="zh-CN" sz="1800" dirty="0"/>
          </a:p>
          <a:p>
            <a:pPr marL="342900" indent="-342900">
              <a:buFont typeface="+mj-lt"/>
              <a:buAutoNum type="arabicPeriod"/>
            </a:pPr>
            <a:r>
              <a:rPr lang="en-US" altLang="zh-CN" sz="1800" dirty="0"/>
              <a:t>依止密宗金刚上师</a:t>
            </a:r>
            <a:r>
              <a:rPr lang="zh-CN" altLang="en-US" sz="1800" dirty="0"/>
              <a:t>：密法是不能通过看书而仅仅从字面上去领会的；如果没有上师的引导，私自按照书上的次第去盲修瞎炼，其后果将不堪设想；（参考书目：《大圆满心性休息》、《普贤上师言教》）</a:t>
            </a:r>
            <a:endParaRPr lang="zh-CN" altLang="en-US" sz="1800" dirty="0"/>
          </a:p>
          <a:p>
            <a:pPr marL="342900" indent="-342900">
              <a:buFont typeface="+mj-lt"/>
              <a:buAutoNum type="arabicPeriod"/>
            </a:pPr>
            <a:endParaRPr lang="zh-CN" altLang="en-US" sz="1800" dirty="0"/>
          </a:p>
          <a:p>
            <a:pPr marL="342900" indent="-342900">
              <a:buFont typeface="+mj-lt"/>
              <a:buAutoNum type="arabicPeriod"/>
            </a:pPr>
            <a:r>
              <a:rPr lang="zh-CN" altLang="en-US" sz="1800" dirty="0"/>
              <a:t>入密宗坛城接受灌顶：一定要量体裁衣，要结合自己的实际情况，选择自己适合的灌顶（参考资料：《慧灯之光》、麦彭仁波切的《大幻化网总说光明藏论》）</a:t>
            </a:r>
            <a:endParaRPr lang="zh-CN" altLang="en-US" sz="1800" dirty="0"/>
          </a:p>
          <a:p>
            <a:pPr marL="342900" indent="-342900">
              <a:buFont typeface="+mj-lt"/>
              <a:buAutoNum type="arabicPeriod"/>
            </a:pPr>
            <a:endParaRPr lang="zh-CN" altLang="en-US" sz="1800" dirty="0"/>
          </a:p>
          <a:p>
            <a:pPr marL="342900" indent="-342900">
              <a:buFont typeface="+mj-lt"/>
              <a:buAutoNum type="arabicPeriod"/>
            </a:pPr>
            <a:r>
              <a:rPr lang="zh-CN" altLang="en-US" sz="1800" dirty="0"/>
              <a:t>接受密宗戒律：受密乘戒之前，必须了解密乘戒的内容，确认自己能做到的前提下，再抉择是否接受；（必读资料：《如何接受灌顶》、《密宗十四条根本戒》、《金刚上师与灌顶》）</a:t>
            </a:r>
            <a:endParaRPr lang="zh-CN" altLang="en-US" sz="1800" dirty="0"/>
          </a:p>
          <a:p>
            <a:pPr marL="342900" indent="-342900">
              <a:buFont typeface="+mj-lt"/>
              <a:buAutoNum type="arabicPeriod"/>
            </a:pPr>
            <a:endParaRPr lang="zh-CN" altLang="en-US" sz="1800" dirty="0"/>
          </a:p>
          <a:p>
            <a:pPr marL="342900" indent="-342900">
              <a:buFont typeface="+mj-lt"/>
              <a:buAutoNum type="arabicPeriod"/>
            </a:pPr>
            <a:r>
              <a:rPr lang="zh-CN" altLang="en-US" sz="1800" dirty="0"/>
              <a:t>闻思，这是极其关键的步骤。首先要学习密宗特殊的见解，然后再进一步学习密宗的具体修法；</a:t>
            </a:r>
            <a:endParaRPr lang="zh-CN" altLang="en-US" sz="1800" dirty="0"/>
          </a:p>
          <a:p>
            <a:pPr marL="342900" indent="-342900">
              <a:buFont typeface="+mj-lt"/>
              <a:buAutoNum type="arabicPeriod"/>
            </a:pPr>
            <a:endParaRPr lang="zh-CN" altLang="en-US" sz="1800" dirty="0"/>
          </a:p>
          <a:p>
            <a:pPr marL="342900" indent="-342900">
              <a:buFont typeface="+mj-lt"/>
              <a:buAutoNum type="arabicPeriod"/>
            </a:pPr>
            <a:r>
              <a:rPr lang="zh-CN" altLang="en-US" sz="1800" dirty="0"/>
              <a:t>学成以后到静处修行。</a:t>
            </a:r>
            <a:endParaRPr lang="zh-CN" altLang="en-US" sz="1800" dirty="0"/>
          </a:p>
          <a:p>
            <a:pPr marL="342900" indent="-342900">
              <a:buFont typeface="+mj-lt"/>
              <a:buAutoNum type="arabicPeriod"/>
            </a:pPr>
            <a:endParaRPr lang="zh-CN" altLang="en-US"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642594"/>
            <a:ext cx="10058400" cy="1087621"/>
          </a:xfrm>
        </p:spPr>
        <p:txBody>
          <a:bodyPr>
            <a:normAutofit/>
          </a:bodyPr>
          <a:lstStyle/>
          <a:p>
            <a:pPr algn="ctr"/>
            <a:r>
              <a:rPr lang="zh-CN" altLang="en-US" sz="3200">
                <a:sym typeface="+mn-ea"/>
              </a:rPr>
              <a:t> 三、略谈密宗的见解和修法</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776605" y="1730375"/>
            <a:ext cx="10348595" cy="4305300"/>
          </a:xfrm>
        </p:spPr>
        <p:txBody>
          <a:bodyPr>
            <a:normAutofit lnSpcReduction="10000"/>
          </a:bodyPr>
          <a:lstStyle/>
          <a:p>
            <a:pPr>
              <a:buFont typeface="Wingdings" panose="05000000000000000000" charset="0"/>
              <a:buChar char="Ø"/>
            </a:pPr>
            <a:r>
              <a:rPr lang="en-US" altLang="zh-CN" sz="1800" dirty="0"/>
              <a:t>密宗所有的修法可以归纳为两条路，一是生起次第，二是圆满次第</a:t>
            </a:r>
            <a:endParaRPr lang="en-US" altLang="zh-CN" sz="1800" dirty="0"/>
          </a:p>
          <a:p>
            <a:pPr marL="0" indent="0">
              <a:buFont typeface="Wingdings" panose="05000000000000000000" charset="0"/>
              <a:buNone/>
            </a:pPr>
            <a:r>
              <a:rPr lang="en-US" altLang="zh-CN" sz="1800" dirty="0"/>
              <a:t>（一）生起次第</a:t>
            </a:r>
            <a:r>
              <a:rPr lang="zh-CN" altLang="en-US" sz="1800" dirty="0"/>
              <a:t>：</a:t>
            </a:r>
            <a:endParaRPr lang="zh-CN" altLang="en-US" sz="1800" dirty="0"/>
          </a:p>
          <a:p>
            <a:pPr>
              <a:buFont typeface="Arial" panose="020B0604020202020204" pitchFamily="34" charset="0"/>
              <a:buChar char="•"/>
            </a:pPr>
            <a:r>
              <a:rPr lang="zh-CN" altLang="en-US" sz="1800" dirty="0"/>
              <a:t>修法概述：通过观想本尊以及佛的坛城的修法直接了当的令不清净的现象逐渐消失，而深切体会到万法本来清净的境界：在生起次第修起来之后，外面的一切自然显现为佛的清净刹土——这是密宗普通修行人都可以现量看到的境界</a:t>
            </a:r>
            <a:endParaRPr lang="zh-CN" altLang="en-US" sz="1800" dirty="0"/>
          </a:p>
          <a:p>
            <a:pPr marL="0" indent="0">
              <a:buFont typeface="Arial" panose="020B0604020202020204" pitchFamily="34" charset="0"/>
              <a:buNone/>
            </a:pPr>
            <a:endParaRPr lang="zh-CN" altLang="en-US" sz="1800" dirty="0"/>
          </a:p>
          <a:p>
            <a:pPr>
              <a:buFont typeface="Arial" panose="020B0604020202020204" pitchFamily="34" charset="0"/>
              <a:buChar char="•"/>
            </a:pPr>
            <a:r>
              <a:rPr lang="zh-CN" altLang="en-US" sz="1800" dirty="0"/>
              <a:t>如人饮水，冷暖自知。显宗认为，要想真实感受这一切，只有通过首先发菩提心，依显宗的修法长劫修炼，积累无数资粮，证达无我空性，达到八地以上，才能依靠自己的修行现见万法本来清净的境界。（显宗虽有经论论及万法本来清净之理，但没有相应的方法）</a:t>
            </a:r>
            <a:endParaRPr lang="zh-CN" altLang="en-US" sz="1800" dirty="0"/>
          </a:p>
          <a:p>
            <a:pPr>
              <a:buFont typeface="Arial" panose="020B0604020202020204" pitchFamily="34" charset="0"/>
              <a:buChar char="•"/>
            </a:pPr>
            <a:endParaRPr lang="zh-CN" altLang="en-US" sz="1800" dirty="0"/>
          </a:p>
          <a:p>
            <a:pPr>
              <a:buFont typeface="Arial" panose="020B0604020202020204" pitchFamily="34" charset="0"/>
              <a:buChar char="•"/>
            </a:pPr>
            <a:r>
              <a:rPr lang="zh-CN" altLang="en-US" sz="1800" dirty="0"/>
              <a:t>修生起次第的意义：我们凡夫将眼、耳、鼻、舌、身等五根的所触所及，都执为不清净的事物，但实际上，万法都是本来清净的，密宗生起次第的修法就是令这种清净快速现象的修法</a:t>
            </a:r>
            <a:endParaRPr lang="zh-CN" altLang="en-US" sz="1800" dirty="0"/>
          </a:p>
          <a:p>
            <a:pPr marL="0" indent="0">
              <a:buFont typeface="Wingdings" panose="05000000000000000000" charset="0"/>
              <a:buNone/>
            </a:pPr>
            <a:endParaRPr lang="en-US" altLang="zh-CN" sz="1800" dirty="0"/>
          </a:p>
          <a:p>
            <a:pPr marL="0" indent="0">
              <a:buFont typeface="Wingdings" panose="05000000000000000000" charset="0"/>
              <a:buNone/>
            </a:pPr>
            <a:endParaRPr lang="en-US" altLang="zh-CN"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642594"/>
            <a:ext cx="10058400" cy="1087621"/>
          </a:xfrm>
        </p:spPr>
        <p:txBody>
          <a:bodyPr>
            <a:normAutofit/>
          </a:bodyPr>
          <a:lstStyle/>
          <a:p>
            <a:pPr algn="ctr"/>
            <a:r>
              <a:rPr lang="zh-CN" altLang="en-US" sz="3200">
                <a:sym typeface="+mn-ea"/>
              </a:rPr>
              <a:t> 三、略谈密宗的见解和修法</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776605" y="1730375"/>
            <a:ext cx="10348595" cy="4305300"/>
          </a:xfrm>
        </p:spPr>
        <p:txBody>
          <a:bodyPr>
            <a:normAutofit lnSpcReduction="10000"/>
          </a:bodyPr>
          <a:lstStyle/>
          <a:p>
            <a:pPr>
              <a:buFont typeface="Wingdings" panose="05000000000000000000" charset="0"/>
              <a:buChar char="Ø"/>
            </a:pPr>
            <a:r>
              <a:rPr lang="en-US" altLang="zh-CN" sz="1800" dirty="0"/>
              <a:t>密宗所有的修法可以归纳为两条路，一是生起次第，二是圆满次第</a:t>
            </a:r>
            <a:endParaRPr lang="en-US" altLang="zh-CN" sz="1800" dirty="0"/>
          </a:p>
          <a:p>
            <a:pPr marL="0" indent="0">
              <a:buFont typeface="Wingdings" panose="05000000000000000000" charset="0"/>
              <a:buNone/>
            </a:pPr>
            <a:r>
              <a:rPr lang="en-US" altLang="zh-CN" sz="1800" dirty="0"/>
              <a:t>（</a:t>
            </a:r>
            <a:r>
              <a:rPr lang="zh-CN" altLang="en-US" sz="1800" dirty="0"/>
              <a:t>二</a:t>
            </a:r>
            <a:r>
              <a:rPr lang="en-US" altLang="zh-CN" sz="1800" dirty="0"/>
              <a:t>）</a:t>
            </a:r>
            <a:r>
              <a:rPr lang="zh-CN" altLang="en-US" sz="1800" dirty="0"/>
              <a:t>圆满</a:t>
            </a:r>
            <a:r>
              <a:rPr lang="en-US" altLang="zh-CN" sz="1800" dirty="0"/>
              <a:t>次第</a:t>
            </a:r>
            <a:r>
              <a:rPr lang="zh-CN" altLang="en-US" sz="1800" dirty="0"/>
              <a:t>：</a:t>
            </a:r>
            <a:endParaRPr lang="zh-CN" altLang="en-US" sz="1800" dirty="0"/>
          </a:p>
          <a:p>
            <a:pPr>
              <a:buFont typeface="Arial" panose="020B0604020202020204" pitchFamily="34" charset="0"/>
              <a:buChar char="•"/>
            </a:pPr>
            <a:r>
              <a:rPr lang="zh-CN" altLang="en-US" sz="1800" dirty="0"/>
              <a:t>修法概述及作用：即使生起次第修得非常好，能够现量看到一切外境皆为佛的坛城，但是，如果不能证悟空性，又会执著佛的坛城为实有。这时，虽然一切外境显现为清净，但这种对清净的执著，与对不清净的执著一样都是执著，所以仍然要断除。如何断除呢？这就需要借助于圆满次第的修法。</a:t>
            </a:r>
            <a:endParaRPr lang="zh-CN" altLang="en-US" sz="1800" dirty="0"/>
          </a:p>
          <a:p>
            <a:pPr>
              <a:buFont typeface="Arial" panose="020B0604020202020204" pitchFamily="34" charset="0"/>
              <a:buChar char="•"/>
            </a:pPr>
            <a:endParaRPr lang="zh-CN" altLang="en-US" sz="1800" dirty="0"/>
          </a:p>
          <a:p>
            <a:pPr marL="0" indent="0">
              <a:buFont typeface="+mj-ea"/>
              <a:buNone/>
            </a:pPr>
            <a:r>
              <a:rPr lang="zh-CN" altLang="en-US" sz="1800" dirty="0"/>
              <a:t>1.有相圆满次第</a:t>
            </a:r>
            <a:endParaRPr lang="zh-CN" altLang="en-US" sz="1800" dirty="0"/>
          </a:p>
          <a:p>
            <a:pPr>
              <a:buFont typeface="Arial" panose="020B0604020202020204" pitchFamily="34" charset="0"/>
              <a:buChar char="•"/>
            </a:pPr>
            <a:r>
              <a:rPr lang="en-US" altLang="zh-CN" sz="1800" dirty="0"/>
              <a:t>格鲁派和萨迦派大多数圆满次第的修法，都是有相圆满次第，也就是气脉明点的修法，如时轮金刚中的气脉明点修法</a:t>
            </a:r>
            <a:r>
              <a:rPr lang="zh-CN" altLang="en-US" sz="1800" dirty="0"/>
              <a:t>。</a:t>
            </a:r>
            <a:endParaRPr lang="zh-CN" altLang="en-US" sz="1800" dirty="0"/>
          </a:p>
          <a:p>
            <a:pPr>
              <a:buFont typeface="Arial" panose="020B0604020202020204" pitchFamily="34" charset="0"/>
              <a:buChar char="•"/>
            </a:pPr>
            <a:r>
              <a:rPr lang="zh-CN" altLang="en-US" sz="1800" dirty="0"/>
              <a:t>虽然可以用显宗《入中论》、《中论》里的推理方法来推翻我执，但是进展很慢，效果不是很好。从凡夫修到真正证悟空性的一地菩萨，需要一个阿僧衹劫（无数大劫），时间极其漫长</a:t>
            </a:r>
            <a:endParaRPr lang="zh-CN" altLang="en-US" sz="1800" dirty="0"/>
          </a:p>
          <a:p>
            <a:pPr>
              <a:buFont typeface="Arial" panose="020B0604020202020204" pitchFamily="34" charset="0"/>
              <a:buChar char="•"/>
            </a:pPr>
            <a:r>
              <a:rPr lang="zh-CN" altLang="en-US" sz="1800" dirty="0"/>
              <a:t>通过修气脉明点快速地证悟空性：我们的心和肉身有着非常密切的关联，通过对气脉明点的调节，就可以使心发生决定性的改变</a:t>
            </a:r>
            <a:endParaRPr lang="zh-CN" altLang="en-US" sz="1800" dirty="0"/>
          </a:p>
          <a:p>
            <a:pPr marL="0" indent="0">
              <a:buFont typeface="Arial" panose="020B0604020202020204" pitchFamily="34" charset="0"/>
              <a:buNone/>
            </a:pPr>
            <a:endParaRPr lang="zh-CN" altLang="en-US"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642594"/>
            <a:ext cx="10058400" cy="1087621"/>
          </a:xfrm>
        </p:spPr>
        <p:txBody>
          <a:bodyPr>
            <a:normAutofit/>
          </a:bodyPr>
          <a:lstStyle/>
          <a:p>
            <a:pPr algn="ctr"/>
            <a:r>
              <a:rPr lang="zh-CN" altLang="en-US" sz="3200">
                <a:sym typeface="+mn-ea"/>
              </a:rPr>
              <a:t> 三、略谈密宗的见解和修法</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776605" y="1730375"/>
            <a:ext cx="10348595" cy="4305300"/>
          </a:xfrm>
        </p:spPr>
        <p:txBody>
          <a:bodyPr>
            <a:normAutofit lnSpcReduction="10000"/>
          </a:bodyPr>
          <a:lstStyle/>
          <a:p>
            <a:pPr>
              <a:buFont typeface="Wingdings" panose="05000000000000000000" charset="0"/>
              <a:buChar char="Ø"/>
            </a:pPr>
            <a:r>
              <a:rPr lang="en-US" altLang="zh-CN" sz="1800" dirty="0"/>
              <a:t>密宗所有的修法可以归纳为两条路，一是生起次第，二是圆满次第</a:t>
            </a:r>
            <a:endParaRPr lang="en-US" altLang="zh-CN" sz="1800" dirty="0"/>
          </a:p>
          <a:p>
            <a:pPr marL="0" indent="0">
              <a:buFont typeface="Wingdings" panose="05000000000000000000" charset="0"/>
              <a:buNone/>
            </a:pPr>
            <a:r>
              <a:rPr lang="en-US" altLang="zh-CN" sz="1800" dirty="0"/>
              <a:t>（</a:t>
            </a:r>
            <a:r>
              <a:rPr lang="zh-CN" altLang="en-US" sz="1800" dirty="0"/>
              <a:t>二</a:t>
            </a:r>
            <a:r>
              <a:rPr lang="en-US" altLang="zh-CN" sz="1800" dirty="0"/>
              <a:t>）</a:t>
            </a:r>
            <a:r>
              <a:rPr lang="zh-CN" altLang="en-US" sz="1800" dirty="0"/>
              <a:t>圆满</a:t>
            </a:r>
            <a:r>
              <a:rPr lang="en-US" altLang="zh-CN" sz="1800" dirty="0"/>
              <a:t>次第</a:t>
            </a:r>
            <a:r>
              <a:rPr lang="zh-CN" altLang="en-US" sz="1800" dirty="0"/>
              <a:t>：</a:t>
            </a:r>
            <a:endParaRPr lang="zh-CN" altLang="en-US" sz="1800" dirty="0"/>
          </a:p>
          <a:p>
            <a:pPr marL="0" indent="0">
              <a:buFont typeface="+mj-ea"/>
              <a:buNone/>
            </a:pPr>
            <a:r>
              <a:rPr lang="zh-CN" altLang="en-US" sz="1800" dirty="0"/>
              <a:t>2.无相圆满次第</a:t>
            </a:r>
            <a:endParaRPr lang="zh-CN" altLang="en-US" sz="1800" dirty="0"/>
          </a:p>
          <a:p>
            <a:pPr>
              <a:buFont typeface="Arial" panose="020B0604020202020204" pitchFamily="34" charset="0"/>
              <a:buChar char="•"/>
            </a:pPr>
            <a:r>
              <a:rPr lang="en-US" altLang="zh-CN" sz="1800" dirty="0"/>
              <a:t>无相圆满次第主要是指大圆满，《时轮金刚》等续部中也有一部分</a:t>
            </a:r>
            <a:r>
              <a:rPr lang="zh-CN" altLang="en-US" sz="1800" dirty="0"/>
              <a:t>。</a:t>
            </a:r>
            <a:endParaRPr lang="zh-CN" altLang="en-US" sz="1800" dirty="0"/>
          </a:p>
          <a:p>
            <a:pPr>
              <a:buFont typeface="Arial" panose="020B0604020202020204" pitchFamily="34" charset="0"/>
              <a:buChar char="•"/>
            </a:pPr>
            <a:r>
              <a:rPr lang="zh-CN" altLang="en-US" sz="1800" dirty="0"/>
              <a:t>大圆满，可以令一介凡夫，在刚刚发菩提心、刚刚进入密乘不久，不必经历无数大劫，而是在短短的一生，甚至几个月、几年的时间内，就可以去感受、体会空性。</a:t>
            </a:r>
            <a:endParaRPr lang="zh-CN" altLang="en-US" sz="1800" dirty="0"/>
          </a:p>
          <a:p>
            <a:pPr>
              <a:buFont typeface="Arial" panose="020B0604020202020204" pitchFamily="34" charset="0"/>
              <a:buChar char="•"/>
            </a:pPr>
            <a:r>
              <a:rPr lang="zh-CN" altLang="en-US" sz="1800" dirty="0"/>
              <a:t>大圆满中既包含了无相圆满次第，也含摄了生起次第，是借由禅定，从内心向外发出佛的坛城。这是没有任何造作的、自然的、纯净的一种佛的坛城。</a:t>
            </a:r>
            <a:endParaRPr lang="zh-CN" altLang="en-US" sz="1800" dirty="0"/>
          </a:p>
          <a:p>
            <a:pPr>
              <a:buFont typeface="Arial" panose="020B0604020202020204" pitchFamily="34" charset="0"/>
              <a:buChar char="•"/>
            </a:pPr>
            <a:r>
              <a:rPr lang="zh-CN" altLang="en-US" sz="1800" dirty="0"/>
              <a:t>大圆满没有特意修生起次第，最后却达到了比修生起次第更超胜的目的。所以，大圆满修法涵盖了一切生圆次第的修法。</a:t>
            </a:r>
            <a:endParaRPr lang="zh-CN" altLang="en-US" sz="1800" dirty="0"/>
          </a:p>
          <a:p>
            <a:pPr>
              <a:buFont typeface="Arial" panose="020B0604020202020204" pitchFamily="34" charset="0"/>
              <a:buChar char="•"/>
            </a:pPr>
            <a:endParaRPr lang="zh-CN" altLang="en-US" sz="1800" dirty="0"/>
          </a:p>
          <a:p>
            <a:pPr>
              <a:buFont typeface="Wingdings" panose="05000000000000000000" charset="0"/>
              <a:buChar char="Ø"/>
            </a:pPr>
            <a:r>
              <a:rPr lang="zh-CN" altLang="en-US" sz="1800" dirty="0"/>
              <a:t>以上所讲的，是密宗一般的修法次第。但我们的修行是在出离心、菩提心等一系列加行修完以后，直接进入大圆满的修法。</a:t>
            </a:r>
            <a:endParaRPr lang="zh-CN" altLang="en-US" sz="1800" dirty="0"/>
          </a:p>
          <a:p>
            <a:pPr marL="0" indent="0">
              <a:buFont typeface="Arial" panose="020B0604020202020204" pitchFamily="34" charset="0"/>
              <a:buNone/>
            </a:pPr>
            <a:endParaRPr lang="zh-CN" altLang="en-US" sz="1800" dirty="0"/>
          </a:p>
          <a:p>
            <a:pPr>
              <a:buFont typeface="Arial" panose="020B0604020202020204" pitchFamily="34" charset="0"/>
              <a:buChar char="•"/>
            </a:pPr>
            <a:endParaRPr lang="zh-CN" altLang="en-US" sz="1800" dirty="0"/>
          </a:p>
          <a:p>
            <a:pPr marL="0" indent="0">
              <a:buFont typeface="Arial" panose="020B0604020202020204" pitchFamily="34" charset="0"/>
              <a:buNone/>
            </a:pPr>
            <a:endParaRPr lang="zh-CN" altLang="en-US"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18770"/>
            <a:ext cx="10058400" cy="1087755"/>
          </a:xfrm>
        </p:spPr>
        <p:txBody>
          <a:bodyPr>
            <a:normAutofit/>
          </a:bodyPr>
          <a:lstStyle/>
          <a:p>
            <a:pPr algn="ctr"/>
            <a:r>
              <a:rPr lang="zh-CN" altLang="en-US" sz="3200">
                <a:sym typeface="+mn-ea"/>
              </a:rPr>
              <a:t>四、生圆次第与显宗修行的差别</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529590" y="1254125"/>
            <a:ext cx="11167110" cy="5238115"/>
          </a:xfrm>
        </p:spPr>
        <p:txBody>
          <a:bodyPr>
            <a:normAutofit/>
          </a:bodyPr>
          <a:lstStyle/>
          <a:p>
            <a:pPr marL="342900" indent="-342900">
              <a:buFont typeface="+mj-lt"/>
              <a:buAutoNum type="arabicPeriod"/>
            </a:pPr>
            <a:r>
              <a:rPr lang="en-US" altLang="zh-CN" sz="1800" dirty="0"/>
              <a:t>修行的效果与进展</a:t>
            </a:r>
            <a:r>
              <a:rPr lang="zh-CN" altLang="en-US" sz="1800" dirty="0"/>
              <a:t>不同：快慢之别</a:t>
            </a:r>
            <a:endParaRPr lang="zh-CN" altLang="en-US" sz="1800" dirty="0"/>
          </a:p>
          <a:p>
            <a:pPr>
              <a:buFont typeface="Arial" panose="020B0604020202020204" pitchFamily="34" charset="0"/>
              <a:buChar char="•"/>
            </a:pPr>
            <a:r>
              <a:rPr lang="zh-CN" altLang="en-US" sz="1800" dirty="0"/>
              <a:t>显宗没有密宗的见解与方便，经书上讲，从发心到证得一地，最上等根机的人也需要一个阿僧衹劫，或者很长时间；</a:t>
            </a:r>
            <a:endParaRPr lang="zh-CN" altLang="en-US" sz="1800" dirty="0"/>
          </a:p>
          <a:p>
            <a:pPr>
              <a:buFont typeface="Arial" panose="020B0604020202020204" pitchFamily="34" charset="0"/>
              <a:buChar char="•"/>
            </a:pPr>
            <a:r>
              <a:rPr lang="zh-CN" altLang="en-US" sz="1800" dirty="0"/>
              <a:t>密宗里，如果已经完全成就了学密的利根法器，则加行道只需六个月，资粮道也不会很长，就能到达一地；</a:t>
            </a:r>
            <a:endParaRPr lang="zh-CN" altLang="en-US" sz="1800" dirty="0"/>
          </a:p>
          <a:p>
            <a:pPr>
              <a:buFont typeface="Arial" panose="020B0604020202020204" pitchFamily="34" charset="0"/>
              <a:buChar char="•"/>
            </a:pPr>
            <a:endParaRPr lang="zh-CN" altLang="en-US" sz="1800" dirty="0"/>
          </a:p>
          <a:p>
            <a:pPr marL="342900" indent="-342900">
              <a:buFont typeface="+mj-lt"/>
              <a:buAutoNum type="arabicPeriod" startAt="2"/>
            </a:pPr>
            <a:r>
              <a:rPr lang="zh-CN" altLang="en-US" sz="1800" dirty="0"/>
              <a:t>第一地之后，显密是毫无分别、一味一体的</a:t>
            </a:r>
            <a:endParaRPr lang="zh-CN" altLang="en-US" sz="1800" dirty="0"/>
          </a:p>
          <a:p>
            <a:pPr>
              <a:buFont typeface="Arial" panose="020B0604020202020204" pitchFamily="34" charset="0"/>
              <a:buChar char="•"/>
            </a:pPr>
            <a:r>
              <a:rPr lang="zh-CN" altLang="en-US" sz="1800" dirty="0"/>
              <a:t>从一地菩萨出定产生的幻身角度来分析，一地以后显密一体；</a:t>
            </a:r>
            <a:endParaRPr lang="zh-CN" altLang="en-US" sz="1800" dirty="0"/>
          </a:p>
          <a:p>
            <a:pPr>
              <a:buFont typeface="Arial" panose="020B0604020202020204" pitchFamily="34" charset="0"/>
              <a:buChar char="•"/>
            </a:pPr>
            <a:r>
              <a:rPr lang="zh-CN" altLang="en-US" sz="1800" dirty="0"/>
              <a:t>无垢光尊者、麦彭仁波切等大部分人的观点认为：在登地之后，并不存在分别，同入入密乘道；</a:t>
            </a:r>
            <a:endParaRPr lang="zh-CN" altLang="en-US" sz="1800" dirty="0"/>
          </a:p>
          <a:p>
            <a:pPr>
              <a:buFont typeface="Arial" panose="020B0604020202020204" pitchFamily="34" charset="0"/>
              <a:buChar char="•"/>
            </a:pPr>
            <a:endParaRPr lang="zh-CN" altLang="en-US" sz="1800" dirty="0"/>
          </a:p>
          <a:p>
            <a:pPr marL="342900" indent="-342900">
              <a:buFont typeface="+mj-lt"/>
              <a:buAutoNum type="arabicPeriod" startAt="3"/>
            </a:pPr>
            <a:r>
              <a:rPr lang="zh-CN" altLang="en-US" sz="1800" dirty="0"/>
              <a:t>显宗、密宗都可以成佛，只是速度的快慢有很大差别。</a:t>
            </a:r>
            <a:endParaRPr lang="zh-CN" altLang="en-US" sz="1800" dirty="0"/>
          </a:p>
          <a:p>
            <a:pPr marL="342900" indent="-342900">
              <a:buFont typeface="+mj-lt"/>
              <a:buAutoNum type="arabicPeriod" startAt="3"/>
            </a:pPr>
            <a:endParaRPr lang="zh-CN" altLang="en-US" sz="1800" dirty="0"/>
          </a:p>
          <a:p>
            <a:pPr marL="342900" indent="-342900">
              <a:buFont typeface="+mj-lt"/>
              <a:buAutoNum type="arabicPeriod" startAt="3"/>
            </a:pPr>
            <a:r>
              <a:rPr lang="zh-CN" altLang="en-US" sz="1800" dirty="0"/>
              <a:t>修行内涵相同：密宗通过无相圆满次第的修法，就可以证悟龙树菩萨《中论》中所讲的空性；而用生起次第或圆满次第，就可以证悟无著菩萨的《宝性论》和龙树菩萨的《赞法界论》中的所有内容</a:t>
            </a:r>
            <a:endParaRPr lang="zh-CN" altLang="en-US" sz="1800" dirty="0"/>
          </a:p>
          <a:p>
            <a:pPr marL="0" indent="0">
              <a:buFont typeface="+mj-lt"/>
              <a:buNone/>
            </a:pPr>
            <a:endParaRPr lang="zh-CN" altLang="en-US"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318770"/>
            <a:ext cx="10058400" cy="1087755"/>
          </a:xfrm>
        </p:spPr>
        <p:txBody>
          <a:bodyPr>
            <a:normAutofit/>
          </a:bodyPr>
          <a:lstStyle/>
          <a:p>
            <a:pPr algn="ctr"/>
            <a:r>
              <a:rPr lang="zh-CN" altLang="en-US" sz="3200">
                <a:sym typeface="+mn-ea"/>
              </a:rPr>
              <a:t>四、生圆次第与显宗修行的差别</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511175" y="1710690"/>
            <a:ext cx="11185525" cy="4781550"/>
          </a:xfrm>
        </p:spPr>
        <p:txBody>
          <a:bodyPr>
            <a:normAutofit/>
          </a:bodyPr>
          <a:lstStyle/>
          <a:p>
            <a:pPr marL="0" indent="0">
              <a:buFont typeface="+mj-lt"/>
              <a:buNone/>
            </a:pPr>
            <a:r>
              <a:rPr lang="en-US" altLang="zh-CN" sz="1800" dirty="0"/>
              <a:t>5</a:t>
            </a:r>
            <a:r>
              <a:rPr lang="zh-CN" altLang="en-US" sz="1800" dirty="0"/>
              <a:t>、密宗特别之处：</a:t>
            </a:r>
            <a:endParaRPr lang="zh-CN" altLang="en-US" sz="1800" dirty="0"/>
          </a:p>
          <a:p>
            <a:pPr marL="457200" lvl="1" indent="0">
              <a:buFont typeface="+mj-lt"/>
              <a:buNone/>
            </a:pPr>
            <a:r>
              <a:rPr lang="zh-CN" altLang="en-US" sz="2000" dirty="0"/>
              <a:t>宗幻身的修法是一种非常特殊的修法，但宁玛派更强调虹身。</a:t>
            </a:r>
            <a:endParaRPr lang="zh-CN" altLang="en-US" sz="2000" dirty="0"/>
          </a:p>
          <a:p>
            <a:pPr marL="457200" lvl="1" indent="0">
              <a:buFont typeface="+mj-lt"/>
              <a:buNone/>
            </a:pPr>
            <a:r>
              <a:rPr lang="zh-CN" altLang="en-US" sz="2000" dirty="0"/>
              <a:t>幻化身有清净和不清净两种分别，清净的幻化身和虹身是差不多的。</a:t>
            </a:r>
            <a:endParaRPr lang="zh-CN" altLang="en-US" sz="2000" dirty="0"/>
          </a:p>
          <a:p>
            <a:pPr marL="457200" lvl="1" indent="0">
              <a:buFont typeface="+mj-lt"/>
              <a:buNone/>
            </a:pPr>
            <a:r>
              <a:rPr lang="zh-CN" altLang="en-US" sz="2000" dirty="0"/>
              <a:t>如上所讲，修大圆满时虽然从未观想过唐卡，但在其证悟到炉火纯青之际，顿时就可以显现出五方佛的坛城。这时便可见到一切外境都是清净的现象，身体也开始逐渐变成虹光身。此虹光身可以直接带到佛的果位，最后成为佛的报身。</a:t>
            </a:r>
            <a:endParaRPr lang="zh-CN" altLang="en-US" sz="2000" dirty="0"/>
          </a:p>
          <a:p>
            <a:pPr marL="0" lvl="0" indent="0">
              <a:buFont typeface="+mj-lt"/>
              <a:buNone/>
            </a:pPr>
            <a:endParaRPr lang="zh-CN" altLang="en-US" sz="2000" dirty="0"/>
          </a:p>
          <a:p>
            <a:pPr marL="0" lvl="0" indent="0">
              <a:buFont typeface="+mj-lt"/>
              <a:buNone/>
            </a:pPr>
            <a:r>
              <a:rPr lang="zh-CN" altLang="en-US" sz="2000" dirty="0"/>
              <a:t>6、显密差别的关键在于：见解不同</a:t>
            </a:r>
            <a:endParaRPr lang="zh-CN" altLang="en-US" sz="2000" dirty="0"/>
          </a:p>
          <a:p>
            <a:pPr lvl="1" algn="l">
              <a:buFont typeface="+mj-lt"/>
              <a:buNone/>
            </a:pPr>
            <a:r>
              <a:rPr lang="zh-CN" altLang="en-US" sz="2000" dirty="0"/>
              <a:t>      以三乘戒律差异依见解不同而进行论证。</a:t>
            </a:r>
            <a:endParaRPr lang="zh-CN" alt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1708" y="2277374"/>
            <a:ext cx="9068586" cy="2039984"/>
          </a:xfrm>
        </p:spPr>
        <p:txBody>
          <a:bodyPr/>
          <a:lstStyle/>
          <a:p>
            <a:r>
              <a:rPr lang="zh-CN" altLang="en-US" sz="6000" b="1" dirty="0" smtClean="0">
                <a:latin typeface="Heiti SC Light"/>
                <a:ea typeface="Heiti SC Light"/>
                <a:cs typeface="Heiti SC Light"/>
              </a:rPr>
              <a:t>如何学密</a:t>
            </a:r>
            <a:br>
              <a:rPr lang="zh-CN" altLang="en-US" sz="6000" b="1" dirty="0" smtClean="0">
                <a:latin typeface="Heiti SC Light"/>
                <a:ea typeface="Heiti SC Light"/>
                <a:cs typeface="Heiti SC Light"/>
              </a:rPr>
            </a:br>
            <a:br>
              <a:rPr lang="en-CA" altLang="zh-CN" sz="6600" b="1" dirty="0" smtClean="0">
                <a:latin typeface="Heiti SC Light"/>
                <a:ea typeface="Heiti SC Light"/>
                <a:cs typeface="Heiti SC Light"/>
              </a:rPr>
            </a:br>
            <a:r>
              <a:rPr lang="zh-CN" altLang="en-US" sz="2400" b="1" dirty="0">
                <a:latin typeface="Heiti SC Light"/>
                <a:ea typeface="Heiti SC Light"/>
                <a:cs typeface="Heiti SC Light"/>
              </a:rPr>
              <a:t>慧灯禅修课第三册课第七课</a:t>
            </a:r>
            <a:endParaRPr lang="zh-CN" altLang="en-US" sz="2400" b="1" dirty="0">
              <a:latin typeface="Heiti SC Light"/>
              <a:ea typeface="Heiti SC Light"/>
              <a:cs typeface="Heiti SC Light"/>
            </a:endParaRPr>
          </a:p>
        </p:txBody>
      </p:sp>
      <p:sp>
        <p:nvSpPr>
          <p:cNvPr id="3" name="Subtitle 2"/>
          <p:cNvSpPr>
            <a:spLocks noGrp="1"/>
          </p:cNvSpPr>
          <p:nvPr>
            <p:ph type="subTitle" idx="1"/>
          </p:nvPr>
        </p:nvSpPr>
        <p:spPr>
          <a:xfrm>
            <a:off x="1446834" y="4317358"/>
            <a:ext cx="9294472" cy="1122743"/>
          </a:xfrm>
        </p:spPr>
        <p:txBody>
          <a:bodyPr>
            <a:normAutofit/>
          </a:bodyPr>
          <a:lstStyle/>
          <a:p>
            <a:endParaRPr lang="en-CA" altLang="en-US" dirty="0"/>
          </a:p>
          <a:p>
            <a:r>
              <a:rPr lang="en-US" altLang="en-US" sz="2200" dirty="0"/>
              <a:t>慧灯禅修二班</a:t>
            </a:r>
            <a:endParaRPr lang="en-CA" altLang="en-US" sz="2200" dirty="0"/>
          </a:p>
          <a:p>
            <a:r>
              <a:rPr lang="en-US" altLang="en-US" sz="2200" dirty="0"/>
              <a:t>2018-</a:t>
            </a:r>
            <a:r>
              <a:rPr lang="en-US" altLang="zh-CN" sz="2200" dirty="0"/>
              <a:t>11</a:t>
            </a:r>
            <a:r>
              <a:rPr lang="en-US" altLang="en-US" sz="2200" dirty="0"/>
              <a:t>-</a:t>
            </a:r>
            <a:r>
              <a:rPr lang="en-US" altLang="en-US" sz="2200" dirty="0" smtClean="0"/>
              <a:t>23</a:t>
            </a:r>
            <a:endParaRPr lang="en-US" sz="2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22020" y="356844"/>
            <a:ext cx="10058400" cy="1087621"/>
          </a:xfrm>
        </p:spPr>
        <p:txBody>
          <a:bodyPr>
            <a:normAutofit/>
          </a:bodyPr>
          <a:lstStyle/>
          <a:p>
            <a:pPr algn="ctr"/>
            <a:r>
              <a:rPr lang="zh-CN" altLang="en-US" sz="3200">
                <a:sym typeface="+mn-ea"/>
              </a:rPr>
              <a:t>五、使修行抵达终点的顺缘</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675005" y="1445260"/>
            <a:ext cx="10907395" cy="4933315"/>
          </a:xfrm>
        </p:spPr>
        <p:txBody>
          <a:bodyPr>
            <a:normAutofit/>
          </a:bodyPr>
          <a:lstStyle/>
          <a:p>
            <a:pPr>
              <a:buFont typeface="Arial" panose="020B0604020202020204" pitchFamily="34" charset="0"/>
              <a:buChar char="•"/>
            </a:pPr>
            <a:r>
              <a:rPr lang="en-US" altLang="zh-CN" sz="2400" dirty="0"/>
              <a:t>在具体修行时，首先不要操之过急，而仓促地去修密法，目前最重要的，是稳扎稳打地修出离心和菩提心</a:t>
            </a:r>
            <a:endParaRPr lang="en-US" altLang="zh-CN" sz="2400" dirty="0"/>
          </a:p>
          <a:p>
            <a:pPr>
              <a:buFont typeface="Arial" panose="020B0604020202020204" pitchFamily="34" charset="0"/>
              <a:buChar char="•"/>
            </a:pPr>
            <a:endParaRPr lang="en-US" altLang="zh-CN" sz="2400" dirty="0"/>
          </a:p>
          <a:p>
            <a:pPr>
              <a:buFont typeface="Arial" panose="020B0604020202020204" pitchFamily="34" charset="0"/>
              <a:buChar char="•"/>
            </a:pPr>
            <a:r>
              <a:rPr lang="en-US" altLang="zh-CN" sz="2400" dirty="0"/>
              <a:t>菩提心的确是得之不易的</a:t>
            </a:r>
            <a:r>
              <a:rPr lang="zh-CN" altLang="en-US" sz="2400" dirty="0"/>
              <a:t>，一定要打好基础！</a:t>
            </a:r>
            <a:endParaRPr lang="zh-CN" altLang="en-US" sz="2400" dirty="0"/>
          </a:p>
          <a:p>
            <a:pPr>
              <a:buFont typeface="Arial" panose="020B0604020202020204" pitchFamily="34" charset="0"/>
              <a:buChar char="•"/>
            </a:pPr>
            <a:endParaRPr lang="zh-CN" altLang="en-US" sz="2400" dirty="0"/>
          </a:p>
          <a:p>
            <a:pPr>
              <a:buFont typeface="Arial" panose="020B0604020202020204" pitchFamily="34" charset="0"/>
              <a:buChar char="•"/>
            </a:pPr>
            <a:r>
              <a:rPr lang="zh-CN" altLang="en-US" sz="2400" dirty="0"/>
              <a:t>大巧若拙，大智若愚。只有不玩弄技巧、不耍小聪明、视上师的一切教言为究竟的弟子，才能够窥探到与上师智慧无二无别的奇妙风景，</a:t>
            </a:r>
            <a:endParaRPr lang="zh-CN" altLang="en-US" sz="2400" dirty="0"/>
          </a:p>
          <a:p>
            <a:pPr marL="0" indent="0">
              <a:buFont typeface="Arial" panose="020B0604020202020204" pitchFamily="34" charset="0"/>
              <a:buNone/>
            </a:pPr>
            <a:endParaRPr lang="zh-CN" altLang="en-US" sz="2400" dirty="0"/>
          </a:p>
          <a:p>
            <a:pPr>
              <a:buFont typeface="Arial" panose="020B0604020202020204" pitchFamily="34" charset="0"/>
              <a:buChar char="•"/>
            </a:pPr>
            <a:r>
              <a:rPr lang="zh-CN" altLang="en-US" sz="2400" dirty="0"/>
              <a:t>千里之行，始于足下。出离心和菩提心，是与证悟空性相辅相成、形影不离的良伴，我们一定要对此加以重视。要知道，只有从出离心和菩提心出发，才能抵达究竟实相的终点。</a:t>
            </a:r>
            <a:endParaRPr lang="zh-CN" alt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en-US" dirty="0"/>
              <a:t>共修一座</a:t>
            </a:r>
            <a:endParaRPr lang="en-US" dirty="0"/>
          </a:p>
        </p:txBody>
      </p:sp>
      <p:sp>
        <p:nvSpPr>
          <p:cNvPr id="5" name="Text Placeholder 4"/>
          <p:cNvSpPr>
            <a:spLocks noGrp="1"/>
          </p:cNvSpPr>
          <p:nvPr>
            <p:ph type="body" idx="1"/>
          </p:nvPr>
        </p:nvSpPr>
        <p:spPr/>
        <p:txBody>
          <a:bodyPr/>
          <a:lstStyle/>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idx="4294967295"/>
          </p:nvPr>
        </p:nvSpPr>
        <p:spPr>
          <a:xfrm>
            <a:off x="1491915" y="952500"/>
            <a:ext cx="3866147" cy="531813"/>
          </a:xfrm>
        </p:spPr>
        <p:txBody>
          <a:bodyPr>
            <a:normAutofit/>
          </a:bodyPr>
          <a:lstStyle/>
          <a:p>
            <a:pPr algn="ctr"/>
            <a:r>
              <a:rPr lang="en-US" altLang="en-US" sz="2800" b="1" dirty="0">
                <a:latin typeface="+mj-ea"/>
              </a:rPr>
              <a:t>回向偈</a:t>
            </a:r>
            <a:endParaRPr lang="en-US" sz="2800" b="1" dirty="0">
              <a:latin typeface="+mj-ea"/>
            </a:endParaRPr>
          </a:p>
        </p:txBody>
      </p:sp>
      <p:pic>
        <p:nvPicPr>
          <p:cNvPr id="16" name="Content Placeholder 15"/>
          <p:cNvPicPr>
            <a:picLocks noGrp="1" noChangeAspect="1"/>
          </p:cNvPicPr>
          <p:nvPr>
            <p:ph idx="4294967295"/>
          </p:nvPr>
        </p:nvPicPr>
        <p:blipFill>
          <a:blip r:embed="rId1"/>
          <a:stretch>
            <a:fillRect/>
          </a:stretch>
        </p:blipFill>
        <p:spPr>
          <a:xfrm>
            <a:off x="9534525" y="2257425"/>
            <a:ext cx="2657475" cy="2482850"/>
          </a:xfrm>
          <a:effectLst>
            <a:softEdge rad="635000"/>
          </a:effectLst>
        </p:spPr>
      </p:pic>
      <p:sp>
        <p:nvSpPr>
          <p:cNvPr id="9" name="Text Placeholder 8"/>
          <p:cNvSpPr>
            <a:spLocks noGrp="1"/>
          </p:cNvSpPr>
          <p:nvPr>
            <p:ph type="body" sz="half" idx="4294967295"/>
          </p:nvPr>
        </p:nvSpPr>
        <p:spPr>
          <a:xfrm>
            <a:off x="1491916" y="1944688"/>
            <a:ext cx="3866147" cy="4041775"/>
          </a:xfrm>
        </p:spPr>
        <p:txBody>
          <a:bodyPr>
            <a:normAutofit/>
          </a:bodyPr>
          <a:lstStyle/>
          <a:p>
            <a:pPr marL="0" indent="0" algn="ctr">
              <a:buNone/>
            </a:pPr>
            <a:r>
              <a:rPr kumimoji="1" lang="zh-CN" altLang="en-US" sz="2400" dirty="0">
                <a:latin typeface="+mn-ea"/>
                <a:cs typeface="华文隶书" panose="02010800040101010101" charset="-122"/>
              </a:rPr>
              <a:t>文殊师利勇猛智</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普贤慧行亦复然</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我今回向诸善根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随彼一切常修学</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三世诸佛所称叹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如是最胜诸大愿</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我今回向诸善根</a:t>
            </a:r>
            <a:endParaRPr kumimoji="1" lang="en-US" altLang="zh-CN" sz="2400" dirty="0">
              <a:latin typeface="+mn-ea"/>
              <a:cs typeface="华文隶书" panose="02010800040101010101" charset="-122"/>
            </a:endParaRPr>
          </a:p>
          <a:p>
            <a:pPr marL="0" indent="0" algn="ctr">
              <a:buNone/>
            </a:pPr>
            <a:r>
              <a:rPr kumimoji="1" lang="zh-CN" altLang="en-US" sz="2400" dirty="0">
                <a:latin typeface="+mn-ea"/>
                <a:cs typeface="华文隶书" panose="02010800040101010101" charset="-122"/>
              </a:rPr>
              <a:t>为得普贤殊胜行</a:t>
            </a:r>
            <a:endParaRPr kumimoji="1" lang="en-US" altLang="zh-CN" sz="2400" dirty="0">
              <a:latin typeface="+mn-ea"/>
              <a:cs typeface="华文隶书" panose="02010800040101010101" charset="-122"/>
            </a:endParaRPr>
          </a:p>
          <a:p>
            <a:pPr marL="0" indent="0">
              <a:buNone/>
            </a:pPr>
            <a:endParaRPr lang="en-US" dirty="0"/>
          </a:p>
        </p:txBody>
      </p:sp>
      <p:pic>
        <p:nvPicPr>
          <p:cNvPr id="3" name="Picture 2"/>
          <p:cNvPicPr>
            <a:picLocks noChangeAspect="1"/>
          </p:cNvPicPr>
          <p:nvPr/>
        </p:nvPicPr>
        <p:blipFill>
          <a:blip r:embed="rId2">
            <a:alphaModFix amt="85000"/>
          </a:blip>
          <a:stretch>
            <a:fillRect/>
          </a:stretch>
        </p:blipFill>
        <p:spPr>
          <a:xfrm>
            <a:off x="6545179" y="1484312"/>
            <a:ext cx="3737810" cy="4242720"/>
          </a:xfrm>
          <a:prstGeom prst="ellipse">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br>
              <a:rPr lang="en-US" altLang="zh-CN" sz="6600" b="1" dirty="0" smtClean="0">
                <a:latin typeface="Heiti SC Light"/>
                <a:ea typeface="Heiti SC Light"/>
                <a:cs typeface="Heiti SC Light"/>
              </a:rPr>
            </a:br>
            <a:r>
              <a:rPr lang="zh-CN" altLang="en-US" sz="6600" b="1" dirty="0" smtClean="0">
                <a:latin typeface="Heiti SC Light"/>
                <a:ea typeface="Heiti SC Light"/>
                <a:cs typeface="Heiti SC Light"/>
              </a:rPr>
              <a:t>依止上师回顾</a:t>
            </a:r>
            <a:br>
              <a:rPr lang="zh-CN" altLang="en-US" sz="6600" b="1" dirty="0" smtClean="0">
                <a:latin typeface="Heiti SC Light"/>
                <a:ea typeface="Heiti SC Light"/>
                <a:cs typeface="Heiti SC Light"/>
              </a:rPr>
            </a:br>
            <a:br>
              <a:rPr lang="en-US" altLang="zh-CN" sz="6600" b="1" dirty="0" smtClean="0">
                <a:latin typeface="Heiti SC Light"/>
                <a:ea typeface="Heiti SC Light"/>
                <a:cs typeface="Heiti SC Light"/>
              </a:rPr>
            </a:br>
            <a:r>
              <a:rPr lang="zh-CN" altLang="en-US" sz="2000" dirty="0" smtClean="0">
                <a:latin typeface="+mn-ea"/>
                <a:cs typeface="Heiti SC Light"/>
              </a:rPr>
              <a:t>慧灯禅修课视频</a:t>
            </a:r>
            <a:r>
              <a:rPr lang="en-US" altLang="zh-CN" sz="2000" dirty="0" smtClean="0">
                <a:latin typeface="+mn-ea"/>
                <a:cs typeface="Heiti SC Light"/>
              </a:rPr>
              <a:t>20</a:t>
            </a:r>
            <a:br>
              <a:rPr lang="en-US" altLang="zh-CN" sz="2000" dirty="0" smtClean="0">
                <a:latin typeface="+mn-ea"/>
                <a:cs typeface="Heiti SC Light"/>
              </a:rPr>
            </a:br>
            <a:br>
              <a:rPr lang="en-US" altLang="zh-CN" sz="2000" dirty="0" smtClean="0">
                <a:latin typeface="+mn-ea"/>
                <a:cs typeface="Heiti SC Light"/>
              </a:rPr>
            </a:br>
            <a:endParaRPr lang="en-US" sz="2000" dirty="0">
              <a:latin typeface="+mn-ea"/>
              <a:cs typeface="Heiti SC Light"/>
            </a:endParaRPr>
          </a:p>
        </p:txBody>
      </p:sp>
      <p:sp>
        <p:nvSpPr>
          <p:cNvPr id="5" name="Text Placeholder 4"/>
          <p:cNvSpPr>
            <a:spLocks noGrp="1"/>
          </p:cNvSpPr>
          <p:nvPr>
            <p:ph type="body" idx="1"/>
          </p:nvPr>
        </p:nvSpPr>
        <p:spPr>
          <a:xfrm>
            <a:off x="1560449" y="4682062"/>
            <a:ext cx="9070848" cy="457200"/>
          </a:xfrm>
        </p:spPr>
        <p:txBody>
          <a:bodyPr/>
          <a:lstStyle/>
          <a:p>
            <a:r>
              <a:rPr lang="zh-CN" altLang="zh-CN" dirty="0">
                <a:latin typeface="+mn-ea"/>
                <a:cs typeface="Heiti SC Light"/>
              </a:rPr>
              <a:t>（</a:t>
            </a:r>
            <a:r>
              <a:rPr lang="zh-CN" altLang="en-US" dirty="0">
                <a:latin typeface="+mn-ea"/>
                <a:cs typeface="Heiti SC Light"/>
              </a:rPr>
              <a:t>根据视频、网络笔记整理，如有疏漏错谬</a:t>
            </a:r>
            <a:r>
              <a:rPr lang="en-US" altLang="zh-CN" dirty="0">
                <a:latin typeface="+mn-ea"/>
                <a:cs typeface="Heiti SC Light"/>
              </a:rPr>
              <a:t> </a:t>
            </a:r>
            <a:r>
              <a:rPr lang="zh-CN" altLang="en-US" dirty="0">
                <a:latin typeface="+mn-ea"/>
                <a:cs typeface="Heiti SC Light"/>
              </a:rPr>
              <a:t>诚心忏悔）</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642594"/>
            <a:ext cx="10058400" cy="1087621"/>
          </a:xfrm>
        </p:spPr>
        <p:txBody>
          <a:bodyPr>
            <a:normAutofit/>
          </a:bodyPr>
          <a:lstStyle/>
          <a:p>
            <a:pPr algn="ctr"/>
            <a:r>
              <a:rPr kumimoji="1" lang="zh-CN" altLang="en-US" sz="3200" b="1" dirty="0">
                <a:latin typeface="Heiti SC Light"/>
                <a:ea typeface="Heiti SC Light"/>
                <a:cs typeface="Heiti SC Light"/>
              </a:rPr>
              <a:t>再谈出离心标准</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776605" y="1730375"/>
            <a:ext cx="10348595" cy="4305300"/>
          </a:xfrm>
        </p:spPr>
        <p:txBody>
          <a:bodyPr/>
          <a:lstStyle/>
          <a:p>
            <a:pPr marL="0" indent="0">
              <a:buNone/>
            </a:pPr>
            <a:r>
              <a:rPr lang="zh-CN" altLang="en-US" dirty="0" smtClean="0"/>
              <a:t>重要教言：</a:t>
            </a:r>
            <a:endParaRPr lang="zh-CN" altLang="en-US" dirty="0" smtClean="0"/>
          </a:p>
          <a:p>
            <a:pPr>
              <a:buFont typeface="Arial" panose="020B0604020202020204" pitchFamily="34" charset="0"/>
              <a:buChar char="•"/>
            </a:pPr>
            <a:r>
              <a:rPr lang="zh-CN" altLang="en-US" dirty="0" smtClean="0"/>
              <a:t>修行要一步一步地修，前一步没有修好，后面的修法就会受到影响，不会修得很标准。前面的修法修好了，就能成为后面修法的基础，这样每一步都有好的结果。</a:t>
            </a:r>
            <a:endParaRPr lang="zh-CN" altLang="en-US" dirty="0" smtClean="0"/>
          </a:p>
          <a:p>
            <a:pPr>
              <a:buFont typeface="Arial" panose="020B0604020202020204" pitchFamily="34" charset="0"/>
              <a:buChar char="•"/>
            </a:pPr>
            <a:r>
              <a:rPr lang="zh-CN" altLang="en-US" dirty="0"/>
              <a:t>出离心有两个标准：</a:t>
            </a:r>
            <a:endParaRPr lang="zh-CN" altLang="en-US" dirty="0"/>
          </a:p>
          <a:p>
            <a:pPr lvl="1"/>
            <a:r>
              <a:rPr lang="en-US" altLang="zh-CN" dirty="0"/>
              <a:t>第一个标准：深深体会到，六道轮回充满各种痛苦，即使有一些幸福，也是短暂的，故而不想再流转轮回。既然今世遇到了大乘佛法，我们一定要解脱、成就，即使以后再次来到人间，都是为了度化众生，是有使命、有目的地回来</a:t>
            </a:r>
            <a:r>
              <a:rPr lang="zh-CN" altLang="en-US" dirty="0"/>
              <a:t>！</a:t>
            </a:r>
            <a:endParaRPr lang="zh-CN" altLang="en-US" dirty="0"/>
          </a:p>
          <a:p>
            <a:pPr lvl="1"/>
            <a:r>
              <a:rPr lang="zh-CN" altLang="en-US" dirty="0"/>
              <a:t>第二个标准，是发誓一定要成佛。</a:t>
            </a:r>
            <a:endParaRPr lang="zh-CN" altLang="en-US" dirty="0"/>
          </a:p>
          <a:p>
            <a:pPr lvl="0">
              <a:buFont typeface="Arial" panose="020B0604020202020204" pitchFamily="34" charset="0"/>
              <a:buChar char="•"/>
            </a:pPr>
            <a:r>
              <a:rPr lang="zh-CN" altLang="en-US" dirty="0"/>
              <a:t>以前世的福报，我们遇到了大乘佛法，如果我们以后再回来的时候，全部都忘了，那就太可怕了。所以，我们一定要追求解脱！当修到一定程度时，就来去自如没问题了。</a:t>
            </a:r>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642594"/>
            <a:ext cx="10058400" cy="1087621"/>
          </a:xfrm>
        </p:spPr>
        <p:txBody>
          <a:bodyPr>
            <a:normAutofit/>
          </a:bodyPr>
          <a:lstStyle/>
          <a:p>
            <a:pPr algn="ctr"/>
            <a:r>
              <a:rPr kumimoji="1" lang="zh-CN" altLang="en-US" sz="3200" b="1" dirty="0">
                <a:latin typeface="Heiti SC Light"/>
                <a:ea typeface="Heiti SC Light"/>
                <a:cs typeface="Heiti SC Light"/>
              </a:rPr>
              <a:t>依止善知识</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776605" y="1730375"/>
            <a:ext cx="10348595" cy="4305300"/>
          </a:xfrm>
        </p:spPr>
        <p:txBody>
          <a:bodyPr>
            <a:normAutofit lnSpcReduction="10000"/>
          </a:bodyPr>
          <a:lstStyle/>
          <a:p>
            <a:pPr marL="0" indent="0">
              <a:buNone/>
            </a:pPr>
            <a:r>
              <a:rPr kumimoji="1" lang="en-US" altLang="zh-CN" dirty="0" smtClean="0"/>
              <a:t>1</a:t>
            </a:r>
            <a:r>
              <a:rPr kumimoji="1" lang="zh-CN" altLang="en-US" dirty="0" smtClean="0"/>
              <a:t>、准备走解脱道的时候，首要的条件就是依止善知识</a:t>
            </a:r>
            <a:endParaRPr kumimoji="1" lang="zh-CN" altLang="en-US" dirty="0" smtClean="0"/>
          </a:p>
          <a:p>
            <a:pPr marL="0" indent="0">
              <a:buNone/>
            </a:pPr>
            <a:r>
              <a:rPr kumimoji="1" lang="zh-CN" altLang="en-US" dirty="0" smtClean="0"/>
              <a:t>     </a:t>
            </a:r>
            <a:endParaRPr lang="zh-CN" altLang="en-US" dirty="0" smtClean="0"/>
          </a:p>
          <a:p>
            <a:pPr marL="0" indent="0">
              <a:buNone/>
            </a:pPr>
            <a:r>
              <a:rPr lang="en-US" altLang="zh-CN" dirty="0"/>
              <a:t>2</a:t>
            </a:r>
            <a:r>
              <a:rPr lang="zh-CN" altLang="en-US" dirty="0"/>
              <a:t>、依止善知识的三个步骤：（</a:t>
            </a:r>
            <a:r>
              <a:rPr lang="zh-CN" altLang="en-US" dirty="0">
                <a:sym typeface="+mn-ea"/>
              </a:rPr>
              <a:t>《大圆满前行引导文》中，将依止善知识的过程，分为三个阶段：</a:t>
            </a:r>
            <a:r>
              <a:rPr lang="zh-CN" altLang="en-US" dirty="0"/>
              <a:t>）</a:t>
            </a:r>
            <a:endParaRPr lang="zh-CN" altLang="en-US" dirty="0"/>
          </a:p>
          <a:p>
            <a:pPr lvl="1"/>
            <a:r>
              <a:rPr lang="zh-CN" altLang="en-US" sz="1800" dirty="0"/>
              <a:t>第一个步骤，是观察上师。</a:t>
            </a:r>
            <a:endParaRPr lang="zh-CN" altLang="en-US" sz="1800" dirty="0"/>
          </a:p>
          <a:p>
            <a:pPr lvl="1"/>
            <a:r>
              <a:rPr lang="zh-CN" altLang="en-US" sz="1800" dirty="0"/>
              <a:t>第二个步骤，是在找到标准的善知识以后，以什么样的方式去依止，什么叫做依止善知识。</a:t>
            </a:r>
            <a:endParaRPr lang="zh-CN" altLang="en-US" sz="1800" dirty="0"/>
          </a:p>
          <a:p>
            <a:pPr lvl="1"/>
            <a:r>
              <a:rPr lang="zh-CN" altLang="en-US" sz="1800" dirty="0"/>
              <a:t>第三个步骤，是依止正行。修学上师的意——出离心、慈悲心与空性慧，随学上师的行——弘扬佛法、闻思修行。</a:t>
            </a:r>
            <a:endParaRPr lang="zh-CN" alt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409549"/>
            <a:ext cx="10058400" cy="1087621"/>
          </a:xfrm>
        </p:spPr>
        <p:txBody>
          <a:bodyPr>
            <a:normAutofit/>
          </a:bodyPr>
          <a:lstStyle/>
          <a:p>
            <a:pPr algn="ctr"/>
            <a:r>
              <a:rPr kumimoji="1" lang="zh-CN" altLang="en-US" sz="3200" b="1">
                <a:latin typeface="Heiti SC Light"/>
                <a:ea typeface="Heiti SC Light"/>
                <a:cs typeface="Heiti SC Light"/>
                <a:sym typeface="+mn-ea"/>
              </a:rPr>
              <a:t>依止善知识</a:t>
            </a:r>
            <a:r>
              <a:rPr kumimoji="1" altLang="zh-CN" sz="3200" b="1">
                <a:latin typeface="Heiti SC Light"/>
                <a:ea typeface="Heiti SC Light"/>
                <a:cs typeface="Heiti SC Light"/>
                <a:sym typeface="+mn-ea"/>
              </a:rPr>
              <a:t>--</a:t>
            </a:r>
            <a:r>
              <a:rPr kumimoji="1" lang="zh-CN" altLang="en-US" sz="3200" b="1">
                <a:latin typeface="Heiti SC Light"/>
                <a:ea typeface="Heiti SC Light"/>
                <a:cs typeface="Heiti SC Light"/>
                <a:sym typeface="+mn-ea"/>
              </a:rPr>
              <a:t>第一步：观察上师</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738505" y="1265555"/>
            <a:ext cx="10774045" cy="4770120"/>
          </a:xfrm>
        </p:spPr>
        <p:txBody>
          <a:bodyPr>
            <a:normAutofit lnSpcReduction="10000"/>
          </a:bodyPr>
          <a:lstStyle/>
          <a:p>
            <a:pPr marL="0" indent="0">
              <a:buNone/>
            </a:pPr>
            <a:r>
              <a:rPr lang="zh-CN" altLang="en-US" sz="2000" dirty="0"/>
              <a:t>重要教言：</a:t>
            </a:r>
            <a:endParaRPr lang="zh-CN" altLang="en-US" sz="2000" dirty="0"/>
          </a:p>
          <a:p>
            <a:pPr>
              <a:buFont typeface="Arial" panose="020B0604020202020204" pitchFamily="34" charset="0"/>
              <a:buChar char="•"/>
            </a:pPr>
            <a:r>
              <a:rPr lang="zh-CN" altLang="en-US" sz="2000" dirty="0"/>
              <a:t>寻找善知识，是修行非常重要的条件，能不能找到标准的善知识，取决于我们的</a:t>
            </a:r>
            <a:r>
              <a:rPr lang="zh-CN" altLang="en-US" sz="2000" b="1" dirty="0"/>
              <a:t>福报 </a:t>
            </a:r>
            <a:endParaRPr lang="zh-CN" altLang="en-US" sz="2000" b="1" dirty="0"/>
          </a:p>
          <a:p>
            <a:pPr>
              <a:buFont typeface="Arial" panose="020B0604020202020204" pitchFamily="34" charset="0"/>
              <a:buChar char="•"/>
            </a:pPr>
            <a:r>
              <a:rPr lang="zh-CN" altLang="en-US" sz="2000" dirty="0"/>
              <a:t>想修解脱道，想按照次第一步步修，善知识就特别重要。尤其是遇到高级的修法，如果没有上师的引导和加持，内在的证悟是不可能获得的。书本、文字语言不起任何作用，全靠上师加持。如果没有善知识，根本无法修行，所以我们务必要观察。</a:t>
            </a:r>
            <a:endParaRPr lang="zh-CN" altLang="en-US" sz="2000" dirty="0"/>
          </a:p>
          <a:p>
            <a:pPr>
              <a:buFont typeface="Arial" panose="020B0604020202020204" pitchFamily="34" charset="0"/>
              <a:buChar char="•"/>
            </a:pPr>
            <a:endParaRPr lang="zh-CN" altLang="en-US" sz="2000" dirty="0"/>
          </a:p>
          <a:p>
            <a:pPr marL="0" indent="0">
              <a:buNone/>
            </a:pPr>
            <a:r>
              <a:rPr lang="zh-CN" altLang="en-US" sz="2000" dirty="0">
                <a:sym typeface="+mn-ea"/>
              </a:rPr>
              <a:t>观察的方法：</a:t>
            </a:r>
            <a:endParaRPr lang="zh-CN" altLang="en-US" sz="2000" dirty="0"/>
          </a:p>
          <a:p>
            <a:pPr marL="457200" indent="-457200">
              <a:buFont typeface="+mj-ea"/>
              <a:buAutoNum type="circleNumDbPlain"/>
            </a:pPr>
            <a:r>
              <a:rPr lang="zh-CN" altLang="en-US" sz="2000" dirty="0">
                <a:sym typeface="+mn-ea"/>
              </a:rPr>
              <a:t>佛教讲依法不依人，要依止对方，首先要看对方是否有教法——懂不懂佛理；和证法——是否有戒定慧。</a:t>
            </a:r>
            <a:endParaRPr lang="zh-CN" altLang="en-US" sz="2000" dirty="0"/>
          </a:p>
          <a:p>
            <a:pPr marL="457200" indent="-457200">
              <a:buFont typeface="+mj-ea"/>
              <a:buAutoNum type="circleNumDbPlain"/>
            </a:pPr>
            <a:r>
              <a:rPr lang="zh-CN" altLang="en-US" sz="2000" dirty="0">
                <a:sym typeface="+mn-ea"/>
              </a:rPr>
              <a:t>依止上师的原则，是依法不依人。法，就是懂不懂三藏十二部经典与密乘续部的教义。有没有菩萨戒、密乘戒，有没有禅定，有没有智慧。如果都具备，就可以依止为上师。</a:t>
            </a:r>
            <a:endParaRPr lang="zh-CN" altLang="en-US" sz="2000" dirty="0"/>
          </a:p>
          <a:p>
            <a:pPr marL="457200" indent="-457200">
              <a:buFont typeface="+mj-ea"/>
              <a:buAutoNum type="circleNumDbPlain"/>
            </a:pPr>
            <a:r>
              <a:rPr lang="zh-CN" altLang="en-US" sz="2000" dirty="0">
                <a:sym typeface="+mn-ea"/>
              </a:rPr>
              <a:t>小乘、大乘和密乘，各有自己上师的标准，大家可以参考《大圆满前行引导文》中的相关内容。其中讲了十二个条件。其中每个条件，都有高标准和低标准。</a:t>
            </a:r>
            <a:endParaRPr lang="zh-CN" altLang="en-US" sz="2000" dirty="0"/>
          </a:p>
          <a:p>
            <a:pPr marL="0" indent="0">
              <a:buFont typeface="Arial" panose="020B0604020202020204" pitchFamily="34" charset="0"/>
              <a:buNone/>
            </a:pPr>
            <a:endParaRPr lang="zh-CN" altLang="en-US" sz="2000" dirty="0"/>
          </a:p>
          <a:p>
            <a:pPr>
              <a:buFont typeface="Arial" panose="020B0604020202020204" pitchFamily="34" charset="0"/>
              <a:buChar char="•"/>
            </a:pPr>
            <a:endParaRPr lang="zh-CN" altLang="en-US" sz="2000" dirty="0"/>
          </a:p>
          <a:p>
            <a:pPr marL="0" indent="0">
              <a:buNone/>
            </a:pPr>
            <a:endParaRPr lang="zh-CN" altLang="en-US"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409549"/>
            <a:ext cx="10058400" cy="1087621"/>
          </a:xfrm>
        </p:spPr>
        <p:txBody>
          <a:bodyPr>
            <a:normAutofit/>
          </a:bodyPr>
          <a:lstStyle/>
          <a:p>
            <a:pPr algn="ctr"/>
            <a:r>
              <a:rPr kumimoji="1" lang="zh-CN" altLang="en-US" sz="3200" b="1">
                <a:latin typeface="Heiti SC Light"/>
                <a:ea typeface="Heiti SC Light"/>
                <a:cs typeface="Heiti SC Light"/>
                <a:sym typeface="+mn-ea"/>
              </a:rPr>
              <a:t>依止善知识</a:t>
            </a:r>
            <a:r>
              <a:rPr kumimoji="1" altLang="zh-CN" sz="3200" b="1">
                <a:latin typeface="Heiti SC Light"/>
                <a:ea typeface="Heiti SC Light"/>
                <a:cs typeface="Heiti SC Light"/>
                <a:sym typeface="+mn-ea"/>
              </a:rPr>
              <a:t>--</a:t>
            </a:r>
            <a:r>
              <a:rPr kumimoji="1" lang="zh-CN" altLang="en-US" sz="3200" b="1">
                <a:latin typeface="Heiti SC Light"/>
                <a:ea typeface="Heiti SC Light"/>
                <a:cs typeface="Heiti SC Light"/>
                <a:sym typeface="+mn-ea"/>
              </a:rPr>
              <a:t>第一步：观察上师</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738505" y="1265555"/>
            <a:ext cx="10774045" cy="5138420"/>
          </a:xfrm>
        </p:spPr>
        <p:txBody>
          <a:bodyPr>
            <a:normAutofit/>
          </a:bodyPr>
          <a:lstStyle/>
          <a:p>
            <a:pPr marL="0" indent="0">
              <a:buNone/>
            </a:pPr>
            <a:r>
              <a:rPr lang="zh-CN" altLang="en-US" sz="2400" dirty="0"/>
              <a:t>《大圆满前行引导文》中上师的标准（中等偏上的密法上师的标准）：</a:t>
            </a:r>
            <a:endParaRPr lang="zh-CN" altLang="en-US" sz="2000" dirty="0"/>
          </a:p>
          <a:p>
            <a:pPr lvl="1">
              <a:buFont typeface="Arial" panose="020B0604020202020204" pitchFamily="34" charset="0"/>
              <a:buChar char="•"/>
            </a:pPr>
            <a:r>
              <a:rPr lang="zh-CN" altLang="en-US" sz="1800" dirty="0"/>
              <a:t>一、成熟相续：获得不间断成熟的灌顶。</a:t>
            </a:r>
            <a:endParaRPr lang="zh-CN" altLang="en-US" sz="1800" dirty="0"/>
          </a:p>
          <a:p>
            <a:pPr lvl="1">
              <a:buFont typeface="Arial" panose="020B0604020202020204" pitchFamily="34" charset="0"/>
              <a:buChar char="•"/>
            </a:pPr>
            <a:r>
              <a:rPr lang="zh-CN" altLang="en-US" sz="1800" dirty="0"/>
              <a:t>二、持守净戒：没有违犯灌顶时的誓言和戒律。</a:t>
            </a:r>
            <a:endParaRPr lang="zh-CN" altLang="en-US" sz="1800" dirty="0"/>
          </a:p>
          <a:p>
            <a:pPr lvl="1">
              <a:buFont typeface="Arial" panose="020B0604020202020204" pitchFamily="34" charset="0"/>
              <a:buChar char="•"/>
            </a:pPr>
            <a:r>
              <a:rPr lang="zh-CN" altLang="en-US" sz="1800" dirty="0"/>
              <a:t>三、调柔寂静：烦恼及分别念微弱。</a:t>
            </a:r>
            <a:endParaRPr lang="zh-CN" altLang="en-US" sz="1800" dirty="0"/>
          </a:p>
          <a:p>
            <a:pPr lvl="1">
              <a:buFont typeface="Arial" panose="020B0604020202020204" pitchFamily="34" charset="0"/>
              <a:buChar char="•"/>
            </a:pPr>
            <a:r>
              <a:rPr lang="zh-CN" altLang="en-US" sz="1800" dirty="0"/>
              <a:t>四、精通显密：精通金刚乘基道果一切续部的教义。</a:t>
            </a:r>
            <a:endParaRPr lang="zh-CN" altLang="en-US" sz="1800" dirty="0"/>
          </a:p>
          <a:p>
            <a:pPr lvl="1">
              <a:buFont typeface="Arial" panose="020B0604020202020204" pitchFamily="34" charset="0"/>
              <a:buChar char="•"/>
            </a:pPr>
            <a:r>
              <a:rPr lang="zh-CN" altLang="en-US" sz="1800" dirty="0"/>
              <a:t>五、念修圆满：面见本尊，念修之相已经圆满。</a:t>
            </a:r>
            <a:endParaRPr lang="zh-CN" altLang="en-US" sz="1800" dirty="0"/>
          </a:p>
          <a:p>
            <a:pPr lvl="1">
              <a:buFont typeface="Arial" panose="020B0604020202020204" pitchFamily="34" charset="0"/>
              <a:buChar char="•"/>
            </a:pPr>
            <a:r>
              <a:rPr lang="zh-CN" altLang="en-US" sz="1800" dirty="0"/>
              <a:t>六、解脱相续：已经现量证悟实相。</a:t>
            </a:r>
            <a:endParaRPr lang="zh-CN" altLang="en-US" sz="1800" dirty="0"/>
          </a:p>
          <a:p>
            <a:pPr lvl="1">
              <a:buFont typeface="Arial" panose="020B0604020202020204" pitchFamily="34" charset="0"/>
              <a:buChar char="•"/>
            </a:pPr>
            <a:r>
              <a:rPr lang="zh-CN" altLang="en-US" sz="1800" dirty="0"/>
              <a:t>七、一心利他：大悲心遍满。</a:t>
            </a:r>
            <a:endParaRPr lang="zh-CN" altLang="en-US" sz="1800" dirty="0"/>
          </a:p>
          <a:p>
            <a:pPr lvl="1">
              <a:buFont typeface="Arial" panose="020B0604020202020204" pitchFamily="34" charset="0"/>
              <a:buChar char="•"/>
            </a:pPr>
            <a:r>
              <a:rPr lang="zh-CN" altLang="en-US" sz="1800" dirty="0"/>
              <a:t>八、极少琐事：已经断除对现世世间的贪执，不像普通人那样去追逐现世的名利。</a:t>
            </a:r>
            <a:endParaRPr lang="zh-CN" altLang="en-US" sz="1800" dirty="0"/>
          </a:p>
          <a:p>
            <a:pPr lvl="1">
              <a:buFont typeface="Arial" panose="020B0604020202020204" pitchFamily="34" charset="0"/>
              <a:buChar char="•"/>
            </a:pPr>
            <a:r>
              <a:rPr lang="zh-CN" altLang="en-US" sz="1800" dirty="0"/>
              <a:t>九、精进修持：为出轮回，为来世精进修持正法。</a:t>
            </a:r>
            <a:endParaRPr lang="zh-CN" altLang="en-US" sz="1800" dirty="0"/>
          </a:p>
          <a:p>
            <a:pPr lvl="1">
              <a:buFont typeface="Arial" panose="020B0604020202020204" pitchFamily="34" charset="0"/>
              <a:buChar char="•"/>
            </a:pPr>
            <a:r>
              <a:rPr lang="zh-CN" altLang="en-US" sz="1800" dirty="0"/>
              <a:t>十、厌离世俗：现见轮回痛苦，具强烈出离心，并以此劝戒他人修持。</a:t>
            </a:r>
            <a:endParaRPr lang="zh-CN" altLang="en-US" sz="1800" dirty="0"/>
          </a:p>
          <a:p>
            <a:pPr lvl="1">
              <a:buFont typeface="Arial" panose="020B0604020202020204" pitchFamily="34" charset="0"/>
              <a:buChar char="•"/>
            </a:pPr>
            <a:r>
              <a:rPr lang="zh-CN" altLang="en-US" sz="1800" dirty="0"/>
              <a:t>十一、摄受弟子：以各种善巧方便调伏弟子。</a:t>
            </a:r>
            <a:endParaRPr lang="zh-CN" altLang="en-US" sz="1800" dirty="0"/>
          </a:p>
          <a:p>
            <a:pPr lvl="1">
              <a:buFont typeface="Arial" panose="020B0604020202020204" pitchFamily="34" charset="0"/>
              <a:buChar char="•"/>
            </a:pPr>
            <a:r>
              <a:rPr lang="zh-CN" altLang="en-US" sz="1800" dirty="0"/>
              <a:t>十二、具加持力：依照上师言教行持，具清净传承加持力。</a:t>
            </a:r>
            <a:endParaRPr lang="zh-CN" alt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409549"/>
            <a:ext cx="10058400" cy="1087621"/>
          </a:xfrm>
        </p:spPr>
        <p:txBody>
          <a:bodyPr>
            <a:normAutofit/>
          </a:bodyPr>
          <a:lstStyle/>
          <a:p>
            <a:pPr algn="ctr"/>
            <a:r>
              <a:rPr kumimoji="1" lang="zh-CN" altLang="en-US" sz="3200" b="1">
                <a:latin typeface="Heiti SC Light"/>
                <a:ea typeface="Heiti SC Light"/>
                <a:cs typeface="Heiti SC Light"/>
                <a:sym typeface="+mn-ea"/>
              </a:rPr>
              <a:t>依止善知识</a:t>
            </a:r>
            <a:r>
              <a:rPr kumimoji="1" altLang="zh-CN" sz="3200" b="1">
                <a:latin typeface="Heiti SC Light"/>
                <a:ea typeface="Heiti SC Light"/>
                <a:cs typeface="Heiti SC Light"/>
                <a:sym typeface="+mn-ea"/>
              </a:rPr>
              <a:t>--</a:t>
            </a:r>
            <a:r>
              <a:rPr kumimoji="1" lang="zh-CN" altLang="en-US" sz="3200" b="1">
                <a:latin typeface="Heiti SC Light"/>
                <a:ea typeface="Heiti SC Light"/>
                <a:cs typeface="Heiti SC Light"/>
                <a:sym typeface="+mn-ea"/>
              </a:rPr>
              <a:t>第一步：观察上师</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738505" y="1265555"/>
            <a:ext cx="10774045" cy="5138420"/>
          </a:xfrm>
        </p:spPr>
        <p:txBody>
          <a:bodyPr>
            <a:normAutofit/>
          </a:bodyPr>
          <a:lstStyle/>
          <a:p>
            <a:pPr marL="0" indent="0">
              <a:buNone/>
            </a:pPr>
            <a:endParaRPr lang="zh-CN" altLang="en-US" sz="2000" dirty="0"/>
          </a:p>
          <a:p>
            <a:pPr>
              <a:buFont typeface="Arial" panose="020B0604020202020204" pitchFamily="34" charset="0"/>
              <a:buChar char="•"/>
            </a:pPr>
            <a:r>
              <a:rPr lang="zh-CN" altLang="en-US" sz="2000" dirty="0"/>
              <a:t>简而言之，作为上师，应该有真实的出离心，无伪的菩提心与证悟的见解。</a:t>
            </a:r>
            <a:endParaRPr lang="zh-CN" altLang="en-US" sz="2000" dirty="0"/>
          </a:p>
          <a:p>
            <a:pPr>
              <a:buFont typeface="Arial" panose="020B0604020202020204" pitchFamily="34" charset="0"/>
              <a:buChar char="•"/>
            </a:pPr>
            <a:endParaRPr lang="zh-CN" altLang="en-US" sz="2000" dirty="0"/>
          </a:p>
          <a:p>
            <a:pPr>
              <a:buFont typeface="Arial" panose="020B0604020202020204" pitchFamily="34" charset="0"/>
              <a:buChar char="•"/>
            </a:pPr>
            <a:r>
              <a:rPr lang="zh-CN" altLang="en-US" sz="2000" dirty="0"/>
              <a:t>最低的标准，作为一个大乘善知识：</a:t>
            </a:r>
            <a:endParaRPr lang="zh-CN" altLang="en-US" sz="2000" dirty="0"/>
          </a:p>
          <a:p>
            <a:pPr lvl="1">
              <a:buFont typeface="Arial" panose="020B0604020202020204" pitchFamily="34" charset="0"/>
              <a:buChar char="•"/>
            </a:pPr>
            <a:r>
              <a:rPr lang="zh-CN" altLang="en-US" sz="2000" dirty="0"/>
              <a:t>首先，必须要有真实无伪的世俗菩提心。</a:t>
            </a:r>
            <a:endParaRPr lang="zh-CN" altLang="en-US" sz="2000" dirty="0"/>
          </a:p>
          <a:p>
            <a:pPr lvl="1">
              <a:buFont typeface="Arial" panose="020B0604020202020204" pitchFamily="34" charset="0"/>
              <a:buChar char="•"/>
            </a:pPr>
            <a:r>
              <a:rPr lang="zh-CN" altLang="en-US" sz="2000" dirty="0"/>
              <a:t>第二，必须是开悟明心见性的人，如果自己都没有开悟，就不可能让别人开悟。</a:t>
            </a:r>
            <a:endParaRPr lang="zh-CN" altLang="en-US" sz="2000" dirty="0"/>
          </a:p>
          <a:p>
            <a:pPr lvl="1">
              <a:buFont typeface="Arial" panose="020B0604020202020204" pitchFamily="34" charset="0"/>
              <a:buChar char="•"/>
            </a:pPr>
            <a:r>
              <a:rPr lang="zh-CN" altLang="en-US" sz="2000" dirty="0"/>
              <a:t>第三，是有善巧方便，能够让别人也具有出离心、菩提心等等。</a:t>
            </a:r>
            <a:endParaRPr lang="zh-CN" altLang="en-US" sz="2000" dirty="0"/>
          </a:p>
          <a:p>
            <a:pPr lvl="1">
              <a:buFont typeface="Arial" panose="020B0604020202020204" pitchFamily="34" charset="0"/>
              <a:buChar char="•"/>
            </a:pPr>
            <a:endParaRPr lang="zh-CN" altLang="en-US" sz="2000" dirty="0"/>
          </a:p>
          <a:p>
            <a:pPr lvl="0">
              <a:buFont typeface="Arial" panose="020B0604020202020204" pitchFamily="34" charset="0"/>
              <a:buChar char="•"/>
            </a:pPr>
            <a:r>
              <a:rPr lang="zh-CN" altLang="en-US" sz="2000" dirty="0"/>
              <a:t>在观察之前，一定要阅读《大圆满前行引导文》和《大圆满心性休息》，其中讲了很多依止上师的注意事项。</a:t>
            </a:r>
            <a:endParaRPr lang="zh-CN" alt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66800" y="409549"/>
            <a:ext cx="10058400" cy="1087621"/>
          </a:xfrm>
        </p:spPr>
        <p:txBody>
          <a:bodyPr>
            <a:normAutofit/>
          </a:bodyPr>
          <a:lstStyle/>
          <a:p>
            <a:pPr algn="ctr"/>
            <a:r>
              <a:rPr kumimoji="1" lang="zh-CN" altLang="en-US" sz="3200" b="1">
                <a:latin typeface="Heiti SC Light"/>
                <a:ea typeface="Heiti SC Light"/>
                <a:cs typeface="Heiti SC Light"/>
                <a:sym typeface="+mn-ea"/>
              </a:rPr>
              <a:t>依止善知识</a:t>
            </a:r>
            <a:r>
              <a:rPr kumimoji="1" altLang="zh-CN" sz="3200" b="1">
                <a:latin typeface="Heiti SC Light"/>
                <a:ea typeface="Heiti SC Light"/>
                <a:cs typeface="Heiti SC Light"/>
                <a:sym typeface="+mn-ea"/>
              </a:rPr>
              <a:t>--</a:t>
            </a:r>
            <a:r>
              <a:rPr kumimoji="1" lang="zh-CN" altLang="en-US" sz="3200" b="1">
                <a:latin typeface="Heiti SC Light"/>
                <a:ea typeface="Heiti SC Light"/>
                <a:cs typeface="Heiti SC Light"/>
                <a:sym typeface="+mn-ea"/>
              </a:rPr>
              <a:t>第二步：如何依止</a:t>
            </a:r>
            <a:endParaRPr kumimoji="1" lang="zh-CN" altLang="en-US" sz="3200" b="1" dirty="0">
              <a:latin typeface="Heiti SC Light"/>
              <a:ea typeface="Heiti SC Light"/>
              <a:cs typeface="Heiti SC Light"/>
            </a:endParaRPr>
          </a:p>
        </p:txBody>
      </p:sp>
      <p:sp>
        <p:nvSpPr>
          <p:cNvPr id="3" name="内容占位符 2"/>
          <p:cNvSpPr>
            <a:spLocks noGrp="1"/>
          </p:cNvSpPr>
          <p:nvPr>
            <p:ph idx="1"/>
          </p:nvPr>
        </p:nvSpPr>
        <p:spPr>
          <a:xfrm>
            <a:off x="738505" y="1265555"/>
            <a:ext cx="10774045" cy="5138420"/>
          </a:xfrm>
        </p:spPr>
        <p:txBody>
          <a:bodyPr>
            <a:normAutofit fontScale="90000" lnSpcReduction="20000"/>
          </a:bodyPr>
          <a:lstStyle/>
          <a:p>
            <a:pPr marL="0" indent="0">
              <a:buNone/>
            </a:pPr>
            <a:endParaRPr lang="zh-CN" altLang="en-US" sz="2000" dirty="0"/>
          </a:p>
          <a:p>
            <a:pPr>
              <a:buFont typeface="Arial" panose="020B0604020202020204" pitchFamily="34" charset="0"/>
              <a:buChar char="•"/>
            </a:pPr>
            <a:r>
              <a:rPr lang="zh-CN" altLang="en-US" sz="2000" dirty="0"/>
              <a:t>学习《华严经·入法界品》第三十九之十八中，讲到一些依止善知识的内容，需要自己认真学习：（以下部分摘录）</a:t>
            </a:r>
            <a:endParaRPr lang="zh-CN" altLang="en-US" sz="2000" dirty="0"/>
          </a:p>
          <a:p>
            <a:pPr marL="457200" indent="-457200">
              <a:buFont typeface="+mj-lt"/>
              <a:buAutoNum type="arabicPeriod"/>
            </a:pPr>
            <a:r>
              <a:rPr lang="zh-CN" altLang="en-US" sz="2000" dirty="0"/>
              <a:t>如何依止善知识；</a:t>
            </a:r>
            <a:endParaRPr lang="zh-CN" altLang="en-US" sz="2000" dirty="0"/>
          </a:p>
          <a:p>
            <a:pPr marL="457200" indent="-457200">
              <a:buFont typeface="+mj-lt"/>
              <a:buAutoNum type="arabicPeriod"/>
            </a:pPr>
            <a:r>
              <a:rPr lang="zh-CN" altLang="en-US" sz="2000" dirty="0">
                <a:sym typeface="+mn-ea"/>
              </a:rPr>
              <a:t>依止善知识为何如此重要；</a:t>
            </a:r>
            <a:endParaRPr lang="zh-CN" altLang="en-US" sz="2000" dirty="0">
              <a:sym typeface="+mn-ea"/>
            </a:endParaRPr>
          </a:p>
          <a:p>
            <a:pPr marL="457200" indent="-457200">
              <a:buFont typeface="+mj-lt"/>
              <a:buAutoNum type="arabicPeriod"/>
            </a:pPr>
            <a:r>
              <a:rPr lang="zh-CN" altLang="en-US" sz="2000" dirty="0">
                <a:sym typeface="+mn-ea"/>
              </a:rPr>
              <a:t>善知识的功德；</a:t>
            </a:r>
            <a:endParaRPr lang="zh-CN" altLang="en-US" sz="2000" dirty="0">
              <a:sym typeface="+mn-ea"/>
            </a:endParaRPr>
          </a:p>
          <a:p>
            <a:pPr marL="457200" indent="-457200">
              <a:buFont typeface="+mj-lt"/>
              <a:buAutoNum type="arabicPeriod"/>
            </a:pPr>
            <a:r>
              <a:rPr lang="zh-CN" altLang="en-US" sz="2000" dirty="0">
                <a:sym typeface="+mn-ea"/>
              </a:rPr>
              <a:t>依止过程中，具体应该怎样做</a:t>
            </a:r>
            <a:endParaRPr lang="zh-CN" altLang="en-US" sz="2000" dirty="0">
              <a:sym typeface="+mn-ea"/>
            </a:endParaRPr>
          </a:p>
          <a:p>
            <a:pPr marL="0" indent="0">
              <a:buFont typeface="+mj-lt"/>
              <a:buNone/>
            </a:pPr>
            <a:r>
              <a:rPr lang="en-US" altLang="zh-CN" sz="2000" dirty="0"/>
              <a:t>......</a:t>
            </a:r>
            <a:endParaRPr lang="en-US" altLang="zh-CN" sz="2000" dirty="0"/>
          </a:p>
          <a:p>
            <a:pPr marL="0" indent="0">
              <a:buFont typeface="+mj-lt"/>
              <a:buNone/>
            </a:pPr>
            <a:r>
              <a:rPr lang="zh-CN" altLang="en-US" sz="2000" dirty="0">
                <a:sym typeface="+mn-ea"/>
              </a:rPr>
              <a:t>《华严经》的内容要好好学习。《华严经》的内容都是佛亲口说的。这些讲的都是依止上师的方法，藏传佛教讲依止上师时，都引用了《华严经》中的内容。我们直接在这当中学习，应该就会明白。</a:t>
            </a:r>
            <a:endParaRPr lang="zh-CN" altLang="en-US" sz="2000" dirty="0"/>
          </a:p>
          <a:p>
            <a:pPr marL="0" indent="0">
              <a:buFont typeface="+mj-lt"/>
              <a:buNone/>
            </a:pPr>
            <a:endParaRPr lang="zh-CN" altLang="en-US" sz="2000" dirty="0"/>
          </a:p>
          <a:p>
            <a:pPr marL="0" indent="0">
              <a:buFont typeface="+mj-lt"/>
              <a:buNone/>
            </a:pPr>
            <a:r>
              <a:rPr lang="zh-CN" altLang="en-US" sz="2000" dirty="0">
                <a:sym typeface="+mn-ea"/>
              </a:rPr>
              <a:t>我们知道如何发愿，都是因为听了善知识的教导，这一切都来自于善知识。没有善知识，我们的路无法走，证悟以后，没有善知识也可以自己修，但在此之前我们需要善知识。</a:t>
            </a:r>
            <a:endParaRPr lang="zh-CN" altLang="en-US" sz="2000" dirty="0"/>
          </a:p>
          <a:p>
            <a:pPr marL="0" indent="0">
              <a:buFont typeface="+mj-lt"/>
              <a:buNone/>
            </a:pPr>
            <a:endParaRPr lang="zh-CN" altLang="en-US" sz="2000" dirty="0"/>
          </a:p>
          <a:p>
            <a:pPr marL="0" indent="0">
              <a:buFont typeface="+mj-lt"/>
              <a:buNone/>
            </a:pPr>
            <a:r>
              <a:rPr lang="zh-CN" altLang="en-US" sz="2000" b="1" dirty="0">
                <a:sym typeface="+mn-ea"/>
              </a:rPr>
              <a:t>依止上师最好的方法，就是上师让我们修的法自己要去修</a:t>
            </a:r>
            <a:r>
              <a:rPr lang="zh-CN" altLang="en-US" sz="2000" dirty="0">
                <a:sym typeface="+mn-ea"/>
              </a:rPr>
              <a:t>。三种供养中，最上等的供养是法供养。如果我们依止了非常优秀的上师，不闻思修行，通过其他世俗的手段去依止，没有任何意义。</a:t>
            </a:r>
            <a:endParaRPr lang="zh-CN" altLang="en-US" sz="2000" dirty="0"/>
          </a:p>
          <a:p>
            <a:pPr marL="0" indent="0">
              <a:buFont typeface="+mj-lt"/>
              <a:buNone/>
            </a:pPr>
            <a:endParaRPr lang="en-US" altLang="zh-CN"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{E47054B2-005C-5B4C-B500-9243F8059589}tf10001067</Template>
  <TotalTime>0</TotalTime>
  <Words>5040</Words>
  <Application>WPS 演示</Application>
  <PresentationFormat>自定义</PresentationFormat>
  <Paragraphs>241</Paragraphs>
  <Slides>22</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22</vt:i4>
      </vt:variant>
    </vt:vector>
  </HeadingPairs>
  <TitlesOfParts>
    <vt:vector size="33" baseType="lpstr">
      <vt:lpstr>Arial</vt:lpstr>
      <vt:lpstr>宋体</vt:lpstr>
      <vt:lpstr>Wingdings</vt:lpstr>
      <vt:lpstr>Garamond</vt:lpstr>
      <vt:lpstr>华文隶书</vt:lpstr>
      <vt:lpstr>Heiti SC Light</vt:lpstr>
      <vt:lpstr>微软雅黑</vt:lpstr>
      <vt:lpstr>Arial Unicode MS</vt:lpstr>
      <vt:lpstr>Calibri</vt:lpstr>
      <vt:lpstr>Wingdings</vt:lpstr>
      <vt:lpstr>Savon</vt:lpstr>
      <vt:lpstr>发心偈</vt:lpstr>
      <vt:lpstr>如何学密  慧灯禅修课第三册课第七课</vt:lpstr>
      <vt:lpstr> 依止上师回顾  慧灯禅修课视频20  </vt:lpstr>
      <vt:lpstr>再谈出离心标准</vt:lpstr>
      <vt:lpstr>依止善知识</vt:lpstr>
      <vt:lpstr>依止善知识--第一步：观察上师</vt:lpstr>
      <vt:lpstr>依止善知识--第一步：观察上师</vt:lpstr>
      <vt:lpstr>依止善知识--第一步：观察上师</vt:lpstr>
      <vt:lpstr>依止善知识--第二步：如何依止</vt:lpstr>
      <vt:lpstr>依止善知识--第三步：修学善知识的意行</vt:lpstr>
      <vt:lpstr>如何学密  根据课文及音频整理，如有遗漏错谬，诚心忏悔</vt:lpstr>
      <vt:lpstr>本课要点</vt:lpstr>
      <vt:lpstr>  一、学密的基础--出离心和菩提心 </vt:lpstr>
      <vt:lpstr>  二、密法修习次第 （五个阶段）</vt:lpstr>
      <vt:lpstr> 三、略谈密宗的见解和修法</vt:lpstr>
      <vt:lpstr> 三、略谈密宗的见解和修法</vt:lpstr>
      <vt:lpstr> 三、略谈密宗的见解和修法</vt:lpstr>
      <vt:lpstr>四、生圆次第与显宗修行的差别</vt:lpstr>
      <vt:lpstr>四、生圆次第与显宗修行的差别</vt:lpstr>
      <vt:lpstr>五、使修行抵达终点的顺缘</vt:lpstr>
      <vt:lpstr>共修一座</vt:lpstr>
      <vt:lpstr>回向偈</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发心偈</dc:title>
  <dc:creator>Microsoft Office User</dc:creator>
  <cp:lastModifiedBy>赵娟</cp:lastModifiedBy>
  <cp:revision>105</cp:revision>
  <dcterms:created xsi:type="dcterms:W3CDTF">2018-10-04T19:59:00Z</dcterms:created>
  <dcterms:modified xsi:type="dcterms:W3CDTF">2018-11-24T03:22:18Z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RubyTemplateID">
    <vt:lpwstr>13</vt:lpwstr>
  </property>
  <property fmtid="{D5CDD505-2E9C-101B-9397-08002B2CF9AE}" pid="3" name="KSOProductBuildVer">
    <vt:lpwstr>2052-10.1.0.7668</vt:lpwstr>
  </property>
</Properties>
</file>