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9" r:id="rId3"/>
    <p:sldId id="273" r:id="rId4"/>
    <p:sldId id="274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7" d="100"/>
          <a:sy n="77" d="100"/>
        </p:scale>
        <p:origin x="-96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82AE7-3C87-497D-8805-E1321BB04B07}" type="datetimeFigureOut">
              <a:rPr lang="en-US" smtClean="0"/>
              <a:pPr/>
              <a:t>7/4/18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67357-6D7A-4269-85E4-9161BF2AE8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38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92A93-A026-4015-99FF-F8AC9BB16FE9}" type="datetimeFigureOut">
              <a:rPr lang="en-US" smtClean="0"/>
              <a:pPr/>
              <a:t>7/4/18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460A3-FA9A-4BC4-A9CC-87FE7D9E89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94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youtube.com/watch?v=5CWI8v_Ecp8" TargetMode="External"/><Relationship Id="rId3" Type="http://schemas.openxmlformats.org/officeDocument/2006/relationships/hyperlink" Target="https://www.youtube.com/watch?v=g0GjPm7AmnQ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youtube.com/watch?v=nxEKgMpAwZc" TargetMode="External"/><Relationship Id="rId3" Type="http://schemas.openxmlformats.org/officeDocument/2006/relationships/hyperlink" Target="https://www.youtube.com/watch?v=qzzf6jDs-mU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05E512-4CF8-4108-BE30-7FDCACAA0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dirty="0" smtClean="0"/>
              <a:t>旁生之</a:t>
            </a:r>
            <a:r>
              <a:rPr lang="zh-CN" altLang="en-US" dirty="0" smtClean="0"/>
              <a:t>苦</a:t>
            </a:r>
            <a:r>
              <a:rPr lang="en-US" altLang="zh-CN" dirty="0" smtClean="0"/>
              <a:t>1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7EDF24E-54F8-439A-88B4-C7D69B995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---</a:t>
            </a:r>
            <a:r>
              <a:rPr lang="zh-CN" altLang="en-US" dirty="0"/>
              <a:t>多伦多慧灯禅修班 轮回过患 修法</a:t>
            </a:r>
            <a:endParaRPr lang="en-CA" altLang="zh-CN" dirty="0"/>
          </a:p>
          <a:p>
            <a:r>
              <a:rPr lang="en-CA" altLang="zh-CN" dirty="0"/>
              <a:t>2018-</a:t>
            </a:r>
            <a:r>
              <a:rPr lang="en-CA" altLang="zh-CN" dirty="0" smtClean="0"/>
              <a:t>0</a:t>
            </a:r>
            <a:r>
              <a:rPr lang="zh-CN" altLang="zh-CN" dirty="0"/>
              <a:t>7</a:t>
            </a:r>
            <a:r>
              <a:rPr lang="en-CA" altLang="zh-CN" dirty="0" smtClean="0"/>
              <a:t>-</a:t>
            </a:r>
            <a:r>
              <a:rPr lang="zh-CN" altLang="zh-CN" dirty="0"/>
              <a:t>0</a:t>
            </a:r>
            <a:r>
              <a:rPr lang="zh-CN" altLang="zh-CN" dirty="0" smtClean="0"/>
              <a:t>5</a:t>
            </a:r>
            <a:r>
              <a:rPr lang="zh-CN" altLang="en-US" dirty="0" smtClean="0"/>
              <a:t> 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175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3" y="914397"/>
            <a:ext cx="100689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 smtClean="0"/>
              <a:t>旁生</a:t>
            </a:r>
            <a:r>
              <a:rPr lang="zh-CN" altLang="en-US" sz="3200" dirty="0" smtClean="0"/>
              <a:t>之苦</a:t>
            </a:r>
            <a:endParaRPr lang="en-US" altLang="zh-CN" sz="3200" dirty="0"/>
          </a:p>
          <a:p>
            <a:pPr marL="342900" indent="-342900"/>
            <a:r>
              <a:rPr lang="en-US" altLang="zh-CN" sz="2000" dirty="0"/>
              <a:t>     </a:t>
            </a:r>
          </a:p>
          <a:p>
            <a:pPr marL="342900" indent="-342900">
              <a:buFont typeface="Arial"/>
              <a:buChar char="•"/>
            </a:pPr>
            <a:r>
              <a:rPr lang="zh-CN" altLang="en-US" sz="2000" dirty="0" smtClean="0"/>
              <a:t>人类过去不是很了解动物的痛苦。除了佛教里面讲到动物的痛苦之外，西方宗教，特别是西方哲学认为动物是没有意识的，也没有感受苦乐的能力。</a:t>
            </a:r>
            <a:endParaRPr lang="en-US" altLang="zh-CN" sz="2000" dirty="0" smtClean="0"/>
          </a:p>
          <a:p>
            <a:endParaRPr lang="en-US" altLang="zh-TW" sz="2000" dirty="0"/>
          </a:p>
          <a:p>
            <a:pPr marL="800100" lvl="1" indent="-342900">
              <a:buFont typeface="Wingdings" charset="2"/>
              <a:buChar char="Ø"/>
            </a:pPr>
            <a:r>
              <a:rPr lang="zh-TW" altLang="en-US" sz="2000" dirty="0" smtClean="0"/>
              <a:t>笛卡尔堪称</a:t>
            </a:r>
            <a:r>
              <a:rPr lang="en-US" altLang="zh-TW" sz="2000" dirty="0"/>
              <a:t>17</a:t>
            </a:r>
            <a:r>
              <a:rPr lang="zh-TW" altLang="en-US" sz="2000" dirty="0"/>
              <a:t>世纪的欧洲哲学界和科学界最有影响的巨匠之一，被誉为“近代科学的始祖”。他创立了著名的平面直角坐标系。他认为宇宙中共有</a:t>
            </a:r>
            <a:r>
              <a:rPr lang="en-US" altLang="zh-TW" sz="2000" dirty="0"/>
              <a:t>2</a:t>
            </a:r>
            <a:r>
              <a:rPr lang="zh-TW" altLang="en-US" sz="2000" dirty="0"/>
              <a:t>个不同的实体，既思考（心灵）和外在世界（物质），两者本体都来自于上帝，而上帝是独立存在的。他认为，只有人才有灵魂，人是一种二元的存在物，既会思考，也会占空间。而动物只属于物质世界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800100" lvl="1" indent="-342900">
              <a:buFont typeface="Wingdings" charset="2"/>
              <a:buChar char="Ø"/>
            </a:pP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r>
              <a:rPr lang="zh-CN" altLang="en-US" sz="2000" dirty="0" smtClean="0"/>
              <a:t>目前</a:t>
            </a:r>
            <a:r>
              <a:rPr lang="zh-CN" altLang="en-US" sz="2000" dirty="0" smtClean="0"/>
              <a:t>现代科学已经证明了动物和人一样，是有意识的，也可以感知痛苦和快乐的。</a:t>
            </a:r>
            <a:r>
              <a:rPr lang="en-US" altLang="zh-CN" sz="2000" dirty="0" smtClean="0"/>
              <a:t> </a:t>
            </a:r>
          </a:p>
          <a:p>
            <a:pPr marL="342900" indent="-342900">
              <a:buFont typeface="Arial"/>
              <a:buChar char="•"/>
            </a:pPr>
            <a:endParaRPr lang="en-US" altLang="zh-CN" sz="2000" dirty="0"/>
          </a:p>
          <a:p>
            <a:pPr marL="800100" lvl="1" indent="-342900">
              <a:buFont typeface="Wingdings" charset="2"/>
              <a:buChar char="Ø"/>
            </a:pPr>
            <a:r>
              <a:rPr lang="zh-CN" altLang="en-US" sz="2000" dirty="0" smtClean="0"/>
              <a:t>比如，海豚的智商可以达到</a:t>
            </a:r>
            <a:r>
              <a:rPr lang="en-US" altLang="zh-CN" sz="2000" dirty="0" smtClean="0"/>
              <a:t>8</a:t>
            </a:r>
            <a:r>
              <a:rPr lang="zh-CN" altLang="en-US" sz="2000" dirty="0" smtClean="0"/>
              <a:t>岁小孩的程度。</a:t>
            </a:r>
            <a:r>
              <a:rPr lang="en-US" altLang="zh-CN" sz="2000" dirty="0" smtClean="0">
                <a:hlinkClick r:id="rId2"/>
              </a:rPr>
              <a:t>https</a:t>
            </a:r>
            <a:r>
              <a:rPr lang="en-US" altLang="zh-CN" sz="2000" dirty="0">
                <a:hlinkClick r:id="rId2"/>
              </a:rPr>
              <a:t>://www.youtube.com/watch?v=</a:t>
            </a:r>
            <a:r>
              <a:rPr lang="en-US" altLang="zh-CN" sz="2000" dirty="0" smtClean="0">
                <a:hlinkClick r:id="rId2"/>
              </a:rPr>
              <a:t>5CWI8v_Ecp8</a:t>
            </a:r>
            <a:r>
              <a:rPr lang="en-US" altLang="zh-CN" sz="2000" dirty="0" smtClean="0"/>
              <a:t> </a:t>
            </a:r>
          </a:p>
          <a:p>
            <a:pPr marL="800100" lvl="1" indent="-342900">
              <a:buFont typeface="Wingdings" charset="2"/>
              <a:buChar char="Ø"/>
            </a:pPr>
            <a:endParaRPr lang="en-US" altLang="zh-CN" sz="20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zh-TW" altLang="en-US" sz="2000" dirty="0"/>
              <a:t>野生乌鸦“智力”惊人 </a:t>
            </a:r>
            <a:r>
              <a:rPr lang="zh-TW" altLang="en-US" sz="2000" dirty="0" smtClean="0"/>
              <a:t>各种工具使用相当顺手</a:t>
            </a:r>
            <a:r>
              <a:rPr lang="en-US" altLang="zh-CN" sz="2000" dirty="0" smtClean="0">
                <a:hlinkClick r:id="rId3"/>
              </a:rPr>
              <a:t>https</a:t>
            </a:r>
            <a:r>
              <a:rPr lang="en-US" altLang="zh-CN" sz="2000" dirty="0">
                <a:hlinkClick r:id="rId3"/>
              </a:rPr>
              <a:t>://www.youtube.com/watch?v=</a:t>
            </a:r>
            <a:r>
              <a:rPr lang="en-US" altLang="zh-CN" sz="2000" dirty="0" smtClean="0">
                <a:hlinkClick r:id="rId3"/>
              </a:rPr>
              <a:t>g0GjPm7AmnQ</a:t>
            </a:r>
            <a:endParaRPr lang="en-US" altLang="zh-CN" sz="2000" dirty="0" smtClean="0"/>
          </a:p>
          <a:p>
            <a:pPr lvl="1"/>
            <a:endParaRPr lang="en-US" altLang="zh-CN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3" y="914397"/>
            <a:ext cx="8355724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 smtClean="0"/>
              <a:t>为什么要思考动物的痛苦？</a:t>
            </a:r>
            <a:endParaRPr lang="en-US" altLang="zh-CN" sz="3200" dirty="0" smtClean="0"/>
          </a:p>
          <a:p>
            <a:pPr marL="342900" indent="-342900"/>
            <a:endParaRPr lang="en-US" altLang="zh-CN" sz="3200" dirty="0"/>
          </a:p>
          <a:p>
            <a:pPr marL="342900" indent="-342900">
              <a:buFont typeface="Arial"/>
              <a:buChar char="•"/>
            </a:pPr>
            <a:r>
              <a:rPr lang="zh-CN" altLang="en-US" sz="2000" dirty="0" smtClean="0"/>
              <a:t>佛教里面一直强调动物和人一样是有感受的，只不过没有表达的能力而已。</a:t>
            </a:r>
            <a:endParaRPr lang="en-US" altLang="zh-CN" sz="2000" dirty="0" smtClean="0"/>
          </a:p>
          <a:p>
            <a:pPr marL="342900" indent="-342900">
              <a:buFont typeface="Arial"/>
              <a:buChar char="•"/>
            </a:pPr>
            <a:endParaRPr lang="en-US" altLang="zh-CN" sz="2000" dirty="0" smtClean="0"/>
          </a:p>
          <a:p>
            <a:pPr marL="285750" indent="-285750">
              <a:buFont typeface="Arial"/>
              <a:buChar char="•"/>
            </a:pPr>
            <a:r>
              <a:rPr lang="zh-CN" altLang="en-US" sz="2000" dirty="0" smtClean="0"/>
              <a:t>动物的感受跟人类有什么关系呢？这就与轮回有关。这一辈子我们是人，但是下一辈子是什么完全说不清楚。</a:t>
            </a:r>
            <a:endParaRPr lang="en-US" altLang="zh-CN" sz="2000" dirty="0" smtClean="0"/>
          </a:p>
          <a:p>
            <a:pPr marL="285750" indent="-285750">
              <a:buFont typeface="Arial"/>
              <a:buChar char="•"/>
            </a:pPr>
            <a:endParaRPr lang="en-US" altLang="zh-CN" sz="2000" dirty="0" smtClean="0"/>
          </a:p>
          <a:p>
            <a:pPr marL="742950" lvl="1" indent="-285750">
              <a:buFont typeface="Wingdings" charset="2"/>
              <a:buChar char="Ø"/>
            </a:pPr>
            <a:r>
              <a:rPr lang="zh-CN" altLang="en-US" sz="2000" dirty="0" smtClean="0"/>
              <a:t>与物质不灭相似，生命也是不灭的。虽然我们这一世为人，但下一世有可能以其他生命的形式出现，比如天人，动物等。</a:t>
            </a:r>
            <a:endParaRPr lang="en-US" altLang="zh-CN" sz="2000" dirty="0" smtClean="0"/>
          </a:p>
          <a:p>
            <a:pPr marL="742950" lvl="1" indent="-285750">
              <a:buFont typeface="Wingdings" charset="2"/>
              <a:buChar char="Ø"/>
            </a:pPr>
            <a:endParaRPr lang="en-US" altLang="zh-CN" sz="2000" dirty="0"/>
          </a:p>
          <a:p>
            <a:pPr marL="742950" lvl="1" indent="-285750">
              <a:buFont typeface="Wingdings" charset="2"/>
              <a:buChar char="Ø"/>
            </a:pPr>
            <a:r>
              <a:rPr lang="zh-CN" altLang="en-US" sz="2000" dirty="0" smtClean="0"/>
              <a:t>万一我们今生没有好好修行，加之我们以前造的罪业没有忏悔清净的话，我们下一世有可能变成一种动物，所以我们要去了解动物的痛苦。</a:t>
            </a:r>
            <a:endParaRPr lang="en-US" altLang="zh-CN" sz="2000" dirty="0" smtClean="0"/>
          </a:p>
          <a:p>
            <a:pPr lvl="1"/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91380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7929" y="815425"/>
            <a:ext cx="94514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 smtClean="0"/>
              <a:t>总说</a:t>
            </a:r>
            <a:r>
              <a:rPr lang="zh-CN" altLang="en-US" sz="3200" dirty="0" smtClean="0"/>
              <a:t>动物的痛苦</a:t>
            </a:r>
            <a:endParaRPr lang="en-US" altLang="zh-CN" sz="3200" dirty="0"/>
          </a:p>
          <a:p>
            <a:pPr marL="342900" indent="-342900"/>
            <a:r>
              <a:rPr lang="en-US" altLang="zh-CN" dirty="0"/>
              <a:t>     </a:t>
            </a:r>
          </a:p>
          <a:p>
            <a:pPr marL="342900" indent="-342900">
              <a:buFont typeface="Arial"/>
              <a:buChar char="•"/>
            </a:pPr>
            <a:r>
              <a:rPr lang="zh-CN" altLang="en-US" sz="2000" dirty="0" smtClean="0"/>
              <a:t>佛教把动物分成了两种：海居旁生（海洋中的动物，占大部分）和散居旁生（陆地上的动物）</a:t>
            </a:r>
            <a:endParaRPr lang="en-US" altLang="zh-CN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zh-CN" altLang="en-US" sz="2000" dirty="0" smtClean="0"/>
              <a:t>无论是野生或家养</a:t>
            </a:r>
            <a:r>
              <a:rPr lang="zh-CN" altLang="en-US" sz="2000" dirty="0"/>
              <a:t>，大部分的动物都是很愚昧的。</a:t>
            </a:r>
            <a:r>
              <a:rPr lang="zh-CN" altLang="en-US" sz="2000" dirty="0" smtClean="0"/>
              <a:t>不会像人</a:t>
            </a:r>
            <a:r>
              <a:rPr lang="zh-CN" altLang="en-US" sz="2000" dirty="0" smtClean="0"/>
              <a:t>那</a:t>
            </a:r>
            <a:r>
              <a:rPr lang="zh-CN" altLang="en-US" sz="2000" dirty="0" smtClean="0"/>
              <a:t>样去</a:t>
            </a:r>
            <a:r>
              <a:rPr lang="zh-CN" altLang="en-US" sz="2000" dirty="0"/>
              <a:t>思考未来，也没有学佛的机会。</a:t>
            </a:r>
            <a:r>
              <a:rPr lang="en-US" altLang="zh-CN" sz="2000" dirty="0"/>
              <a:t> </a:t>
            </a:r>
            <a:endParaRPr lang="en-US" altLang="zh-CN" sz="20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zh-CN" altLang="en-US" sz="2000" dirty="0" smtClean="0"/>
              <a:t>对野生动物而言，最大的痛苦是相互之间的残杀，日日夜夜都处于恐慌之中。它们哪怕是喝一口水，吃一口草的时候，都高度紧张。</a:t>
            </a:r>
            <a:endParaRPr lang="en-US" altLang="zh-CN" sz="2000" dirty="0" smtClean="0"/>
          </a:p>
          <a:p>
            <a:pPr marL="1257300" lvl="2" indent="-342900">
              <a:buFont typeface="Wingdings" charset="2"/>
              <a:buChar char="u"/>
            </a:pPr>
            <a:r>
              <a:rPr lang="hr-HR" altLang="zh-CN" sz="2000" dirty="0"/>
              <a:t>《</a:t>
            </a:r>
            <a:r>
              <a:rPr lang="zh-CN" altLang="hr-HR" sz="2000" dirty="0"/>
              <a:t>自然传奇</a:t>
            </a:r>
            <a:r>
              <a:rPr lang="hr-HR" altLang="zh-CN" sz="2000" dirty="0"/>
              <a:t>》 20170609 </a:t>
            </a:r>
            <a:r>
              <a:rPr lang="zh-CN" altLang="hr-HR" sz="2000" dirty="0"/>
              <a:t>超级捕猎者 </a:t>
            </a:r>
            <a:r>
              <a:rPr lang="hr-HR" altLang="zh-CN" sz="2000" dirty="0"/>
              <a:t>| CCTV</a:t>
            </a:r>
            <a:r>
              <a:rPr lang="zh-CN" altLang="hr-HR" sz="2000" dirty="0"/>
              <a:t>科教</a:t>
            </a:r>
            <a:endParaRPr lang="en-US" altLang="zh-CN" sz="2000" dirty="0"/>
          </a:p>
          <a:p>
            <a:pPr lvl="2"/>
            <a:r>
              <a:rPr lang="en-US" altLang="zh-CN" sz="2000" dirty="0">
                <a:hlinkClick r:id="rId2"/>
              </a:rPr>
              <a:t>https://www.youtube.com/watch?v=</a:t>
            </a:r>
            <a:r>
              <a:rPr lang="en-US" altLang="zh-CN" sz="2000" dirty="0" smtClean="0">
                <a:hlinkClick r:id="rId2"/>
              </a:rPr>
              <a:t>nxEKgMpAwZc</a:t>
            </a:r>
            <a:endParaRPr lang="en-US" altLang="zh-CN" sz="2000" dirty="0" smtClean="0"/>
          </a:p>
          <a:p>
            <a:pPr lvl="2"/>
            <a:endParaRPr lang="en-US" altLang="zh-CN" sz="20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zh-CN" altLang="en-US" sz="2000" dirty="0" smtClean="0"/>
              <a:t>对家养动物而言，最大的痛苦来自与人类对它们的虐待。比如说把动物当作赚钱工具，用到它们伤痕累累，不能用的时候就宰杀掉。</a:t>
            </a:r>
            <a:endParaRPr lang="en-US" altLang="zh-CN" sz="2000" dirty="0" smtClean="0"/>
          </a:p>
          <a:p>
            <a:pPr marL="1257300" lvl="2" indent="-342900">
              <a:buFont typeface="Wingdings" charset="2"/>
              <a:buChar char="u"/>
            </a:pPr>
            <a:r>
              <a:rPr lang="zh-CN" altLang="en-US" sz="2000" dirty="0" smtClean="0"/>
              <a:t>最全面的描述家养动物的痛苦的纪录片就是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地球公民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。上师强调一定要看完。</a:t>
            </a:r>
            <a:endParaRPr lang="en-US" altLang="zh-CN" sz="2000" dirty="0"/>
          </a:p>
          <a:p>
            <a:pPr marL="342900" indent="-342900"/>
            <a:r>
              <a:rPr lang="en-US" altLang="zh-CN" dirty="0" smtClean="0"/>
              <a:t>			</a:t>
            </a:r>
            <a:r>
              <a:rPr lang="en-US" altLang="zh-CN" dirty="0" smtClean="0">
                <a:hlinkClick r:id="rId3"/>
              </a:rPr>
              <a:t>https</a:t>
            </a:r>
            <a:r>
              <a:rPr lang="en-US" altLang="zh-CN" dirty="0">
                <a:hlinkClick r:id="rId3"/>
              </a:rPr>
              <a:t>://www.youtube.com/watch?v=qzzf6jDs-</a:t>
            </a:r>
            <a:r>
              <a:rPr lang="en-US" altLang="zh-CN" dirty="0" smtClean="0">
                <a:hlinkClick r:id="rId3"/>
              </a:rPr>
              <a:t>mU</a:t>
            </a:r>
            <a:endParaRPr lang="en-US" altLang="zh-CN" dirty="0" smtClean="0"/>
          </a:p>
          <a:p>
            <a:pPr marL="342900" indent="-342900"/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953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8606" y="485515"/>
            <a:ext cx="9986068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 smtClean="0"/>
              <a:t>具体修行方法（以书为框架和思考的模式，结合纪录片）</a:t>
            </a:r>
            <a:endParaRPr lang="en-US" altLang="zh-CN" sz="3200" dirty="0"/>
          </a:p>
          <a:p>
            <a:endParaRPr lang="en-US" altLang="zh-CN" dirty="0"/>
          </a:p>
          <a:p>
            <a:pPr marL="342900" indent="-342900">
              <a:buAutoNum type="arabicPeriod"/>
            </a:pPr>
            <a:r>
              <a:rPr lang="zh-CN" altLang="en-US" sz="2000" dirty="0" smtClean="0"/>
              <a:t>上座之前</a:t>
            </a:r>
            <a:r>
              <a:rPr lang="zh-CN" altLang="en-US" sz="2000" dirty="0" smtClean="0"/>
              <a:t>先看纪录片，充分了解动物的痛苦。把纪录片的内容记在脑海之后，再上座逐一的回忆思考动物的这些痛苦。</a:t>
            </a:r>
            <a:endParaRPr lang="en-US" altLang="zh-CN" sz="2000" dirty="0" smtClean="0"/>
          </a:p>
          <a:p>
            <a:pPr marL="342900" indent="-342900">
              <a:buAutoNum type="arabicPeriod"/>
            </a:pPr>
            <a:endParaRPr lang="en-US" altLang="zh-CN" sz="2000" dirty="0" smtClean="0"/>
          </a:p>
          <a:p>
            <a:pPr marL="342900" indent="-342900">
              <a:buAutoNum type="arabicPeriod"/>
            </a:pPr>
            <a:r>
              <a:rPr lang="zh-CN" altLang="en-US" sz="2000" dirty="0" smtClean="0"/>
              <a:t>不仅仅是去了解动物的痛苦</a:t>
            </a:r>
            <a:r>
              <a:rPr lang="zh-CN" altLang="zh-CN" sz="2000" dirty="0" smtClean="0"/>
              <a:t>，</a:t>
            </a:r>
            <a:r>
              <a:rPr lang="zh-CN" altLang="en-US" sz="2000" dirty="0" smtClean="0"/>
              <a:t>而且把自己观想为动物</a:t>
            </a:r>
            <a:r>
              <a:rPr lang="zh-CN" altLang="zh-CN" sz="2000" dirty="0" smtClean="0"/>
              <a:t>，</a:t>
            </a:r>
            <a:r>
              <a:rPr lang="zh-CN" altLang="en-US" sz="2000" dirty="0" smtClean="0"/>
              <a:t>比如屠宰场里的一只鸡或一头猪。如果我们观想得非常投入的话，心里一定会产生很大的恐惧。这时想，我现在只是观想自己是动物而已，就已经产生了这么大的恐惧感，如果有一天我真正变成了动物，该怎么办呢？</a:t>
            </a:r>
            <a:endParaRPr lang="en-US" altLang="zh-CN" sz="2000" dirty="0" smtClean="0"/>
          </a:p>
          <a:p>
            <a:endParaRPr lang="en-US" altLang="zh-CN" sz="2000" dirty="0"/>
          </a:p>
          <a:p>
            <a:r>
              <a:rPr lang="zh-CN" altLang="en-US" sz="3200" dirty="0"/>
              <a:t>修行的结果</a:t>
            </a:r>
            <a:endParaRPr lang="en-US" altLang="zh-CN" sz="3200" dirty="0"/>
          </a:p>
          <a:p>
            <a:pPr marL="342900" indent="-342900">
              <a:buFont typeface="+mj-lt"/>
              <a:buAutoNum type="arabicPeriod"/>
            </a:pPr>
            <a:r>
              <a:rPr lang="zh-CN" altLang="en-US" sz="2000" dirty="0" smtClean="0"/>
              <a:t>恐惧感</a:t>
            </a:r>
            <a:r>
              <a:rPr lang="zh-CN" altLang="zh-CN" sz="2000" dirty="0" smtClean="0"/>
              <a:t>-</a:t>
            </a:r>
            <a:r>
              <a:rPr lang="en-US" altLang="zh-CN" sz="2000" dirty="0" smtClean="0"/>
              <a:t>----</a:t>
            </a:r>
            <a:r>
              <a:rPr lang="zh-CN" altLang="en-US" sz="2000" dirty="0" smtClean="0"/>
              <a:t>引发思考“那我怎样才能不变成动物？”</a:t>
            </a:r>
            <a:r>
              <a:rPr lang="en-US" altLang="zh-CN" sz="2000" dirty="0" smtClean="0"/>
              <a:t>----</a:t>
            </a:r>
            <a:r>
              <a:rPr lang="zh-CN" altLang="en-US" sz="2000" dirty="0" smtClean="0"/>
              <a:t>不造业和忏悔往昔的罪业</a:t>
            </a:r>
            <a:endParaRPr lang="en-US" altLang="zh-CN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000" dirty="0" smtClean="0"/>
              <a:t>对面临这些痛苦的众生生起慈悲心</a:t>
            </a:r>
            <a:endParaRPr lang="en-US" altLang="zh-CN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000" dirty="0" smtClean="0"/>
              <a:t>懂得行善回向给这些痛苦的众生</a:t>
            </a:r>
            <a:endParaRPr lang="en-US" altLang="zh-CN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000" b="1" dirty="0" smtClean="0"/>
              <a:t>生起出离心，不愿继续轮回（目前最重要的目标！）</a:t>
            </a:r>
            <a:endParaRPr lang="en-US" altLang="zh-CN" sz="2000" b="1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sz="2000" dirty="0" smtClean="0"/>
              <a:t>引发菩提心，发誓为了让众生解脱而成佛</a:t>
            </a:r>
            <a:endParaRPr lang="en-US" altLang="zh-CN" sz="2000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sz="2000" dirty="0"/>
          </a:p>
          <a:p>
            <a:r>
              <a:rPr lang="zh-CN" altLang="en-US" sz="2000" dirty="0" smtClean="0"/>
              <a:t>修行过程中要有耐心，坚持一定能做到的！</a:t>
            </a:r>
            <a:endParaRPr lang="en-US" altLang="zh-CN" sz="2000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dirty="0" smtClean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4679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2" y="914397"/>
            <a:ext cx="9936591" cy="5878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3200" dirty="0" smtClean="0"/>
              <a:t>讨论</a:t>
            </a:r>
            <a:r>
              <a:rPr lang="zh-CN" altLang="en-US" sz="3200" dirty="0" smtClean="0"/>
              <a:t>题：</a:t>
            </a:r>
            <a:endParaRPr lang="en-US" altLang="zh-CN" sz="3200" dirty="0" smtClean="0"/>
          </a:p>
          <a:p>
            <a:pPr marL="342900" indent="-342900"/>
            <a:r>
              <a:rPr lang="en-US" altLang="zh-CN" dirty="0" smtClean="0"/>
              <a:t>     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 smtClean="0"/>
              <a:t>在学习本课之前，您是怎么看待动物一元论（动物与人不一样，不能感知苦乐，没有意识。它们的生命现象只是纯粹的</a:t>
            </a:r>
            <a:r>
              <a:rPr lang="zh-CN" altLang="en-US" sz="2000" dirty="0" smtClean="0"/>
              <a:t>机械反应）</a:t>
            </a:r>
            <a:r>
              <a:rPr lang="zh-CN" altLang="en-US" sz="2000" dirty="0" smtClean="0"/>
              <a:t>这种看法的？</a:t>
            </a:r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endParaRPr lang="en-US" altLang="zh-CN" sz="2000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/>
              <a:t>你对待动物时，跟对待人一样吗？为什么会有差距？请仔细找出其原因，</a:t>
            </a:r>
            <a:r>
              <a:rPr lang="zh-CN" altLang="en-US" sz="2000" dirty="0" smtClean="0"/>
              <a:t>并加以</a:t>
            </a:r>
            <a:r>
              <a:rPr lang="zh-CN" altLang="en-US" sz="2000" dirty="0" smtClean="0"/>
              <a:t>改正。</a:t>
            </a:r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/>
              <a:t>在学习本课之后，您对动物的痛苦有了哪些更深刻的了解？</a:t>
            </a:r>
            <a:endParaRPr lang="en-US" altLang="zh-CN" sz="2000" dirty="0"/>
          </a:p>
          <a:p>
            <a:endParaRPr lang="en-US" altLang="zh-CN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000" dirty="0" smtClean="0"/>
              <a:t>明白</a:t>
            </a:r>
            <a:r>
              <a:rPr lang="zh-CN" altLang="en-US" sz="2000" dirty="0" smtClean="0"/>
              <a:t>动物</a:t>
            </a:r>
            <a:r>
              <a:rPr lang="zh-CN" altLang="en-US" sz="2000" dirty="0" smtClean="0"/>
              <a:t>的</a:t>
            </a:r>
            <a:r>
              <a:rPr lang="zh-CN" altLang="en-US" sz="2000" dirty="0" smtClean="0"/>
              <a:t>痛</a:t>
            </a:r>
            <a:r>
              <a:rPr lang="zh-CN" altLang="en-US" sz="2000" dirty="0" smtClean="0"/>
              <a:t>苦后</a:t>
            </a:r>
            <a:r>
              <a:rPr lang="zh-CN" altLang="en-US" sz="2000" dirty="0"/>
              <a:t>，对你的修行有哪些帮助？你今后打算怎么修持？</a:t>
            </a:r>
            <a:r>
              <a:rPr lang="en-US" sz="2000" dirty="0"/>
              <a:t> </a:t>
            </a:r>
            <a:endParaRPr lang="en-US" altLang="zh-CN" sz="2000" dirty="0"/>
          </a:p>
          <a:p>
            <a:endParaRPr lang="en-US" altLang="zh-CN" sz="2000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342900" indent="-342900"/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9997595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5114</TotalTime>
  <Words>496</Words>
  <Application>Microsoft Macintosh PowerPoint</Application>
  <PresentationFormat>Custom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Wisp</vt:lpstr>
      <vt:lpstr> 旁生之苦1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总说轮回痛苦</dc:title>
  <dc:creator>Dong, Xiaokai (DFS)</dc:creator>
  <cp:lastModifiedBy>Xiaokai Dong</cp:lastModifiedBy>
  <cp:revision>107</cp:revision>
  <dcterms:created xsi:type="dcterms:W3CDTF">2018-03-29T17:57:20Z</dcterms:created>
  <dcterms:modified xsi:type="dcterms:W3CDTF">2018-07-05T06:45:21Z</dcterms:modified>
</cp:coreProperties>
</file>